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62" r:id="rId1"/>
  </p:sldMasterIdLst>
  <p:notesMasterIdLst>
    <p:notesMasterId r:id="rId14"/>
  </p:notesMasterIdLst>
  <p:handoutMasterIdLst>
    <p:handoutMasterId r:id="rId15"/>
  </p:handoutMasterIdLst>
  <p:sldIdLst>
    <p:sldId id="721" r:id="rId2"/>
    <p:sldId id="723" r:id="rId3"/>
    <p:sldId id="733" r:id="rId4"/>
    <p:sldId id="738" r:id="rId5"/>
    <p:sldId id="734" r:id="rId6"/>
    <p:sldId id="736" r:id="rId7"/>
    <p:sldId id="739" r:id="rId8"/>
    <p:sldId id="737" r:id="rId9"/>
    <p:sldId id="732" r:id="rId10"/>
    <p:sldId id="730" r:id="rId11"/>
    <p:sldId id="729" r:id="rId12"/>
    <p:sldId id="728" r:id="rId13"/>
  </p:sldIdLst>
  <p:sldSz cx="9144000" cy="6858000" type="screen4x3"/>
  <p:notesSz cx="7104063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FF00FF"/>
    <a:srgbClr val="FF8601"/>
    <a:srgbClr val="D6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7" autoAdjust="0"/>
    <p:restoredTop sz="94444" autoAdjust="0"/>
  </p:normalViewPr>
  <p:slideViewPr>
    <p:cSldViewPr snapToGrid="0">
      <p:cViewPr varScale="1">
        <p:scale>
          <a:sx n="120" d="100"/>
          <a:sy n="120" d="100"/>
        </p:scale>
        <p:origin x="21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12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400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3993" y="1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CF92CC43-4807-4FDE-AAD1-264B0094B124}" type="datetimeFigureOut">
              <a:rPr lang="zh-TW" altLang="en-US" smtClean="0"/>
              <a:pPr/>
              <a:t>2025/3/3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3993" y="9721106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8728DA5D-E023-4681-94E2-9E14AEA6712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2611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3993" y="1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698AEC18-3AF6-4BDE-8132-E1F50750B75C}" type="datetimeFigureOut">
              <a:rPr lang="zh-TW" altLang="en-US" smtClean="0"/>
              <a:pPr/>
              <a:t>2025/3/3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7938"/>
            <a:ext cx="4605337" cy="3455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3993" y="9721106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386D273B-746D-404E-B476-669F0056B49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4886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000" b="1">
                <a:solidFill>
                  <a:schemeClr val="accent2"/>
                </a:solidFill>
                <a:effectLst/>
                <a:latin typeface="+mj-lt"/>
                <a:ea typeface="+mj-ea"/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zh-TW" altLang="en-US" dirty="0"/>
              <a:t>按一下以編輯母片標題樣式</a:t>
            </a:r>
            <a:endParaRPr lang="en-US" altLang="zh-TW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921D77-F9D5-49FE-9A05-A86C31BCC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16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82BF40-4DEF-4826-AFC3-DD4E39B3DE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989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62750" y="476250"/>
            <a:ext cx="2057400" cy="59769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90550" y="476250"/>
            <a:ext cx="6019800" cy="59769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82BF40-4DEF-4826-AFC3-DD4E39B3DE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2429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90400" y="1196975"/>
            <a:ext cx="8229600" cy="4525963"/>
          </a:xfrm>
        </p:spPr>
        <p:txBody>
          <a:bodyPr/>
          <a:lstStyle>
            <a:lvl1pPr>
              <a:lnSpc>
                <a:spcPct val="150000"/>
              </a:lnSpc>
              <a:defRPr sz="24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>
              <a:lnSpc>
                <a:spcPct val="150000"/>
              </a:lnSpc>
              <a:defRPr sz="20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>
              <a:lnSpc>
                <a:spcPct val="150000"/>
              </a:lnSpc>
              <a:defRPr sz="20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>
              <a:lnSpc>
                <a:spcPct val="150000"/>
              </a:lnSpc>
              <a:defRPr sz="2000" baseline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>
              <a:lnSpc>
                <a:spcPct val="150000"/>
              </a:lnSpc>
              <a:defRPr sz="2000" baseline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8172400" y="6165304"/>
            <a:ext cx="971600" cy="293117"/>
          </a:xfrm>
          <a:prstGeom prst="rect">
            <a:avLst/>
          </a:prstGeom>
        </p:spPr>
        <p:txBody>
          <a:bodyPr/>
          <a:lstStyle>
            <a:lvl1pPr algn="r">
              <a:defRPr sz="1600" b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4A82BF40-4DEF-4826-AFC3-DD4E39B3DE0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F72161FA-5D6D-4E75-9D7B-2A8D071DA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00" y="475200"/>
            <a:ext cx="8229600" cy="637200"/>
          </a:xfrm>
        </p:spPr>
        <p:txBody>
          <a:bodyPr/>
          <a:lstStyle>
            <a:lvl1pPr algn="ctr">
              <a:defRPr sz="36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186450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>
              <a:defRPr sz="20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>
              <a:defRPr sz="1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>
              <a:defRPr sz="16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>
              <a:defRPr sz="16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>
              <a:defRPr sz="20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>
              <a:defRPr sz="1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>
              <a:defRPr sz="16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>
              <a:defRPr sz="16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7B3E8B61-F0F9-442C-904C-6421CF533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549" y="257205"/>
            <a:ext cx="6419478" cy="379849"/>
          </a:xfrm>
        </p:spPr>
        <p:txBody>
          <a:bodyPr/>
          <a:lstStyle>
            <a:lvl1pPr algn="ctr">
              <a:defRPr sz="36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8" name="投影片編號版面配置區 3">
            <a:extLst>
              <a:ext uri="{FF2B5EF4-FFF2-40B4-BE49-F238E27FC236}">
                <a16:creationId xmlns:a16="http://schemas.microsoft.com/office/drawing/2014/main" id="{746E51B1-D61E-4266-A6E7-3E0F309F26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72400" y="6165304"/>
            <a:ext cx="971600" cy="293117"/>
          </a:xfrm>
          <a:prstGeom prst="rect">
            <a:avLst/>
          </a:prstGeom>
        </p:spPr>
        <p:txBody>
          <a:bodyPr/>
          <a:lstStyle>
            <a:lvl1pPr algn="r">
              <a:defRPr sz="16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itchFamily="18" charset="0"/>
              </a:defRPr>
            </a:lvl1pPr>
          </a:lstStyle>
          <a:p>
            <a:fld id="{4A82BF40-4DEF-4826-AFC3-DD4E39B3DE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1953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E493C192-ADE8-4843-AA82-2A478B550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549" y="257205"/>
            <a:ext cx="6419478" cy="379849"/>
          </a:xfrm>
        </p:spPr>
        <p:txBody>
          <a:bodyPr/>
          <a:lstStyle>
            <a:lvl1pPr algn="ctr">
              <a:defRPr sz="36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093525D-0F3D-4430-9B28-960010BD8B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400" y="6165304"/>
            <a:ext cx="971600" cy="293117"/>
          </a:xfrm>
          <a:prstGeom prst="rect">
            <a:avLst/>
          </a:prstGeom>
        </p:spPr>
        <p:txBody>
          <a:bodyPr/>
          <a:lstStyle>
            <a:lvl1pPr algn="r">
              <a:defRPr sz="16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itchFamily="18" charset="0"/>
              </a:defRPr>
            </a:lvl1pPr>
          </a:lstStyle>
          <a:p>
            <a:fld id="{4A82BF40-4DEF-4826-AFC3-DD4E39B3DE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9891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B5AC8BC5-CE63-4AFF-8FF7-05522F5D3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549" y="257205"/>
            <a:ext cx="6419478" cy="379849"/>
          </a:xfrm>
        </p:spPr>
        <p:txBody>
          <a:bodyPr/>
          <a:lstStyle>
            <a:lvl1pPr algn="ctr"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投影片編號版面配置區 3">
            <a:extLst>
              <a:ext uri="{FF2B5EF4-FFF2-40B4-BE49-F238E27FC236}">
                <a16:creationId xmlns:a16="http://schemas.microsoft.com/office/drawing/2014/main" id="{33DD6882-E66C-4E97-97DE-28B1F8C9CE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400" y="6165304"/>
            <a:ext cx="971600" cy="293117"/>
          </a:xfrm>
          <a:prstGeom prst="rect">
            <a:avLst/>
          </a:prstGeom>
        </p:spPr>
        <p:txBody>
          <a:bodyPr/>
          <a:lstStyle>
            <a:lvl1pPr algn="r">
              <a:defRPr sz="16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itchFamily="18" charset="0"/>
              </a:defRPr>
            </a:lvl1pPr>
          </a:lstStyle>
          <a:p>
            <a:fld id="{4A82BF40-4DEF-4826-AFC3-DD4E39B3DE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7974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82BF40-4DEF-4826-AFC3-DD4E39B3DE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5857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921D77-F9D5-49FE-9A05-A86C31BCC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25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90550" y="1196977"/>
            <a:ext cx="4038600" cy="5256213"/>
          </a:xfrm>
        </p:spPr>
        <p:txBody>
          <a:bodyPr/>
          <a:lstStyle>
            <a:lvl1pPr>
              <a:lnSpc>
                <a:spcPct val="150000"/>
              </a:lnSpc>
              <a:defRPr sz="2100"/>
            </a:lvl1pPr>
            <a:lvl2pPr>
              <a:lnSpc>
                <a:spcPct val="150000"/>
              </a:lnSpc>
              <a:defRPr sz="1800"/>
            </a:lvl2pPr>
            <a:lvl3pPr>
              <a:lnSpc>
                <a:spcPct val="150000"/>
              </a:lnSpc>
              <a:defRPr sz="1500"/>
            </a:lvl3pPr>
            <a:lvl4pPr>
              <a:lnSpc>
                <a:spcPct val="150000"/>
              </a:lnSpc>
              <a:defRPr sz="1350"/>
            </a:lvl4pPr>
            <a:lvl5pPr>
              <a:lnSpc>
                <a:spcPct val="150000"/>
              </a:lnSpc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81550" y="1196977"/>
            <a:ext cx="4038600" cy="5256213"/>
          </a:xfrm>
        </p:spPr>
        <p:txBody>
          <a:bodyPr/>
          <a:lstStyle>
            <a:lvl1pPr>
              <a:lnSpc>
                <a:spcPct val="150000"/>
              </a:lnSpc>
              <a:defRPr sz="2100"/>
            </a:lvl1pPr>
            <a:lvl2pPr>
              <a:lnSpc>
                <a:spcPct val="150000"/>
              </a:lnSpc>
              <a:defRPr sz="1800"/>
            </a:lvl2pPr>
            <a:lvl3pPr>
              <a:lnSpc>
                <a:spcPct val="150000"/>
              </a:lnSpc>
              <a:defRPr sz="1500"/>
            </a:lvl3pPr>
            <a:lvl4pPr>
              <a:lnSpc>
                <a:spcPct val="150000"/>
              </a:lnSpc>
              <a:defRPr sz="1350"/>
            </a:lvl4pPr>
            <a:lvl5pPr>
              <a:lnSpc>
                <a:spcPct val="150000"/>
              </a:lnSpc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82BF40-4DEF-4826-AFC3-DD4E39B3DE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4502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82BF40-4DEF-4826-AFC3-DD4E39B3DE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2570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82BF40-4DEF-4826-AFC3-DD4E39B3DE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8200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82BF40-4DEF-4826-AFC3-DD4E39B3DE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875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82BF40-4DEF-4826-AFC3-DD4E39B3DE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2926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82BF40-4DEF-4826-AFC3-DD4E39B3DE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7290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1042988" y="265497"/>
            <a:ext cx="7705725" cy="278635"/>
          </a:xfrm>
          <a:prstGeom prst="rect">
            <a:avLst/>
          </a:prstGeom>
          <a:gradFill rotWithShape="0">
            <a:gsLst>
              <a:gs pos="0">
                <a:srgbClr val="618FFD">
                  <a:gamma/>
                  <a:tint val="0"/>
                  <a:invGamma/>
                </a:srgbClr>
              </a:gs>
              <a:gs pos="100000">
                <a:srgbClr val="618FFD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19191"/>
                  </a:outerShdw>
                </a:effectLst>
              </a14:hiddenEffects>
            </a:ext>
          </a:extLst>
        </p:spPr>
        <p:txBody>
          <a:bodyPr lIns="67500" tIns="35100" rIns="67500" bIns="35100" anchor="ctr">
            <a:spAutoFit/>
          </a:bodyPr>
          <a:lstStyle/>
          <a:p>
            <a:endParaRPr lang="zh-TW" altLang="en-US" sz="1350"/>
          </a:p>
        </p:txBody>
      </p: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971551" y="188914"/>
            <a:ext cx="301556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900" b="1" dirty="0">
                <a:solidFill>
                  <a:srgbClr val="B2B2B2"/>
                </a:solidFill>
              </a:rPr>
              <a:t>Graduate Institute of Communication Engineering , NTU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476252"/>
            <a:ext cx="82296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0550" y="1196977"/>
            <a:ext cx="8229600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pic>
        <p:nvPicPr>
          <p:cNvPr id="1042" name="Picture 18" descr="logo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5"/>
            <a:ext cx="792162" cy="78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395288" y="6566285"/>
            <a:ext cx="8353425" cy="278635"/>
          </a:xfrm>
          <a:prstGeom prst="rect">
            <a:avLst/>
          </a:prstGeom>
          <a:gradFill rotWithShape="0">
            <a:gsLst>
              <a:gs pos="0">
                <a:srgbClr val="618FFD"/>
              </a:gs>
              <a:gs pos="100000">
                <a:srgbClr val="618FFD">
                  <a:gamma/>
                  <a:tint val="0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19191"/>
                  </a:outerShdw>
                </a:effectLst>
              </a14:hiddenEffects>
            </a:ext>
          </a:extLst>
        </p:spPr>
        <p:txBody>
          <a:bodyPr lIns="67500" tIns="35100" rIns="67500" bIns="35100" anchor="ctr">
            <a:spAutoFit/>
          </a:bodyPr>
          <a:lstStyle/>
          <a:p>
            <a:endParaRPr lang="zh-TW" altLang="en-US" sz="1350"/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524625"/>
            <a:ext cx="2133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 b="1" i="0">
                <a:latin typeface="+mn-lt"/>
              </a:defRPr>
            </a:lvl1pPr>
          </a:lstStyle>
          <a:p>
            <a:fld id="{4A82BF40-4DEF-4826-AFC3-DD4E39B3DE0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485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3" r:id="rId1"/>
    <p:sldLayoutId id="2147484564" r:id="rId2"/>
    <p:sldLayoutId id="2147484565" r:id="rId3"/>
    <p:sldLayoutId id="2147484566" r:id="rId4"/>
    <p:sldLayoutId id="2147484567" r:id="rId5"/>
    <p:sldLayoutId id="2147484568" r:id="rId6"/>
    <p:sldLayoutId id="2147484569" r:id="rId7"/>
    <p:sldLayoutId id="2147484570" r:id="rId8"/>
    <p:sldLayoutId id="2147484571" r:id="rId9"/>
    <p:sldLayoutId id="2147484572" r:id="rId10"/>
    <p:sldLayoutId id="2147484573" r:id="rId11"/>
    <p:sldLayoutId id="2147484552" r:id="rId12"/>
    <p:sldLayoutId id="2147484555" r:id="rId13"/>
    <p:sldLayoutId id="2147484556" r:id="rId14"/>
    <p:sldLayoutId id="2147484560" r:id="rId15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28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F2FF1C45-59F7-4F2F-AFB8-5C9C593DE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27264"/>
            <a:ext cx="7772400" cy="1493398"/>
          </a:xfrm>
        </p:spPr>
        <p:txBody>
          <a:bodyPr>
            <a:normAutofit/>
          </a:bodyPr>
          <a:lstStyle/>
          <a:p>
            <a:r>
              <a:rPr lang="en-US" altLang="zh-TW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Paper Survey : Attention is all you need</a:t>
            </a:r>
            <a:endParaRPr lang="zh-TW" alt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副標題 2">
            <a:extLst>
              <a:ext uri="{FF2B5EF4-FFF2-40B4-BE49-F238E27FC236}">
                <a16:creationId xmlns:a16="http://schemas.microsoft.com/office/drawing/2014/main" id="{0E168A47-D2A5-4E62-AE30-B7983ADA02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7667" y="3941772"/>
            <a:ext cx="6488666" cy="2041453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endParaRPr lang="en-US" altLang="zh-TW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altLang="zh-TW" sz="2400" b="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Advisor : Jian-</a:t>
            </a:r>
            <a:r>
              <a:rPr lang="en-US" altLang="zh-TW" sz="2400" b="0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Jiun</a:t>
            </a:r>
            <a:r>
              <a:rPr lang="en-US" altLang="zh-TW" sz="2400" b="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Ding</a:t>
            </a: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altLang="zh-TW" sz="2400" b="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Student : Chang-Fu Hong</a:t>
            </a:r>
          </a:p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altLang="zh-TW" sz="2400" b="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2025.03.03</a:t>
            </a:r>
          </a:p>
          <a:p>
            <a:pPr algn="ctr"/>
            <a:endParaRPr lang="en-US" altLang="zh-TW" dirty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2F984B4-84E2-2472-1B1D-3B17224998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21D77-F9D5-49FE-9A05-A86C31BCCA2D}" type="slidenum">
              <a:rPr lang="en-US" smtClean="0"/>
              <a:t>1</a:t>
            </a:fld>
            <a:endParaRPr 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E824A968-4D73-26C1-DD53-09E291C4C7D4}"/>
              </a:ext>
            </a:extLst>
          </p:cNvPr>
          <p:cNvSpPr txBox="1"/>
          <p:nvPr/>
        </p:nvSpPr>
        <p:spPr>
          <a:xfrm>
            <a:off x="3452142" y="6546692"/>
            <a:ext cx="2310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000" b="1" dirty="0">
                <a:solidFill>
                  <a:schemeClr val="bg1">
                    <a:lumMod val="65000"/>
                  </a:schemeClr>
                </a:solidFill>
              </a:rPr>
              <a:t>Digital Image &amp; Signal Processing Lab</a:t>
            </a:r>
            <a:endParaRPr kumimoji="1" lang="zh-TW" altLang="en-US" sz="10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225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187B48-8853-421C-FA98-C5232EB9D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sz="2400" dirty="0"/>
              <a:t>Conclusion</a:t>
            </a:r>
            <a:endParaRPr kumimoji="1" lang="zh-TW" altLang="en-US" sz="2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C9ABC4A-0545-37E4-2E65-D9E76337E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114427"/>
            <a:ext cx="8229600" cy="5256213"/>
          </a:xfrm>
        </p:spPr>
        <p:txBody>
          <a:bodyPr/>
          <a:lstStyle/>
          <a:p>
            <a:r>
              <a:rPr lang="en-US" altLang="zh-TW" sz="2000" dirty="0"/>
              <a:t>Why Self Attention ?</a:t>
            </a:r>
          </a:p>
          <a:p>
            <a:pPr lvl="1"/>
            <a:endParaRPr lang="en-US" altLang="zh-TW" sz="1200" dirty="0"/>
          </a:p>
          <a:p>
            <a:pPr lvl="2">
              <a:buFont typeface="Wingdings" pitchFamily="2" charset="2"/>
              <a:buChar char="l"/>
            </a:pPr>
            <a:endParaRPr lang="en-US" altLang="zh-TW" sz="1500" dirty="0"/>
          </a:p>
          <a:p>
            <a:pPr marL="342900" lvl="1" indent="0">
              <a:buNone/>
            </a:pPr>
            <a:endParaRPr kumimoji="1" lang="en-US" altLang="zh-TW" sz="1200" dirty="0"/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zh-TW" sz="1200" dirty="0"/>
              <a:t>Complexity per Layer : Measures total computations per layer, lower means faster processing.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zh-TW" sz="1200" dirty="0"/>
              <a:t>Sequential Operations : Counts steps that must run in order, fewer means more parallelism.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zh-TW" sz="1200" dirty="0"/>
              <a:t>Maximum Path Length : Distance signals travel for dependencies, shorter is better for learning.</a:t>
            </a:r>
          </a:p>
          <a:p>
            <a:pPr lvl="1">
              <a:buFont typeface="Arial" panose="020B0604020202020204" pitchFamily="34" charset="0"/>
              <a:buChar char="•"/>
            </a:pPr>
            <a:endParaRPr kumimoji="1" lang="en-US" altLang="zh-TW" sz="1200" dirty="0"/>
          </a:p>
          <a:p>
            <a:pPr lvl="1">
              <a:buFont typeface="Wingdings" pitchFamily="2" charset="2"/>
              <a:buChar char="u"/>
            </a:pPr>
            <a:r>
              <a:rPr kumimoji="1" lang="en-US" altLang="zh-TW" sz="1600" dirty="0"/>
              <a:t>Transformer is the first sequence transduction model to rely solely on attention.</a:t>
            </a:r>
          </a:p>
          <a:p>
            <a:pPr lvl="1">
              <a:buFont typeface="Wingdings" pitchFamily="2" charset="2"/>
              <a:buChar char="u"/>
            </a:pPr>
            <a:r>
              <a:rPr kumimoji="1" lang="en-US" altLang="zh-TW" sz="1600" dirty="0"/>
              <a:t>Address the issue of RNNs being unable to handle long sequences effectively.</a:t>
            </a:r>
          </a:p>
          <a:p>
            <a:pPr lvl="1">
              <a:buFont typeface="Wingdings" pitchFamily="2" charset="2"/>
              <a:buChar char="u"/>
            </a:pPr>
            <a:r>
              <a:rPr lang="en" altLang="zh-TW" sz="1600" dirty="0"/>
              <a:t>In addition to NLP problems, the Transformer can also effectively handle large-scale inputs and outputs (such as images, audio, and video).</a:t>
            </a:r>
            <a:endParaRPr kumimoji="1" lang="en-US" altLang="zh-TW" sz="1600" dirty="0"/>
          </a:p>
          <a:p>
            <a:pPr lvl="1">
              <a:buFont typeface="Wingdings" pitchFamily="2" charset="2"/>
              <a:buChar char="u"/>
            </a:pPr>
            <a:r>
              <a:rPr kumimoji="1" lang="en-US" altLang="zh-TW" sz="1600" dirty="0"/>
              <a:t>Attention has fewer assumptions about the model, so Transformer requires more training data and computation to achieve better performance.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4106B44-EE65-CC3F-0018-851956B81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2BF40-4DEF-4826-AFC3-DD4E39B3DE0F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90A955D-200C-A500-E389-7907C4CA1C9A}"/>
              </a:ext>
            </a:extLst>
          </p:cNvPr>
          <p:cNvSpPr txBox="1"/>
          <p:nvPr/>
        </p:nvSpPr>
        <p:spPr>
          <a:xfrm>
            <a:off x="3452142" y="6546692"/>
            <a:ext cx="2310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000" b="1" dirty="0">
                <a:solidFill>
                  <a:schemeClr val="bg1">
                    <a:lumMod val="65000"/>
                  </a:schemeClr>
                </a:solidFill>
              </a:rPr>
              <a:t>Digital Image &amp; Signal Processing Lab</a:t>
            </a:r>
            <a:endParaRPr kumimoji="1" lang="zh-TW" altLang="en-US" sz="1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圖片 6" descr="一張含有 文字, 收據, 字型, 螢幕擷取畫面 的圖片&#10;&#10;自動產生的描述">
            <a:extLst>
              <a:ext uri="{FF2B5EF4-FFF2-40B4-BE49-F238E27FC236}">
                <a16:creationId xmlns:a16="http://schemas.microsoft.com/office/drawing/2014/main" id="{476B9A20-08D5-F8EE-C6D0-F46FC7AEC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409" y="1611037"/>
            <a:ext cx="4781181" cy="99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70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C9ABC4A-0545-37E4-2E65-D9E76337E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7421" y="2583711"/>
            <a:ext cx="4638460" cy="3306725"/>
          </a:xfrm>
        </p:spPr>
        <p:txBody>
          <a:bodyPr/>
          <a:lstStyle/>
          <a:p>
            <a:pPr lvl="1">
              <a:buFont typeface="Wingdings" pitchFamily="2" charset="2"/>
              <a:buChar char="l"/>
            </a:pPr>
            <a:endParaRPr lang="en-US" altLang="zh-TW" sz="1600" dirty="0"/>
          </a:p>
          <a:p>
            <a:pPr marL="685800" lvl="2" indent="0" algn="just">
              <a:buNone/>
            </a:pPr>
            <a:r>
              <a:rPr lang="en-US" altLang="zh-TW" sz="2800" b="1" dirty="0"/>
              <a:t>Thanks for Listening</a:t>
            </a:r>
          </a:p>
          <a:p>
            <a:pPr lvl="1"/>
            <a:endParaRPr lang="en-US" altLang="zh-TW" sz="1800" dirty="0"/>
          </a:p>
          <a:p>
            <a:pPr lvl="1"/>
            <a:endParaRPr lang="en-US" altLang="zh-TW" sz="1800" dirty="0"/>
          </a:p>
          <a:p>
            <a:pPr lvl="1"/>
            <a:endParaRPr kumimoji="1" lang="zh-TW" altLang="en-US" sz="18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4106B44-EE65-CC3F-0018-851956B81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722441" y="6342320"/>
            <a:ext cx="2133600" cy="268288"/>
          </a:xfrm>
        </p:spPr>
        <p:txBody>
          <a:bodyPr/>
          <a:lstStyle/>
          <a:p>
            <a:fld id="{4A82BF40-4DEF-4826-AFC3-DD4E39B3DE0F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90A955D-200C-A500-E389-7907C4CA1C9A}"/>
              </a:ext>
            </a:extLst>
          </p:cNvPr>
          <p:cNvSpPr txBox="1"/>
          <p:nvPr/>
        </p:nvSpPr>
        <p:spPr>
          <a:xfrm>
            <a:off x="3331527" y="6576120"/>
            <a:ext cx="2310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000" b="1" dirty="0">
                <a:solidFill>
                  <a:schemeClr val="bg1">
                    <a:lumMod val="65000"/>
                  </a:schemeClr>
                </a:solidFill>
              </a:rPr>
              <a:t>Digital Image &amp; Signal Processing Lab</a:t>
            </a:r>
            <a:endParaRPr kumimoji="1" lang="zh-TW" altLang="en-US" sz="10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336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187B48-8853-421C-FA98-C5232EB9D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/>
              <a:t>Reference</a:t>
            </a:r>
            <a:endParaRPr kumimoji="1" lang="zh-TW" altLang="en-US" sz="2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C9ABC4A-0545-37E4-2E65-D9E76337E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114427"/>
            <a:ext cx="8229600" cy="5450585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altLang="zh-TW" sz="2000" dirty="0"/>
              <a:t>Vaswani, Ashish, et al. "Attention is all you need." Advances in neural information processing systems 30 (2017).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zh-TW" sz="2000" dirty="0"/>
          </a:p>
          <a:p>
            <a:pPr lvl="1"/>
            <a:endParaRPr lang="en-US" altLang="zh-TW" sz="1800" dirty="0"/>
          </a:p>
          <a:p>
            <a:pPr lvl="1"/>
            <a:endParaRPr kumimoji="1" lang="zh-TW" altLang="en-US" sz="18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4106B44-EE65-CC3F-0018-851956B81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722441" y="6342320"/>
            <a:ext cx="2133600" cy="268288"/>
          </a:xfrm>
        </p:spPr>
        <p:txBody>
          <a:bodyPr/>
          <a:lstStyle/>
          <a:p>
            <a:fld id="{4A82BF40-4DEF-4826-AFC3-DD4E39B3DE0F}" type="slidenum">
              <a:rPr lang="zh-TW" altLang="en-US" smtClean="0"/>
              <a:pPr/>
              <a:t>12</a:t>
            </a:fld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90A955D-200C-A500-E389-7907C4CA1C9A}"/>
              </a:ext>
            </a:extLst>
          </p:cNvPr>
          <p:cNvSpPr txBox="1"/>
          <p:nvPr/>
        </p:nvSpPr>
        <p:spPr>
          <a:xfrm>
            <a:off x="3331527" y="6576120"/>
            <a:ext cx="2310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000" b="1" dirty="0">
                <a:solidFill>
                  <a:schemeClr val="bg1">
                    <a:lumMod val="65000"/>
                  </a:schemeClr>
                </a:solidFill>
              </a:rPr>
              <a:t>Digital Image &amp; Signal Processing Lab</a:t>
            </a:r>
            <a:endParaRPr kumimoji="1" lang="zh-TW" altLang="en-US" sz="10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765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187B48-8853-421C-FA98-C5232EB9D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/>
              <a:t>Outline</a:t>
            </a:r>
            <a:endParaRPr kumimoji="1" lang="zh-TW" altLang="en-US" sz="2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C9ABC4A-0545-37E4-2E65-D9E76337E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114427"/>
            <a:ext cx="8229600" cy="5256213"/>
          </a:xfrm>
        </p:spPr>
        <p:txBody>
          <a:bodyPr/>
          <a:lstStyle/>
          <a:p>
            <a:r>
              <a:rPr lang="en-US" altLang="zh-TW" sz="2000" dirty="0"/>
              <a:t>Introduction</a:t>
            </a:r>
          </a:p>
          <a:p>
            <a:pPr lvl="1"/>
            <a:r>
              <a:rPr lang="en-US" altLang="zh-TW" sz="1600" dirty="0"/>
              <a:t>Recurrent Neural Networks</a:t>
            </a:r>
          </a:p>
          <a:p>
            <a:pPr lvl="1"/>
            <a:r>
              <a:rPr lang="en-US" altLang="zh-TW" sz="1600" dirty="0"/>
              <a:t>Transformer</a:t>
            </a:r>
          </a:p>
          <a:p>
            <a:r>
              <a:rPr lang="en-US" altLang="zh-TW" sz="2000" dirty="0"/>
              <a:t>Model</a:t>
            </a:r>
          </a:p>
          <a:p>
            <a:pPr lvl="1"/>
            <a:r>
              <a:rPr lang="en-US" altLang="zh-TW" sz="1600" dirty="0"/>
              <a:t>Model Architecture</a:t>
            </a:r>
          </a:p>
          <a:p>
            <a:pPr lvl="1"/>
            <a:r>
              <a:rPr lang="en-US" altLang="zh-TW" sz="1600" dirty="0"/>
              <a:t>Attention</a:t>
            </a:r>
          </a:p>
          <a:p>
            <a:pPr lvl="1"/>
            <a:r>
              <a:rPr lang="en-US" altLang="zh-TW" sz="1600" dirty="0"/>
              <a:t>Position Encoding</a:t>
            </a:r>
          </a:p>
          <a:p>
            <a:r>
              <a:rPr lang="en-US" altLang="zh-TW" sz="2000" dirty="0"/>
              <a:t>Result</a:t>
            </a:r>
          </a:p>
          <a:p>
            <a:r>
              <a:rPr lang="en-US" altLang="zh-TW" sz="2000" dirty="0"/>
              <a:t>Conclusion</a:t>
            </a:r>
          </a:p>
          <a:p>
            <a:r>
              <a:rPr lang="en-US" altLang="zh-TW" sz="2000" dirty="0"/>
              <a:t>Reference</a:t>
            </a:r>
            <a:endParaRPr lang="en-US" altLang="zh-TW" sz="1800" dirty="0"/>
          </a:p>
          <a:p>
            <a:pPr marL="342900" lvl="1" indent="0">
              <a:buNone/>
            </a:pPr>
            <a:endParaRPr lang="en-US" altLang="zh-TW" sz="1800" dirty="0"/>
          </a:p>
          <a:p>
            <a:pPr lvl="2">
              <a:buFont typeface="Wingdings" pitchFamily="2" charset="2"/>
              <a:buChar char="l"/>
            </a:pPr>
            <a:endParaRPr lang="en-US" altLang="zh-TW" sz="1500" dirty="0"/>
          </a:p>
          <a:p>
            <a:pPr lvl="1"/>
            <a:endParaRPr lang="en-US" altLang="zh-TW" sz="1800" dirty="0"/>
          </a:p>
          <a:p>
            <a:pPr lvl="1"/>
            <a:endParaRPr lang="en-US" altLang="zh-TW" sz="1800" dirty="0"/>
          </a:p>
          <a:p>
            <a:pPr lvl="1"/>
            <a:endParaRPr kumimoji="1" lang="zh-TW" altLang="en-US" sz="18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4106B44-EE65-CC3F-0018-851956B81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2BF40-4DEF-4826-AFC3-DD4E39B3DE0F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90A955D-200C-A500-E389-7907C4CA1C9A}"/>
              </a:ext>
            </a:extLst>
          </p:cNvPr>
          <p:cNvSpPr txBox="1"/>
          <p:nvPr/>
        </p:nvSpPr>
        <p:spPr>
          <a:xfrm>
            <a:off x="3452142" y="6546692"/>
            <a:ext cx="2310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000" b="1" dirty="0">
                <a:solidFill>
                  <a:schemeClr val="bg1">
                    <a:lumMod val="65000"/>
                  </a:schemeClr>
                </a:solidFill>
              </a:rPr>
              <a:t>Digital Image &amp; Signal Processing Lab</a:t>
            </a:r>
            <a:endParaRPr kumimoji="1" lang="zh-TW" altLang="en-US" sz="10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264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187B48-8853-421C-FA98-C5232EB9D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sz="2400" dirty="0"/>
              <a:t>Introduction</a:t>
            </a:r>
            <a:endParaRPr kumimoji="1" lang="zh-TW" altLang="en-US" sz="2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C9ABC4A-0545-37E4-2E65-D9E76337E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114427"/>
            <a:ext cx="8229600" cy="5256213"/>
          </a:xfrm>
        </p:spPr>
        <p:txBody>
          <a:bodyPr/>
          <a:lstStyle/>
          <a:p>
            <a:r>
              <a:rPr lang="en-US" altLang="zh-TW" sz="2000" dirty="0"/>
              <a:t>Recurrent Neural Networks</a:t>
            </a:r>
          </a:p>
          <a:p>
            <a:pPr lvl="1"/>
            <a:r>
              <a:rPr lang="en-US" altLang="zh-TW" sz="1600" dirty="0"/>
              <a:t>Unable to process in parallel: When computing the t-</a:t>
            </a:r>
            <a:r>
              <a:rPr lang="en-US" altLang="zh-TW" sz="1600" dirty="0" err="1"/>
              <a:t>th</a:t>
            </a:r>
            <a:r>
              <a:rPr lang="en-US" altLang="zh-TW" sz="1600" dirty="0"/>
              <a:t> output, the previous t-1 outputs must be completed first.</a:t>
            </a:r>
          </a:p>
          <a:p>
            <a:pPr lvl="1"/>
            <a:r>
              <a:rPr lang="en-US" altLang="zh-TW" sz="1600" dirty="0"/>
              <a:t>Unfriendly to long sequences: When sequences are too long, historical information is lost, and gradient explosion or vanishing issues arise.</a:t>
            </a:r>
          </a:p>
          <a:p>
            <a:endParaRPr lang="en-US" altLang="zh-TW" sz="2000" dirty="0"/>
          </a:p>
          <a:p>
            <a:endParaRPr lang="en-US" altLang="zh-TW" sz="2000" dirty="0"/>
          </a:p>
          <a:p>
            <a:endParaRPr lang="en-US" altLang="zh-TW" sz="2000" dirty="0"/>
          </a:p>
          <a:p>
            <a:endParaRPr lang="en-US" altLang="zh-TW" sz="2000" dirty="0"/>
          </a:p>
          <a:p>
            <a:pPr lvl="2">
              <a:buFont typeface="Wingdings" pitchFamily="2" charset="2"/>
              <a:buChar char="l"/>
            </a:pPr>
            <a:endParaRPr lang="en-US" altLang="zh-TW" sz="1500" dirty="0"/>
          </a:p>
          <a:p>
            <a:pPr lvl="1"/>
            <a:endParaRPr lang="en-US" altLang="zh-TW" sz="1800" dirty="0"/>
          </a:p>
          <a:p>
            <a:pPr lvl="1"/>
            <a:endParaRPr lang="en-US" altLang="zh-TW" sz="1800" dirty="0"/>
          </a:p>
          <a:p>
            <a:pPr lvl="1"/>
            <a:endParaRPr kumimoji="1" lang="zh-TW" altLang="en-US" sz="18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4106B44-EE65-CC3F-0018-851956B81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2BF40-4DEF-4826-AFC3-DD4E39B3DE0F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90A955D-200C-A500-E389-7907C4CA1C9A}"/>
              </a:ext>
            </a:extLst>
          </p:cNvPr>
          <p:cNvSpPr txBox="1"/>
          <p:nvPr/>
        </p:nvSpPr>
        <p:spPr>
          <a:xfrm>
            <a:off x="3452142" y="6546692"/>
            <a:ext cx="2310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000" b="1" dirty="0">
                <a:solidFill>
                  <a:schemeClr val="bg1">
                    <a:lumMod val="65000"/>
                  </a:schemeClr>
                </a:solidFill>
              </a:rPr>
              <a:t>Digital Image &amp; Signal Processing Lab</a:t>
            </a:r>
            <a:endParaRPr kumimoji="1" lang="zh-TW" altLang="en-US" sz="1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564DCEA-9EC0-477C-DAA9-00CDA5DD8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061" y="3320607"/>
            <a:ext cx="6608578" cy="2787291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C4AD3722-3F51-2DA9-5CA8-A10A592A7757}"/>
              </a:ext>
            </a:extLst>
          </p:cNvPr>
          <p:cNvSpPr txBox="1"/>
          <p:nvPr/>
        </p:nvSpPr>
        <p:spPr>
          <a:xfrm>
            <a:off x="6534150" y="6088202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800" dirty="0"/>
              <a:t>https://blog.tibame.com/?p=19075</a:t>
            </a:r>
          </a:p>
        </p:txBody>
      </p:sp>
    </p:spTree>
    <p:extLst>
      <p:ext uri="{BB962C8B-B14F-4D97-AF65-F5344CB8AC3E}">
        <p14:creationId xmlns:p14="http://schemas.microsoft.com/office/powerpoint/2010/main" val="3260366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187B48-8853-421C-FA98-C5232EB9D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sz="2400" dirty="0"/>
              <a:t>Introduction</a:t>
            </a:r>
            <a:endParaRPr kumimoji="1" lang="zh-TW" altLang="en-US" sz="2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C9ABC4A-0545-37E4-2E65-D9E76337E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114427"/>
            <a:ext cx="8229600" cy="5256213"/>
          </a:xfrm>
        </p:spPr>
        <p:txBody>
          <a:bodyPr/>
          <a:lstStyle/>
          <a:p>
            <a:r>
              <a:rPr lang="en-US" altLang="zh-TW" sz="2000" dirty="0"/>
              <a:t>Transformer</a:t>
            </a:r>
          </a:p>
          <a:p>
            <a:pPr lvl="1"/>
            <a:r>
              <a:rPr lang="en-US" altLang="zh-TW" sz="1600" dirty="0"/>
              <a:t>What is sequence transduction models : Input a sequence, generate a sequence.</a:t>
            </a:r>
          </a:p>
          <a:p>
            <a:pPr lvl="1"/>
            <a:endParaRPr lang="en-US" altLang="zh-TW" sz="1600" dirty="0"/>
          </a:p>
          <a:p>
            <a:pPr lvl="1"/>
            <a:endParaRPr lang="en-US" altLang="zh-TW" sz="1600" dirty="0"/>
          </a:p>
          <a:p>
            <a:pPr lvl="1"/>
            <a:endParaRPr lang="en-US" altLang="zh-TW" sz="1600" dirty="0"/>
          </a:p>
          <a:p>
            <a:pPr lvl="1"/>
            <a:endParaRPr lang="en-US" altLang="zh-TW" sz="1600" dirty="0"/>
          </a:p>
          <a:p>
            <a:pPr lvl="1"/>
            <a:endParaRPr lang="en-US" altLang="zh-TW" sz="1600" dirty="0"/>
          </a:p>
          <a:p>
            <a:pPr lvl="1"/>
            <a:endParaRPr lang="en-US" altLang="zh-TW" sz="1600" dirty="0"/>
          </a:p>
          <a:p>
            <a:pPr lvl="1"/>
            <a:r>
              <a:rPr lang="en-US" altLang="zh-TW" sz="1600" dirty="0"/>
              <a:t>Before Transformer, the attention mechanism was already proposed, mainly to address the issue of long sequences forgetting distant information.</a:t>
            </a:r>
          </a:p>
          <a:p>
            <a:pPr lvl="1"/>
            <a:r>
              <a:rPr lang="en-US" altLang="zh-TW" sz="1600" dirty="0"/>
              <a:t>Transformer is a sequence transduction model that uses only attention, replacing all recurrent models with multi-headed self-attention.</a:t>
            </a:r>
          </a:p>
          <a:p>
            <a:pPr lvl="1"/>
            <a:endParaRPr lang="en-US" altLang="zh-TW" sz="1600" dirty="0"/>
          </a:p>
          <a:p>
            <a:endParaRPr lang="en-US" altLang="zh-TW" sz="2000" dirty="0"/>
          </a:p>
          <a:p>
            <a:endParaRPr lang="en-US" altLang="zh-TW" sz="2000" dirty="0"/>
          </a:p>
          <a:p>
            <a:endParaRPr lang="en-US" altLang="zh-TW" sz="2000" dirty="0"/>
          </a:p>
          <a:p>
            <a:pPr lvl="2">
              <a:buFont typeface="Wingdings" pitchFamily="2" charset="2"/>
              <a:buChar char="l"/>
            </a:pPr>
            <a:endParaRPr lang="en-US" altLang="zh-TW" sz="1500" dirty="0"/>
          </a:p>
          <a:p>
            <a:pPr lvl="1"/>
            <a:endParaRPr lang="en-US" altLang="zh-TW" sz="1800" dirty="0"/>
          </a:p>
          <a:p>
            <a:pPr lvl="1"/>
            <a:endParaRPr lang="en-US" altLang="zh-TW" sz="1800" dirty="0"/>
          </a:p>
          <a:p>
            <a:pPr lvl="1"/>
            <a:endParaRPr kumimoji="1" lang="zh-TW" altLang="en-US" sz="18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4106B44-EE65-CC3F-0018-851956B81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2BF40-4DEF-4826-AFC3-DD4E39B3DE0F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90A955D-200C-A500-E389-7907C4CA1C9A}"/>
              </a:ext>
            </a:extLst>
          </p:cNvPr>
          <p:cNvSpPr txBox="1"/>
          <p:nvPr/>
        </p:nvSpPr>
        <p:spPr>
          <a:xfrm>
            <a:off x="3452142" y="6546692"/>
            <a:ext cx="2310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000" b="1" dirty="0">
                <a:solidFill>
                  <a:schemeClr val="bg1">
                    <a:lumMod val="65000"/>
                  </a:schemeClr>
                </a:solidFill>
              </a:rPr>
              <a:t>Digital Image &amp; Signal Processing Lab</a:t>
            </a:r>
            <a:endParaRPr kumimoji="1" lang="zh-TW" altLang="en-US" sz="1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圖片 7" descr="一張含有 圖表, 螢幕擷取畫面, 行 的圖片&#10;&#10;自動產生的描述">
            <a:extLst>
              <a:ext uri="{FF2B5EF4-FFF2-40B4-BE49-F238E27FC236}">
                <a16:creationId xmlns:a16="http://schemas.microsoft.com/office/drawing/2014/main" id="{7155667C-74D5-9604-6743-0EC16A166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396" y="2195623"/>
            <a:ext cx="4565207" cy="2282604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C6A4BEAB-531C-DD60-C47C-3E57018813DC}"/>
              </a:ext>
            </a:extLst>
          </p:cNvPr>
          <p:cNvSpPr txBox="1"/>
          <p:nvPr/>
        </p:nvSpPr>
        <p:spPr>
          <a:xfrm>
            <a:off x="6741042" y="3862722"/>
            <a:ext cx="19457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800" dirty="0"/>
              <a:t>https://medium.com/towards-data-science/sequence-to-sequence-model-introduction-and-concepts-44d9b41cd42d</a:t>
            </a:r>
          </a:p>
        </p:txBody>
      </p:sp>
    </p:spTree>
    <p:extLst>
      <p:ext uri="{BB962C8B-B14F-4D97-AF65-F5344CB8AC3E}">
        <p14:creationId xmlns:p14="http://schemas.microsoft.com/office/powerpoint/2010/main" val="2930127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187B48-8853-421C-FA98-C5232EB9D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/>
              <a:t>Model</a:t>
            </a:r>
            <a:endParaRPr kumimoji="1" lang="zh-TW" altLang="en-US" sz="2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C9ABC4A-0545-37E4-2E65-D9E76337E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114427"/>
            <a:ext cx="8229600" cy="5256213"/>
          </a:xfrm>
        </p:spPr>
        <p:txBody>
          <a:bodyPr/>
          <a:lstStyle/>
          <a:p>
            <a:r>
              <a:rPr lang="en-US" altLang="zh-TW" sz="2000" dirty="0"/>
              <a:t>Model Architecture</a:t>
            </a:r>
          </a:p>
          <a:p>
            <a:pPr marL="342900" lvl="1" indent="0">
              <a:buNone/>
            </a:pPr>
            <a:endParaRPr lang="en-US" altLang="zh-TW" sz="1800" dirty="0"/>
          </a:p>
          <a:p>
            <a:pPr lvl="2">
              <a:buFont typeface="Wingdings" pitchFamily="2" charset="2"/>
              <a:buChar char="l"/>
            </a:pPr>
            <a:endParaRPr lang="en-US" altLang="zh-TW" sz="1500" dirty="0"/>
          </a:p>
          <a:p>
            <a:pPr lvl="1"/>
            <a:endParaRPr lang="en-US" altLang="zh-TW" sz="1800" dirty="0"/>
          </a:p>
          <a:p>
            <a:pPr lvl="1"/>
            <a:endParaRPr lang="en-US" altLang="zh-TW" sz="1800" dirty="0"/>
          </a:p>
          <a:p>
            <a:pPr lvl="1"/>
            <a:endParaRPr kumimoji="1" lang="zh-TW" altLang="en-US" sz="18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4106B44-EE65-CC3F-0018-851956B81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2BF40-4DEF-4826-AFC3-DD4E39B3DE0F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90A955D-200C-A500-E389-7907C4CA1C9A}"/>
              </a:ext>
            </a:extLst>
          </p:cNvPr>
          <p:cNvSpPr txBox="1"/>
          <p:nvPr/>
        </p:nvSpPr>
        <p:spPr>
          <a:xfrm>
            <a:off x="3452142" y="6546692"/>
            <a:ext cx="2310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000" b="1" dirty="0">
                <a:solidFill>
                  <a:schemeClr val="bg1">
                    <a:lumMod val="65000"/>
                  </a:schemeClr>
                </a:solidFill>
              </a:rPr>
              <a:t>Digital Image &amp; Signal Processing Lab</a:t>
            </a:r>
            <a:endParaRPr kumimoji="1" lang="zh-TW" altLang="en-US" sz="1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圖片 6" descr="一張含有 文字, 圖表, 螢幕擷取畫面, 方案 的圖片&#10;&#10;自動產生的描述">
            <a:extLst>
              <a:ext uri="{FF2B5EF4-FFF2-40B4-BE49-F238E27FC236}">
                <a16:creationId xmlns:a16="http://schemas.microsoft.com/office/drawing/2014/main" id="{BB0B262F-FE8A-E835-4FF9-CDCCFD55C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75" y="1752602"/>
            <a:ext cx="3150475" cy="4618038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618AB286-B1AB-2FBF-C0CC-3DE80E88692D}"/>
              </a:ext>
            </a:extLst>
          </p:cNvPr>
          <p:cNvSpPr txBox="1"/>
          <p:nvPr/>
        </p:nvSpPr>
        <p:spPr>
          <a:xfrm>
            <a:off x="4409324" y="2573079"/>
            <a:ext cx="47346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1600" dirty="0"/>
              <a:t>Encoder 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zh-TW" sz="1200" dirty="0"/>
              <a:t>Composed of 6 identical layers stacked together.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zh-TW" sz="1200" dirty="0"/>
              <a:t>Each layer contains two sub-layers.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zh-TW" sz="1200" dirty="0"/>
              <a:t>Each sub-layer is connected using a residual connection.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zh-TW" sz="1200" dirty="0"/>
              <a:t>Layer Norm.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kumimoji="1" lang="en-US" altLang="zh-TW" sz="1200" dirty="0"/>
          </a:p>
          <a:p>
            <a:r>
              <a:rPr kumimoji="1" lang="en-US" altLang="zh-TW" sz="1600" dirty="0"/>
              <a:t>Decoder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zh-TW" sz="1200" dirty="0"/>
              <a:t>Composed of 6 identical layers stacked together.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zh-TW" sz="1200" dirty="0"/>
              <a:t>Each layer contains two sub-layers.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zh-TW" sz="1200" dirty="0"/>
              <a:t>Each sub-layer is connected using a residual connection.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zh-TW" sz="1200" dirty="0"/>
              <a:t>Layer Norm.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zh-TW" sz="1200" dirty="0"/>
              <a:t>Masked multi-head attention.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46710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187B48-8853-421C-FA98-C5232EB9D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/>
              <a:t>Model</a:t>
            </a:r>
            <a:endParaRPr kumimoji="1" lang="zh-TW" altLang="en-US" sz="2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C9ABC4A-0545-37E4-2E65-D9E76337E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114427"/>
            <a:ext cx="8229600" cy="5256213"/>
          </a:xfrm>
        </p:spPr>
        <p:txBody>
          <a:bodyPr/>
          <a:lstStyle/>
          <a:p>
            <a:r>
              <a:rPr lang="en-US" altLang="zh-TW" sz="2000" dirty="0"/>
              <a:t>Attention</a:t>
            </a:r>
          </a:p>
          <a:p>
            <a:pPr lvl="1"/>
            <a:r>
              <a:rPr lang="en-US" altLang="zh-TW" sz="1600" dirty="0"/>
              <a:t>Scaled Dot-Product Attention</a:t>
            </a:r>
          </a:p>
          <a:p>
            <a:pPr lvl="1"/>
            <a:endParaRPr lang="en-US" altLang="zh-TW" sz="1600" dirty="0"/>
          </a:p>
          <a:p>
            <a:pPr marL="342900" lvl="1" indent="0">
              <a:buNone/>
            </a:pPr>
            <a:endParaRPr lang="en-US" altLang="zh-TW" sz="1800" dirty="0"/>
          </a:p>
          <a:p>
            <a:pPr lvl="2">
              <a:buFont typeface="Wingdings" pitchFamily="2" charset="2"/>
              <a:buChar char="l"/>
            </a:pPr>
            <a:endParaRPr lang="en-US" altLang="zh-TW" sz="1500" dirty="0"/>
          </a:p>
          <a:p>
            <a:pPr lvl="1"/>
            <a:endParaRPr lang="en-US" altLang="zh-TW" sz="1800" dirty="0"/>
          </a:p>
          <a:p>
            <a:pPr lvl="1"/>
            <a:endParaRPr lang="en-US" altLang="zh-TW" sz="1800" dirty="0"/>
          </a:p>
          <a:p>
            <a:pPr lvl="1"/>
            <a:endParaRPr kumimoji="1" lang="zh-TW" altLang="en-US" sz="18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4106B44-EE65-CC3F-0018-851956B81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2BF40-4DEF-4826-AFC3-DD4E39B3DE0F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90A955D-200C-A500-E389-7907C4CA1C9A}"/>
              </a:ext>
            </a:extLst>
          </p:cNvPr>
          <p:cNvSpPr txBox="1"/>
          <p:nvPr/>
        </p:nvSpPr>
        <p:spPr>
          <a:xfrm>
            <a:off x="3452142" y="6546692"/>
            <a:ext cx="2310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000" b="1" dirty="0">
                <a:solidFill>
                  <a:schemeClr val="bg1">
                    <a:lumMod val="65000"/>
                  </a:schemeClr>
                </a:solidFill>
              </a:rPr>
              <a:t>Digital Image &amp; Signal Processing Lab</a:t>
            </a:r>
            <a:endParaRPr kumimoji="1" lang="zh-TW" altLang="en-US" sz="1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圖片 7" descr="一張含有 字型, 文字, 白色, 行 的圖片&#10;&#10;自動產生的描述">
            <a:extLst>
              <a:ext uri="{FF2B5EF4-FFF2-40B4-BE49-F238E27FC236}">
                <a16:creationId xmlns:a16="http://schemas.microsoft.com/office/drawing/2014/main" id="{BACBC7E6-91C2-CCFC-1730-3AD65E3AE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100" y="2122377"/>
            <a:ext cx="3987800" cy="711200"/>
          </a:xfrm>
          <a:prstGeom prst="rect">
            <a:avLst/>
          </a:prstGeom>
        </p:spPr>
      </p:pic>
      <p:pic>
        <p:nvPicPr>
          <p:cNvPr id="10" name="圖片 9" descr="一張含有 圖表, 螢幕擷取畫面, 正方形, Rectangle 的圖片&#10;&#10;自動產生的描述">
            <a:extLst>
              <a:ext uri="{FF2B5EF4-FFF2-40B4-BE49-F238E27FC236}">
                <a16:creationId xmlns:a16="http://schemas.microsoft.com/office/drawing/2014/main" id="{0FE7B7D3-BC18-AB96-DAF0-035B96925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09" y="3147237"/>
            <a:ext cx="2305633" cy="2819014"/>
          </a:xfrm>
          <a:prstGeom prst="rect">
            <a:avLst/>
          </a:prstGeom>
        </p:spPr>
      </p:pic>
      <p:pic>
        <p:nvPicPr>
          <p:cNvPr id="14" name="圖片 13" descr="一張含有 圖表, 行, 螢幕擷取畫面 的圖片&#10;&#10;自動產生的描述">
            <a:extLst>
              <a:ext uri="{FF2B5EF4-FFF2-40B4-BE49-F238E27FC236}">
                <a16:creationId xmlns:a16="http://schemas.microsoft.com/office/drawing/2014/main" id="{D7C5DCD4-37DD-AA3C-B5CA-A3890DB2C9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730" y="3560988"/>
            <a:ext cx="3852530" cy="1985901"/>
          </a:xfrm>
          <a:prstGeom prst="rect">
            <a:avLst/>
          </a:prstGeom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575B787C-8850-03A5-5A12-D1C302FFB402}"/>
              </a:ext>
            </a:extLst>
          </p:cNvPr>
          <p:cNvSpPr txBox="1"/>
          <p:nvPr/>
        </p:nvSpPr>
        <p:spPr>
          <a:xfrm>
            <a:off x="1146509" y="5978052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800" dirty="0"/>
              <a:t>https://blog.csdn.net/weixin_45303602/article/details/134188049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1CCC0F92-2DCF-7896-8B8B-1C5D465596B9}"/>
              </a:ext>
            </a:extLst>
          </p:cNvPr>
          <p:cNvSpPr txBox="1"/>
          <p:nvPr/>
        </p:nvSpPr>
        <p:spPr>
          <a:xfrm>
            <a:off x="4616450" y="5547026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800" dirty="0"/>
              <a:t>https://medium.com/ching-i/transformer-attention-is-all-you-need-c7967f38af14</a:t>
            </a:r>
          </a:p>
        </p:txBody>
      </p:sp>
    </p:spTree>
    <p:extLst>
      <p:ext uri="{BB962C8B-B14F-4D97-AF65-F5344CB8AC3E}">
        <p14:creationId xmlns:p14="http://schemas.microsoft.com/office/powerpoint/2010/main" val="2748752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187B48-8853-421C-FA98-C5232EB9D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/>
              <a:t>Model</a:t>
            </a:r>
            <a:endParaRPr kumimoji="1" lang="zh-TW" altLang="en-US" sz="2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C9ABC4A-0545-37E4-2E65-D9E76337E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114427"/>
            <a:ext cx="8229600" cy="5256213"/>
          </a:xfrm>
        </p:spPr>
        <p:txBody>
          <a:bodyPr/>
          <a:lstStyle/>
          <a:p>
            <a:r>
              <a:rPr lang="en-US" altLang="zh-TW" sz="2000" dirty="0"/>
              <a:t>Attention</a:t>
            </a:r>
          </a:p>
          <a:p>
            <a:pPr lvl="1"/>
            <a:r>
              <a:rPr lang="en-US" altLang="zh-TW" sz="1600" dirty="0"/>
              <a:t>Scaled Dot-Product Attention (Masked)</a:t>
            </a:r>
          </a:p>
          <a:p>
            <a:pPr lvl="1"/>
            <a:endParaRPr lang="en-US" altLang="zh-TW" sz="1600" dirty="0"/>
          </a:p>
          <a:p>
            <a:pPr lvl="1"/>
            <a:endParaRPr lang="en-US" altLang="zh-TW" sz="1600" dirty="0"/>
          </a:p>
          <a:p>
            <a:pPr lvl="1"/>
            <a:endParaRPr lang="en-US" altLang="zh-TW" sz="1600" dirty="0"/>
          </a:p>
          <a:p>
            <a:pPr lvl="1"/>
            <a:endParaRPr lang="en-US" altLang="zh-TW" sz="1600" dirty="0"/>
          </a:p>
          <a:p>
            <a:pPr lvl="1"/>
            <a:endParaRPr lang="en-US" altLang="zh-TW" sz="1600" dirty="0"/>
          </a:p>
          <a:p>
            <a:pPr lvl="1"/>
            <a:r>
              <a:rPr lang="en-US" altLang="zh-TW" sz="1600" dirty="0"/>
              <a:t>Multi-Head Attention</a:t>
            </a:r>
          </a:p>
          <a:p>
            <a:pPr lvl="1"/>
            <a:endParaRPr lang="en-US" altLang="zh-TW" sz="1600" dirty="0"/>
          </a:p>
          <a:p>
            <a:pPr marL="342900" lvl="1" indent="0">
              <a:buNone/>
            </a:pPr>
            <a:endParaRPr lang="en-US" altLang="zh-TW" sz="1800" dirty="0"/>
          </a:p>
          <a:p>
            <a:pPr lvl="2">
              <a:buFont typeface="Wingdings" pitchFamily="2" charset="2"/>
              <a:buChar char="l"/>
            </a:pPr>
            <a:endParaRPr lang="en-US" altLang="zh-TW" sz="1500" dirty="0"/>
          </a:p>
          <a:p>
            <a:pPr lvl="1"/>
            <a:endParaRPr lang="en-US" altLang="zh-TW" sz="1800" dirty="0"/>
          </a:p>
          <a:p>
            <a:pPr lvl="1"/>
            <a:endParaRPr lang="en-US" altLang="zh-TW" sz="1800" dirty="0"/>
          </a:p>
          <a:p>
            <a:pPr lvl="1"/>
            <a:endParaRPr kumimoji="1" lang="zh-TW" altLang="en-US" sz="18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4106B44-EE65-CC3F-0018-851956B81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2BF40-4DEF-4826-AFC3-DD4E39B3DE0F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90A955D-200C-A500-E389-7907C4CA1C9A}"/>
              </a:ext>
            </a:extLst>
          </p:cNvPr>
          <p:cNvSpPr txBox="1"/>
          <p:nvPr/>
        </p:nvSpPr>
        <p:spPr>
          <a:xfrm>
            <a:off x="3452142" y="6546692"/>
            <a:ext cx="2310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000" b="1" dirty="0">
                <a:solidFill>
                  <a:schemeClr val="bg1">
                    <a:lumMod val="65000"/>
                  </a:schemeClr>
                </a:solidFill>
              </a:rPr>
              <a:t>Digital Image &amp; Signal Processing Lab</a:t>
            </a:r>
            <a:endParaRPr kumimoji="1" lang="zh-TW" altLang="en-US" sz="1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圖片 6" descr="一張含有 文字, 螢幕擷取畫面, 字型, 行 的圖片&#10;&#10;自動產生的描述">
            <a:extLst>
              <a:ext uri="{FF2B5EF4-FFF2-40B4-BE49-F238E27FC236}">
                <a16:creationId xmlns:a16="http://schemas.microsoft.com/office/drawing/2014/main" id="{19035BCF-B93F-3062-DE3B-87D21031E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279" y="2014769"/>
            <a:ext cx="1590925" cy="1921781"/>
          </a:xfrm>
          <a:prstGeom prst="rect">
            <a:avLst/>
          </a:prstGeom>
        </p:spPr>
      </p:pic>
      <p:pic>
        <p:nvPicPr>
          <p:cNvPr id="11" name="圖片 10" descr="一張含有 文字, 字型, 白色, 印刷術 的圖片&#10;&#10;自動產生的描述">
            <a:extLst>
              <a:ext uri="{FF2B5EF4-FFF2-40B4-BE49-F238E27FC236}">
                <a16:creationId xmlns:a16="http://schemas.microsoft.com/office/drawing/2014/main" id="{675D7CFA-8996-8D63-9CFF-30054940F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805" y="5207995"/>
            <a:ext cx="3655532" cy="535578"/>
          </a:xfrm>
          <a:prstGeom prst="rect">
            <a:avLst/>
          </a:prstGeom>
        </p:spPr>
      </p:pic>
      <p:pic>
        <p:nvPicPr>
          <p:cNvPr id="14" name="圖片 13" descr="一張含有 文字, 螢幕擷取畫面, 圖表, 行 的圖片&#10;&#10;自動產生的描述">
            <a:extLst>
              <a:ext uri="{FF2B5EF4-FFF2-40B4-BE49-F238E27FC236}">
                <a16:creationId xmlns:a16="http://schemas.microsoft.com/office/drawing/2014/main" id="{B9B1FB5A-E29F-5819-C5D0-1CAFB6A815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73" y="4409388"/>
            <a:ext cx="1376028" cy="2049278"/>
          </a:xfrm>
          <a:prstGeom prst="rect">
            <a:avLst/>
          </a:prstGeom>
        </p:spPr>
      </p:pic>
      <p:pic>
        <p:nvPicPr>
          <p:cNvPr id="18" name="圖片 17" descr="一張含有 圖表, 螢幕擷取畫面, 行, 正方形 的圖片&#10;&#10;自動產生的描述">
            <a:extLst>
              <a:ext uri="{FF2B5EF4-FFF2-40B4-BE49-F238E27FC236}">
                <a16:creationId xmlns:a16="http://schemas.microsoft.com/office/drawing/2014/main" id="{BCD1F567-BC46-3F05-8C61-F252DD5E23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693" y="2597160"/>
            <a:ext cx="3308111" cy="1054078"/>
          </a:xfrm>
          <a:prstGeom prst="rect">
            <a:avLst/>
          </a:prstGeom>
        </p:spPr>
      </p:pic>
      <p:sp>
        <p:nvSpPr>
          <p:cNvPr id="20" name="文字方塊 19">
            <a:extLst>
              <a:ext uri="{FF2B5EF4-FFF2-40B4-BE49-F238E27FC236}">
                <a16:creationId xmlns:a16="http://schemas.microsoft.com/office/drawing/2014/main" id="{31939F7E-CE0D-08A0-72C8-0A5E3A95E407}"/>
              </a:ext>
            </a:extLst>
          </p:cNvPr>
          <p:cNvSpPr txBox="1"/>
          <p:nvPr/>
        </p:nvSpPr>
        <p:spPr>
          <a:xfrm>
            <a:off x="1520693" y="3651238"/>
            <a:ext cx="414669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800" dirty="0"/>
              <a:t>https://zhuanlan.zhihu.com/p/338817680</a:t>
            </a:r>
          </a:p>
        </p:txBody>
      </p:sp>
    </p:spTree>
    <p:extLst>
      <p:ext uri="{BB962C8B-B14F-4D97-AF65-F5344CB8AC3E}">
        <p14:creationId xmlns:p14="http://schemas.microsoft.com/office/powerpoint/2010/main" val="775551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187B48-8853-421C-FA98-C5232EB9D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/>
              <a:t>Model</a:t>
            </a:r>
            <a:endParaRPr kumimoji="1" lang="zh-TW" altLang="en-US" sz="2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C9ABC4A-0545-37E4-2E65-D9E76337E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114427"/>
            <a:ext cx="8229600" cy="5256213"/>
          </a:xfrm>
        </p:spPr>
        <p:txBody>
          <a:bodyPr/>
          <a:lstStyle/>
          <a:p>
            <a:r>
              <a:rPr lang="en-US" altLang="zh-TW" sz="2000" dirty="0"/>
              <a:t>Attention</a:t>
            </a:r>
          </a:p>
          <a:p>
            <a:pPr lvl="1"/>
            <a:r>
              <a:rPr lang="en-US" altLang="zh-TW" sz="1600" dirty="0"/>
              <a:t>Encoder : </a:t>
            </a:r>
          </a:p>
          <a:p>
            <a:pPr lvl="2"/>
            <a:r>
              <a:rPr lang="en-US" altLang="zh-TW" sz="1200" dirty="0"/>
              <a:t>Multi-Head Attention (Q K V from Encoder input)</a:t>
            </a:r>
          </a:p>
          <a:p>
            <a:pPr lvl="1"/>
            <a:r>
              <a:rPr lang="en-US" altLang="zh-TW" sz="1600" dirty="0"/>
              <a:t>Decoder : </a:t>
            </a:r>
          </a:p>
          <a:p>
            <a:pPr lvl="2"/>
            <a:r>
              <a:rPr lang="en-US" altLang="zh-TW" sz="1200" dirty="0"/>
              <a:t>Multi-Head Attention (K and V from Encoder output, Q from Masked output)</a:t>
            </a:r>
          </a:p>
          <a:p>
            <a:pPr lvl="2"/>
            <a:r>
              <a:rPr lang="en-US" altLang="zh-TW" sz="1200" dirty="0"/>
              <a:t>Masked Multi-Head Attention (Q K V from Decoder input)</a:t>
            </a:r>
          </a:p>
          <a:p>
            <a:pPr marL="0" indent="0">
              <a:buNone/>
            </a:pPr>
            <a:endParaRPr lang="en-US" altLang="zh-TW" sz="2000" dirty="0"/>
          </a:p>
          <a:p>
            <a:r>
              <a:rPr lang="en-US" altLang="zh-TW" sz="2000" dirty="0"/>
              <a:t>Position Encoding</a:t>
            </a:r>
          </a:p>
          <a:p>
            <a:pPr marL="342900" lvl="1" indent="0">
              <a:buNone/>
            </a:pPr>
            <a:endParaRPr lang="en-US" altLang="zh-TW" sz="1800" dirty="0"/>
          </a:p>
          <a:p>
            <a:pPr lvl="2">
              <a:buFont typeface="Wingdings" pitchFamily="2" charset="2"/>
              <a:buChar char="l"/>
            </a:pPr>
            <a:endParaRPr lang="en-US" altLang="zh-TW" sz="1500" dirty="0"/>
          </a:p>
          <a:p>
            <a:pPr lvl="1"/>
            <a:endParaRPr lang="en-US" altLang="zh-TW" sz="1800" dirty="0"/>
          </a:p>
          <a:p>
            <a:pPr lvl="1"/>
            <a:endParaRPr lang="en-US" altLang="zh-TW" sz="1800" dirty="0"/>
          </a:p>
          <a:p>
            <a:pPr lvl="1"/>
            <a:endParaRPr kumimoji="1" lang="zh-TW" altLang="en-US" sz="18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4106B44-EE65-CC3F-0018-851956B81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2BF40-4DEF-4826-AFC3-DD4E39B3DE0F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90A955D-200C-A500-E389-7907C4CA1C9A}"/>
              </a:ext>
            </a:extLst>
          </p:cNvPr>
          <p:cNvSpPr txBox="1"/>
          <p:nvPr/>
        </p:nvSpPr>
        <p:spPr>
          <a:xfrm>
            <a:off x="3452142" y="6546692"/>
            <a:ext cx="2310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000" b="1" dirty="0">
                <a:solidFill>
                  <a:schemeClr val="bg1">
                    <a:lumMod val="65000"/>
                  </a:schemeClr>
                </a:solidFill>
              </a:rPr>
              <a:t>Digital Image &amp; Signal Processing Lab</a:t>
            </a:r>
            <a:endParaRPr kumimoji="1" lang="zh-TW" altLang="en-US" sz="1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圖片 6" descr="一張含有 文字, 字型, 螢幕擷取畫面, 圖表 的圖片&#10;&#10;自動產生的描述">
            <a:extLst>
              <a:ext uri="{FF2B5EF4-FFF2-40B4-BE49-F238E27FC236}">
                <a16:creationId xmlns:a16="http://schemas.microsoft.com/office/drawing/2014/main" id="{466DC919-E59C-BB4D-E461-0B6F57AB2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742" y="4549726"/>
            <a:ext cx="1635790" cy="1273341"/>
          </a:xfrm>
          <a:prstGeom prst="rect">
            <a:avLst/>
          </a:prstGeom>
        </p:spPr>
      </p:pic>
      <p:pic>
        <p:nvPicPr>
          <p:cNvPr id="9" name="圖片 8" descr="一張含有 文字, 字型, 白色, 書法 的圖片&#10;&#10;自動產生的描述">
            <a:extLst>
              <a:ext uri="{FF2B5EF4-FFF2-40B4-BE49-F238E27FC236}">
                <a16:creationId xmlns:a16="http://schemas.microsoft.com/office/drawing/2014/main" id="{DEE9DD61-55C5-3F31-F230-A47B0A4F9B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624" y="4735547"/>
            <a:ext cx="37465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023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187B48-8853-421C-FA98-C5232EB9D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sz="2400" dirty="0"/>
              <a:t>Result</a:t>
            </a:r>
            <a:endParaRPr kumimoji="1" lang="zh-TW" altLang="en-US" sz="24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C9ABC4A-0545-37E4-2E65-D9E76337E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114427"/>
            <a:ext cx="8229600" cy="5256213"/>
          </a:xfrm>
        </p:spPr>
        <p:txBody>
          <a:bodyPr/>
          <a:lstStyle/>
          <a:p>
            <a:pPr marL="685800" lvl="2" indent="0">
              <a:buNone/>
            </a:pPr>
            <a:endParaRPr lang="en-US" altLang="zh-TW" dirty="0"/>
          </a:p>
          <a:p>
            <a:pPr marL="685800" lvl="2" indent="0">
              <a:buNone/>
            </a:pPr>
            <a:endParaRPr lang="en-US" altLang="zh-TW" dirty="0"/>
          </a:p>
          <a:p>
            <a:pPr marL="685800" lvl="2" indent="0">
              <a:buNone/>
            </a:pPr>
            <a:endParaRPr lang="en-US" altLang="zh-TW" dirty="0"/>
          </a:p>
          <a:p>
            <a:pPr marL="685800" lvl="2" indent="0">
              <a:buNone/>
            </a:pPr>
            <a:endParaRPr lang="en-US" altLang="zh-TW" dirty="0"/>
          </a:p>
          <a:p>
            <a:pPr marL="685800" lvl="2" indent="0">
              <a:buNone/>
            </a:pPr>
            <a:endParaRPr lang="en-US" altLang="zh-TW" dirty="0"/>
          </a:p>
          <a:p>
            <a:pPr marL="685800" lvl="2" indent="0">
              <a:buNone/>
            </a:pPr>
            <a:endParaRPr lang="en-US" altLang="zh-TW" dirty="0"/>
          </a:p>
          <a:p>
            <a:pPr marL="685800" lvl="2" indent="0">
              <a:buNone/>
            </a:pPr>
            <a:endParaRPr lang="en-US" altLang="zh-TW" dirty="0"/>
          </a:p>
          <a:p>
            <a:pPr lvl="2" algn="just">
              <a:buFont typeface="Arial" panose="020B0604020202020204" pitchFamily="34" charset="0"/>
              <a:buChar char="•"/>
            </a:pPr>
            <a:endParaRPr lang="en-US" altLang="zh-TW" sz="1200" dirty="0"/>
          </a:p>
          <a:p>
            <a:pPr lvl="2" algn="just">
              <a:buFont typeface="Arial" panose="020B0604020202020204" pitchFamily="34" charset="0"/>
              <a:buChar char="•"/>
            </a:pPr>
            <a:endParaRPr lang="en-US" altLang="zh-TW" sz="1200" dirty="0"/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en-US" altLang="zh-TW" sz="1200" dirty="0"/>
              <a:t>BLEU score measures translation quality by comparing machine output to human references, scoring precision of word matches, with higher scores indicating better accuracy.</a:t>
            </a: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en-US" altLang="zh-TW" sz="1200" dirty="0"/>
              <a:t>Training cost, measured in FLOPS, estimates computational effort as floating-point operations, reflecting time and resources needed to train a model.</a:t>
            </a:r>
          </a:p>
          <a:p>
            <a:pPr lvl="1"/>
            <a:endParaRPr lang="en-US" altLang="zh-TW" sz="1800" dirty="0"/>
          </a:p>
          <a:p>
            <a:pPr lvl="1"/>
            <a:endParaRPr lang="en-US" altLang="zh-TW" sz="1800" dirty="0"/>
          </a:p>
          <a:p>
            <a:pPr lvl="1"/>
            <a:endParaRPr kumimoji="1" lang="zh-TW" altLang="en-US" sz="18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4106B44-EE65-CC3F-0018-851956B81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2BF40-4DEF-4826-AFC3-DD4E39B3DE0F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90A955D-200C-A500-E389-7907C4CA1C9A}"/>
              </a:ext>
            </a:extLst>
          </p:cNvPr>
          <p:cNvSpPr txBox="1"/>
          <p:nvPr/>
        </p:nvSpPr>
        <p:spPr>
          <a:xfrm>
            <a:off x="3452142" y="6546692"/>
            <a:ext cx="2310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1000" b="1" dirty="0">
                <a:solidFill>
                  <a:schemeClr val="bg1">
                    <a:lumMod val="65000"/>
                  </a:schemeClr>
                </a:solidFill>
              </a:rPr>
              <a:t>Digital Image &amp; Signal Processing Lab</a:t>
            </a:r>
            <a:endParaRPr kumimoji="1" lang="zh-TW" altLang="en-US" sz="1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圖片 6" descr="一張含有 文字, 螢幕擷取畫面, 字型, 收據 的圖片&#10;&#10;自動產生的描述">
            <a:extLst>
              <a:ext uri="{FF2B5EF4-FFF2-40B4-BE49-F238E27FC236}">
                <a16:creationId xmlns:a16="http://schemas.microsoft.com/office/drawing/2014/main" id="{41748E4C-6DC9-5B15-47B2-18608AE9D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10" y="1514370"/>
            <a:ext cx="7318080" cy="318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75592"/>
      </p:ext>
    </p:extLst>
  </p:cSld>
  <p:clrMapOvr>
    <a:masterClrMapping/>
  </p:clrMapOvr>
</p:sld>
</file>

<file path=ppt/theme/theme1.xml><?xml version="1.0" encoding="utf-8"?>
<a:theme xmlns:a="http://schemas.openxmlformats.org/drawingml/2006/main" name="佈景主題1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佈景主題1" id="{F9FBBD8D-FC32-4556-9E09-D5902253995A}" vid="{32CD43F0-94F0-4E92-856F-E0D861BD6F55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wifi7PA </Template>
  <TotalTime>82713</TotalTime>
  <Words>630</Words>
  <Application>Microsoft Macintosh PowerPoint</Application>
  <PresentationFormat>如螢幕大小 (4:3)</PresentationFormat>
  <Paragraphs>156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佈景主題1</vt:lpstr>
      <vt:lpstr>Paper Survey : Attention is all you need</vt:lpstr>
      <vt:lpstr>Outline</vt:lpstr>
      <vt:lpstr>Introduction</vt:lpstr>
      <vt:lpstr>Introduction</vt:lpstr>
      <vt:lpstr>Model</vt:lpstr>
      <vt:lpstr>Model</vt:lpstr>
      <vt:lpstr>Model</vt:lpstr>
      <vt:lpstr>Model</vt:lpstr>
      <vt:lpstr>Result</vt:lpstr>
      <vt:lpstr>Conclusion</vt:lpstr>
      <vt:lpstr>PowerPoint 簡報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Frank</dc:creator>
  <cp:lastModifiedBy>昌甫 洪</cp:lastModifiedBy>
  <cp:revision>1752</cp:revision>
  <dcterms:created xsi:type="dcterms:W3CDTF">2017-10-13T15:12:17Z</dcterms:created>
  <dcterms:modified xsi:type="dcterms:W3CDTF">2025-03-04T04:58:01Z</dcterms:modified>
</cp:coreProperties>
</file>