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成群結隊的董事們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121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Percentage </a:t>
            </a:r>
            <a:r>
              <a:rPr lang="en-US" altLang="zh-TW" dirty="0"/>
              <a:t>of multiple links in “board network” and “director network”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6914" t="-247" r="-462" b="247"/>
          <a:stretch/>
        </p:blipFill>
        <p:spPr>
          <a:xfrm>
            <a:off x="2926080" y="1750707"/>
            <a:ext cx="7302137" cy="48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1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Average Multiplicity of Multiple Links in a board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Multiplicity of a node: how many edges connects a node</a:t>
            </a:r>
          </a:p>
          <a:p>
            <a:endParaRPr lang="en-US" altLang="zh-TW" dirty="0"/>
          </a:p>
          <a:p>
            <a:r>
              <a:rPr lang="en-US" altLang="zh-TW" dirty="0" smtClean="0"/>
              <a:t>Multiplicity of Multiple Links of a node: how many multiple links connects a node</a:t>
            </a:r>
          </a:p>
        </p:txBody>
      </p:sp>
    </p:spTree>
    <p:extLst>
      <p:ext uri="{BB962C8B-B14F-4D97-AF65-F5344CB8AC3E}">
        <p14:creationId xmlns:p14="http://schemas.microsoft.com/office/powerpoint/2010/main" val="188956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Bipartite Clustering Coefficients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BCC = #C4 / (#L3 * 0.25)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913" y="2716674"/>
            <a:ext cx="6508978" cy="3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4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Social Inertia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Social Inertia of node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sum(</a:t>
            </a:r>
            <a:r>
              <a:rPr lang="en-US" altLang="zh-TW" dirty="0" err="1" smtClean="0"/>
              <a:t>w_ik</a:t>
            </a:r>
            <a:r>
              <a:rPr lang="en-US" altLang="zh-TW" dirty="0" smtClean="0"/>
              <a:t>) / #k, where k is every neighbor of I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491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Redundancy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One director can be a communication channel of two board, other directors are </a:t>
            </a:r>
            <a:r>
              <a:rPr lang="en-US" altLang="zh-TW" dirty="0" smtClean="0">
                <a:solidFill>
                  <a:srgbClr val="FF0000"/>
                </a:solidFill>
              </a:rPr>
              <a:t>redundant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584" y="3309258"/>
            <a:ext cx="6992143" cy="11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23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Q1: Coincidence or Intended?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Method:</a:t>
            </a:r>
          </a:p>
          <a:p>
            <a:r>
              <a:rPr lang="en-US" altLang="zh-TW" dirty="0" smtClean="0"/>
              <a:t>1. Building a random network similar to the real-world network</a:t>
            </a:r>
          </a:p>
          <a:p>
            <a:r>
              <a:rPr lang="en-US" altLang="zh-TW" dirty="0" smtClean="0"/>
              <a:t>2. Calculating the herding measure</a:t>
            </a:r>
          </a:p>
          <a:p>
            <a:r>
              <a:rPr lang="en-US" altLang="zh-TW" dirty="0" smtClean="0"/>
              <a:t>3. Compare with real-world network</a:t>
            </a:r>
          </a:p>
          <a:p>
            <a:endParaRPr lang="en-US" altLang="zh-TW" dirty="0"/>
          </a:p>
          <a:p>
            <a:r>
              <a:rPr lang="en-US" altLang="zh-TW" dirty="0" smtClean="0"/>
              <a:t>Result: Intended</a:t>
            </a:r>
          </a:p>
        </p:txBody>
      </p:sp>
    </p:spTree>
    <p:extLst>
      <p:ext uri="{BB962C8B-B14F-4D97-AF65-F5344CB8AC3E}">
        <p14:creationId xmlns:p14="http://schemas.microsoft.com/office/powerpoint/2010/main" val="287852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Q2: pattern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控制國內大量公司資產的董事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擁有一家公司多數股份的公司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內部董事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4646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Q3:</a:t>
            </a:r>
            <a:r>
              <a:rPr lang="zh-TW" altLang="en-US" dirty="0"/>
              <a:t>對公司績效正面或</a:t>
            </a:r>
            <a:r>
              <a:rPr lang="zh-TW" altLang="en-US" dirty="0" smtClean="0"/>
              <a:t>負面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ROA = </a:t>
            </a:r>
            <a:r>
              <a:rPr lang="zh-TW" altLang="en-US" dirty="0" smtClean="0"/>
              <a:t>淨利 </a:t>
            </a:r>
            <a:r>
              <a:rPr lang="en-US" altLang="zh-TW" dirty="0" smtClean="0"/>
              <a:t>/ </a:t>
            </a:r>
            <a:r>
              <a:rPr lang="zh-TW" altLang="en-US" dirty="0" smtClean="0"/>
              <a:t>資產</a:t>
            </a:r>
            <a:endParaRPr lang="en-US" altLang="zh-TW" dirty="0" smtClean="0"/>
          </a:p>
          <a:p>
            <a:r>
              <a:rPr lang="en-US" altLang="zh-TW" dirty="0" smtClean="0"/>
              <a:t>Regression Result: Negatively Related</a:t>
            </a:r>
          </a:p>
        </p:txBody>
      </p:sp>
    </p:spTree>
    <p:extLst>
      <p:ext uri="{BB962C8B-B14F-4D97-AF65-F5344CB8AC3E}">
        <p14:creationId xmlns:p14="http://schemas.microsoft.com/office/powerpoint/2010/main" val="3926066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Multiple-interlock examples in Taiwan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323" y="1905000"/>
            <a:ext cx="7452579" cy="436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87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Multiple-interlock examples in Taiwan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60" y="1814667"/>
            <a:ext cx="7805921" cy="154248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259" y="3357154"/>
            <a:ext cx="8500967" cy="29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董事成群結隊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董事</a:t>
            </a:r>
            <a:r>
              <a:rPr lang="zh-TW" altLang="en-US" dirty="0" smtClean="0"/>
              <a:t>成群結隊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兩</a:t>
            </a:r>
            <a:r>
              <a:rPr lang="zh-TW" altLang="en-US" dirty="0">
                <a:solidFill>
                  <a:srgbClr val="FF0000"/>
                </a:solidFill>
              </a:rPr>
              <a:t>位董事</a:t>
            </a:r>
            <a:r>
              <a:rPr lang="zh-TW" altLang="en-US" dirty="0"/>
              <a:t>同時</a:t>
            </a:r>
            <a:r>
              <a:rPr lang="zh-TW" altLang="en-US" dirty="0" smtClean="0"/>
              <a:t>擔任</a:t>
            </a:r>
            <a:r>
              <a:rPr lang="zh-TW" altLang="en-US" dirty="0" smtClean="0">
                <a:solidFill>
                  <a:srgbClr val="FF0000"/>
                </a:solidFill>
              </a:rPr>
              <a:t>相同兩家或更多公司的董事</a:t>
            </a:r>
            <a:r>
              <a:rPr lang="zh-TW" altLang="en-US" dirty="0" smtClean="0"/>
              <a:t>或者</a:t>
            </a:r>
            <a:r>
              <a:rPr lang="zh-TW" altLang="en-US" dirty="0"/>
              <a:t>是多位董事同時擔任相同兩家或更多公司的董事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傳統上又稱此現象為多重連結</a:t>
            </a:r>
            <a:r>
              <a:rPr lang="en-US" altLang="zh-TW" dirty="0" smtClean="0"/>
              <a:t>(multiple interlock)</a:t>
            </a:r>
          </a:p>
          <a:p>
            <a:endParaRPr lang="en-US" altLang="zh-TW" dirty="0"/>
          </a:p>
          <a:p>
            <a:r>
              <a:rPr lang="zh-TW" altLang="en-US" dirty="0" smtClean="0"/>
              <a:t>董事多重連結，普遍存在於各國的公司中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5912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劉顯仲</a:t>
            </a:r>
            <a:r>
              <a:rPr lang="en-US" altLang="zh-TW" dirty="0" smtClean="0"/>
              <a:t>. </a:t>
            </a:r>
            <a:r>
              <a:rPr lang="zh-TW" altLang="en-US" dirty="0" smtClean="0"/>
              <a:t>成群結隊的董事們</a:t>
            </a:r>
            <a:r>
              <a:rPr lang="en-US" altLang="zh-TW" dirty="0" smtClean="0"/>
              <a:t>. 2006.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320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Resource Dependency: overcome environmental uncertainty</a:t>
            </a:r>
          </a:p>
          <a:p>
            <a:r>
              <a:rPr lang="en-US" altLang="zh-TW" dirty="0" smtClean="0"/>
              <a:t>Ex: multiple interlocks among competing companies, </a:t>
            </a:r>
            <a:r>
              <a:rPr lang="en-US" altLang="zh-TW" smtClean="0"/>
              <a:t>inviting firm banks </a:t>
            </a:r>
            <a:r>
              <a:rPr lang="en-US" altLang="zh-TW" dirty="0" smtClean="0"/>
              <a:t>into the board</a:t>
            </a:r>
          </a:p>
          <a:p>
            <a:endParaRPr lang="en-US" altLang="zh-TW" dirty="0"/>
          </a:p>
          <a:p>
            <a:r>
              <a:rPr lang="en-US" altLang="zh-TW" dirty="0" smtClean="0"/>
              <a:t>2. Class Hegemony: control the economies and benefit the directors who involved in the interlocks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276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Q1: </a:t>
            </a:r>
            <a:r>
              <a:rPr lang="zh-TW" altLang="en-US" dirty="0" smtClean="0"/>
              <a:t>董事多重連結是</a:t>
            </a:r>
            <a:r>
              <a:rPr lang="zh-TW" altLang="en-US" dirty="0" smtClean="0">
                <a:solidFill>
                  <a:srgbClr val="FF0000"/>
                </a:solidFill>
              </a:rPr>
              <a:t>巧合</a:t>
            </a:r>
            <a:r>
              <a:rPr lang="zh-TW" altLang="en-US" dirty="0" smtClean="0"/>
              <a:t>，還是</a:t>
            </a:r>
            <a:r>
              <a:rPr lang="zh-TW" altLang="en-US" dirty="0" smtClean="0">
                <a:solidFill>
                  <a:srgbClr val="FF0000"/>
                </a:solidFill>
              </a:rPr>
              <a:t>有意識的行為</a:t>
            </a:r>
            <a:r>
              <a:rPr lang="en-US" altLang="zh-TW" dirty="0" smtClean="0"/>
              <a:t>?</a:t>
            </a:r>
          </a:p>
          <a:p>
            <a:endParaRPr lang="en-US" altLang="zh-TW" dirty="0"/>
          </a:p>
          <a:p>
            <a:r>
              <a:rPr lang="en-US" altLang="zh-TW" dirty="0" smtClean="0"/>
              <a:t>Q2: </a:t>
            </a:r>
            <a:r>
              <a:rPr lang="zh-TW" altLang="en-US" dirty="0" smtClean="0"/>
              <a:t>若</a:t>
            </a:r>
            <a:r>
              <a:rPr lang="zh-TW" altLang="en-US" dirty="0"/>
              <a:t>董事多重</a:t>
            </a:r>
            <a:r>
              <a:rPr lang="zh-TW" altLang="en-US" dirty="0" smtClean="0"/>
              <a:t>連結是有意識行為，參與多重連結的董事會和董事有何</a:t>
            </a:r>
            <a:r>
              <a:rPr lang="zh-TW" altLang="en-US" dirty="0" smtClean="0">
                <a:solidFill>
                  <a:srgbClr val="FF0000"/>
                </a:solidFill>
              </a:rPr>
              <a:t>特徵</a:t>
            </a:r>
            <a:r>
              <a:rPr lang="en-US" altLang="zh-TW" dirty="0" smtClean="0"/>
              <a:t>?</a:t>
            </a:r>
          </a:p>
          <a:p>
            <a:endParaRPr lang="en-US" altLang="zh-TW" dirty="0"/>
          </a:p>
          <a:p>
            <a:r>
              <a:rPr lang="en-US" altLang="zh-TW" dirty="0" smtClean="0"/>
              <a:t>Q3: </a:t>
            </a:r>
            <a:r>
              <a:rPr lang="zh-TW" altLang="en-US" dirty="0" smtClean="0"/>
              <a:t>董事多重連結對公司的</a:t>
            </a:r>
            <a:r>
              <a:rPr lang="zh-TW" altLang="en-US" dirty="0" smtClean="0">
                <a:solidFill>
                  <a:srgbClr val="FF0000"/>
                </a:solidFill>
              </a:rPr>
              <a:t>績效表現</a:t>
            </a:r>
            <a:r>
              <a:rPr lang="zh-TW" altLang="en-US" dirty="0" smtClean="0"/>
              <a:t>，是正面或負面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42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graph structure to describe director multiple-interlock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Affliation</a:t>
            </a:r>
            <a:r>
              <a:rPr lang="en-US" altLang="zh-TW" dirty="0" smtClean="0"/>
              <a:t> Network</a:t>
            </a:r>
          </a:p>
          <a:p>
            <a:r>
              <a:rPr lang="en-US" altLang="zh-TW" dirty="0" smtClean="0"/>
              <a:t>Board Network</a:t>
            </a:r>
          </a:p>
          <a:p>
            <a:r>
              <a:rPr lang="en-US" altLang="zh-TW" smtClean="0"/>
              <a:t>Director</a:t>
            </a:r>
            <a:r>
              <a:rPr lang="en-US" altLang="zh-TW" smtClean="0"/>
              <a:t> </a:t>
            </a:r>
            <a:r>
              <a:rPr lang="en-US" altLang="zh-TW" dirty="0" smtClean="0"/>
              <a:t>Network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356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Affliation</a:t>
            </a:r>
            <a:r>
              <a:rPr lang="en-US" altLang="zh-TW" dirty="0" smtClean="0"/>
              <a:t>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814" y="1905000"/>
            <a:ext cx="7381217" cy="33126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9535885" y="2416629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Board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436031" y="4567645"/>
            <a:ext cx="115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Director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5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292" y="1277617"/>
            <a:ext cx="9130394" cy="546537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988820" y="1905000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director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59828" y="2717049"/>
            <a:ext cx="188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Sharing board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0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Board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6914" t="-247" r="-462" b="247"/>
          <a:stretch/>
        </p:blipFill>
        <p:spPr>
          <a:xfrm>
            <a:off x="2717074" y="1264554"/>
            <a:ext cx="8072846" cy="536589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085907" y="5955156"/>
            <a:ext cx="1528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Company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717074" y="4689566"/>
            <a:ext cx="1815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Common director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9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Herding Measures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ercentage of multiple links in “board network” and “director network”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verage multiplicity of multiple links in board network</a:t>
            </a:r>
          </a:p>
          <a:p>
            <a:r>
              <a:rPr lang="en-US" altLang="zh-TW" dirty="0" smtClean="0"/>
              <a:t>Bipartite Clustering Coefficient</a:t>
            </a:r>
          </a:p>
          <a:p>
            <a:r>
              <a:rPr lang="en-US" altLang="zh-TW" dirty="0" smtClean="0"/>
              <a:t>Social Inertia</a:t>
            </a:r>
          </a:p>
          <a:p>
            <a:r>
              <a:rPr lang="en-US" altLang="zh-TW" dirty="0" smtClean="0"/>
              <a:t>Redundancy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5202653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</TotalTime>
  <Words>409</Words>
  <Application>Microsoft Office PowerPoint</Application>
  <PresentationFormat>寬螢幕</PresentationFormat>
  <Paragraphs>66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微軟正黑體</vt:lpstr>
      <vt:lpstr>Arial</vt:lpstr>
      <vt:lpstr>Century Gothic</vt:lpstr>
      <vt:lpstr>Wingdings 3</vt:lpstr>
      <vt:lpstr>絲縷</vt:lpstr>
      <vt:lpstr>成群結隊的董事們</vt:lpstr>
      <vt:lpstr>董事成群結隊</vt:lpstr>
      <vt:lpstr>Why?</vt:lpstr>
      <vt:lpstr>Questions</vt:lpstr>
      <vt:lpstr>3 graph structure to describe director multiple-interlock</vt:lpstr>
      <vt:lpstr>Affliation Network</vt:lpstr>
      <vt:lpstr>Director Network</vt:lpstr>
      <vt:lpstr>Board Network</vt:lpstr>
      <vt:lpstr>Herding Measures</vt:lpstr>
      <vt:lpstr>Percentage of multiple links in “board network” and “director network” </vt:lpstr>
      <vt:lpstr>Average Multiplicity of Multiple Links in a board network</vt:lpstr>
      <vt:lpstr>Bipartite Clustering Coefficients</vt:lpstr>
      <vt:lpstr>Social Inertia</vt:lpstr>
      <vt:lpstr>Redundancy</vt:lpstr>
      <vt:lpstr>Q1: Coincidence or Intended?</vt:lpstr>
      <vt:lpstr>Q2: pattern ?</vt:lpstr>
      <vt:lpstr>Q3:對公司績效正面或負面?</vt:lpstr>
      <vt:lpstr>Multiple-interlock examples in Taiwan</vt:lpstr>
      <vt:lpstr>Multiple-interlock examples in Taiwan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成群結隊的董事們</dc:title>
  <dc:creator>Windows 使用者</dc:creator>
  <cp:lastModifiedBy>Windows 使用者</cp:lastModifiedBy>
  <cp:revision>64</cp:revision>
  <dcterms:created xsi:type="dcterms:W3CDTF">2018-01-25T15:04:32Z</dcterms:created>
  <dcterms:modified xsi:type="dcterms:W3CDTF">2018-01-26T07:47:44Z</dcterms:modified>
</cp:coreProperties>
</file>