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185" autoAdjust="0"/>
  </p:normalViewPr>
  <p:slideViewPr>
    <p:cSldViewPr snapToGrid="0">
      <p:cViewPr varScale="1">
        <p:scale>
          <a:sx n="67" d="100"/>
          <a:sy n="67" d="100"/>
        </p:scale>
        <p:origin x="12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C6F6A-2A63-4AF7-8FE3-C4DA3B5A20F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CE1F9-3268-41D1-AB4E-B38FB9A313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90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學會理財是社會新鮮人必經課題。</a:t>
            </a:r>
            <a:r>
              <a:rPr lang="zh-TW" altLang="en-US" b="1" dirty="0" smtClean="0"/>
              <a:t>經營之神王永慶都說：賺一塊錢不是真的賺，存一塊錢才是真的賺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137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656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台灣中小企銀</a:t>
            </a:r>
            <a:endParaRPr lang="en-US" altLang="zh-TW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所以，只要放久一點，就可以贏過定存，所以這種專案比把錢放在銀行還划算，是嗎？</a:t>
            </a:r>
            <a:endParaRPr lang="zh-TW" altLang="en-US" dirty="0" smtClean="0"/>
          </a:p>
          <a:p>
            <a:r>
              <a:rPr lang="zh-TW" altLang="en-US" dirty="0" smtClean="0"/>
              <a:t> 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對！但也不全然！</a:t>
            </a:r>
            <a:endParaRPr lang="zh-TW" altLang="en-US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什麼意思？</a:t>
            </a:r>
            <a:endParaRPr lang="zh-TW" altLang="en-US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意思就是，如果你不考慮這份儲蓄險的風險的話，放個八九年以上，獲利的確是比銀行定存還要高</a:t>
            </a:r>
            <a:endParaRPr lang="zh-TW" altLang="en-US" dirty="0" smtClean="0"/>
          </a:p>
          <a:p>
            <a:r>
              <a:rPr lang="zh-TW" altLang="en-US" dirty="0" smtClean="0"/>
              <a:t> 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396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如果你買儲蓄險的保險公司倒閉了，恭喜你，你之前存的錢就沒、有、了，完完全全要不回來，因為你存在保險公司的錢不會像存在銀行的錢一樣，低於三百萬，會受到政府保險保護。</a:t>
            </a:r>
          </a:p>
          <a:p>
            <a:r>
              <a:rPr lang="zh-TW" altLang="en-US" dirty="0" smtClean="0"/>
              <a:t>不要和我說保險公司怎麼可能會倒，如果真的要倒的話，政府會出面救</a:t>
            </a:r>
          </a:p>
          <a:p>
            <a:r>
              <a:rPr lang="zh-TW" altLang="en-US" dirty="0" smtClean="0"/>
              <a:t>哈哈，這是我聽過最好笑的笑話之一，投資界的大師都沒一個敢打包票說一定有公司不會倒，何況中華民國政府都負債累累、自顧不暇了，怎麼可能還會有多的時間和金錢去救一個快倒閉的公司？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雖然當初買的保單六年期滿後，利率都比銀行現在的定存還要高，但這是假設將來銀行不會升息的情況下才能成立的，如果存到第四年，銀行定存突然升到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4%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，那該怎麼辦？解約嗎？不好意思，還沒期滿就解約的話是會虧本的，所以要繼續存才不會傷到本金，所以這不就白白浪費了兩年可以獲得較高利息的機會？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儲蓄險不管是要繳費幾年，都是資金閉鎖的，除非，非常確定自己在這六年內都不會動用到這筆錢。而且在這六年內現金流也很穩定，不會有繳不出保費的情況，不然到時要用錢，或者突然失業沒工作，逼不得以要動用到之前繳的保費，那可就非常得不償失了！</a:t>
            </a:r>
            <a:endParaRPr lang="en-US" altLang="zh-TW" dirty="0" smtClean="0"/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確定自己有強迫儲蓄的可能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算好提前解約會損失多少錢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計算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IRR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不要選太久才能回本的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10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35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把錢在存銀行，銀行會拿去投資，或是借給別人，收取利息。一般人想到存款，不外乎就只知道有活期存款（活存）和定期存款（定存）的差異，而兩者之間的差異，就在於有沒有約定存款的期限，活存隨時可以存、取，定存則有約定一定的期限。</a:t>
            </a:r>
            <a:endParaRPr lang="en-US" altLang="zh-TW" dirty="0" smtClean="0"/>
          </a:p>
          <a:p>
            <a:r>
              <a:rPr lang="zh-TW" altLang="en-US" dirty="0" smtClean="0"/>
              <a:t>活期存款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若是企業有一筆現金供未來有些不時之需要用到時，又不打算短期的投資時，就會放到活期。因為是活期的，可以隨時存款與提款。感覺是給法人的現金可以短暫存放使用的戶頭，若是一般人要開立的話也是可以，但是因為活期存款的利息通常低於活期儲蓄存款，因此一般人通常是開立活期儲蓄存款比較多。 </a:t>
            </a:r>
            <a:endParaRPr lang="en-US" altLang="zh-TW" dirty="0" smtClean="0"/>
          </a:p>
          <a:p>
            <a:r>
              <a:rPr lang="zh-TW" altLang="en-US" dirty="0" smtClean="0"/>
              <a:t>活期儲蓄存款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儲蓄存款的意思，就是開戶以後會不斷的有存款與提款的動作，隨時都可以存提，一般開戶時的開戶金為新台幣</a:t>
            </a:r>
            <a:r>
              <a:rPr lang="en-US" altLang="zh-TW" dirty="0" smtClean="0"/>
              <a:t>1000</a:t>
            </a:r>
            <a:r>
              <a:rPr lang="zh-TW" altLang="en-US" dirty="0" smtClean="0"/>
              <a:t>元，開戶後可以馬上領出。一般人開戶時需要準備的東西有身分證與第二證件</a:t>
            </a:r>
            <a:r>
              <a:rPr lang="en-US" altLang="zh-TW" dirty="0" smtClean="0"/>
              <a:t>(</a:t>
            </a:r>
            <a:r>
              <a:rPr lang="zh-TW" altLang="en-US" dirty="0" smtClean="0"/>
              <a:t>駕照、健保卡、戶口名簿、學生證等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，身分證是一定要帶的，而第二證件則是擇一就好，現在也不一定要印章，可以簽名就好。而銀行為了要防止人頭戶，一般而言都只能在戶籍地開戶，若是要在非戶籍地開戶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如公司、學校附近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，建議帶個可以證明自己在那邊上班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課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的證件去。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276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介紹兩種算利息的方式，</a:t>
            </a:r>
            <a:r>
              <a:rPr lang="en-US" altLang="zh-TW" dirty="0" smtClean="0"/>
              <a:t>T </a:t>
            </a:r>
            <a:r>
              <a:rPr lang="zh-TW" altLang="en-US" dirty="0" smtClean="0"/>
              <a:t>可以是小數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106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錢滾錢。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896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定期存款與定期儲蓄存款有甚麼區別？</a:t>
            </a:r>
            <a:endParaRPr lang="en-US" altLang="zh-TW" dirty="0" smtClean="0"/>
          </a:p>
          <a:p>
            <a:r>
              <a:rPr lang="zh-TW" altLang="en-US" dirty="0" smtClean="0"/>
              <a:t>最簡單的區別就是，如果您要存</a:t>
            </a:r>
            <a:r>
              <a:rPr lang="en-US" altLang="zh-TW" dirty="0" smtClean="0"/>
              <a:t>1~11</a:t>
            </a:r>
            <a:r>
              <a:rPr lang="zh-TW" altLang="en-US" dirty="0" smtClean="0"/>
              <a:t>個月，就存定期存款，要存</a:t>
            </a:r>
            <a:r>
              <a:rPr lang="en-US" altLang="zh-TW" dirty="0" smtClean="0"/>
              <a:t>12</a:t>
            </a:r>
            <a:r>
              <a:rPr lang="zh-TW" altLang="en-US" dirty="0" smtClean="0"/>
              <a:t>個月</a:t>
            </a:r>
            <a:r>
              <a:rPr lang="en-US" altLang="zh-TW" dirty="0" smtClean="0"/>
              <a:t>~3</a:t>
            </a:r>
            <a:r>
              <a:rPr lang="zh-TW" altLang="en-US" dirty="0" smtClean="0"/>
              <a:t>年，就存定期儲蓄存款。</a:t>
            </a:r>
          </a:p>
          <a:p>
            <a:r>
              <a:rPr lang="zh-TW" altLang="en-US" dirty="0" smtClean="0"/>
              <a:t>　　因為定期儲蓄存款只提供一年以上的期別，通常各銀行都會有一年期、二年期、三年期等三種，有些銀行另提供</a:t>
            </a:r>
            <a:r>
              <a:rPr lang="en-US" altLang="zh-TW" dirty="0" smtClean="0"/>
              <a:t>13</a:t>
            </a:r>
            <a:r>
              <a:rPr lang="zh-TW" altLang="en-US" dirty="0" smtClean="0"/>
              <a:t>個月、</a:t>
            </a:r>
            <a:r>
              <a:rPr lang="en-US" altLang="zh-TW" dirty="0" smtClean="0"/>
              <a:t>15</a:t>
            </a:r>
            <a:r>
              <a:rPr lang="zh-TW" altLang="en-US" dirty="0" smtClean="0"/>
              <a:t>個月、</a:t>
            </a:r>
            <a:r>
              <a:rPr lang="en-US" altLang="zh-TW" dirty="0" smtClean="0"/>
              <a:t>18</a:t>
            </a:r>
            <a:r>
              <a:rPr lang="zh-TW" altLang="en-US" dirty="0" smtClean="0"/>
              <a:t>個月等期別，讓存款者更有彈性，方便規劃資金用途，此外定期儲蓄存款</a:t>
            </a:r>
            <a:r>
              <a:rPr lang="zh-TW" altLang="en-US" dirty="0" smtClean="0">
                <a:solidFill>
                  <a:schemeClr val="bg2">
                    <a:lumMod val="75000"/>
                  </a:schemeClr>
                </a:solidFill>
              </a:rPr>
              <a:t>只針對個人</a:t>
            </a:r>
            <a:r>
              <a:rPr lang="zh-TW" altLang="en-US" dirty="0" smtClean="0"/>
              <a:t>，不提供企業或機關團體的帳戶來用，後者就算存一年以上也只能存</a:t>
            </a:r>
            <a:r>
              <a:rPr lang="zh-TW" altLang="en-US" b="1" dirty="0" smtClean="0"/>
              <a:t>定期存款</a:t>
            </a:r>
            <a:r>
              <a:rPr lang="en-US" altLang="zh-TW" dirty="0" smtClean="0"/>
              <a:t>(</a:t>
            </a:r>
            <a:r>
              <a:rPr lang="zh-TW" altLang="en-US" dirty="0" smtClean="0"/>
              <a:t>利率較低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　　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891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</a:p>
          <a:p>
            <a:r>
              <a:rPr lang="zh-TW" altLang="en-US" b="1" dirty="0" smtClean="0">
                <a:effectLst/>
              </a:rPr>
              <a:t>整存整付</a:t>
            </a:r>
            <a:endParaRPr lang="zh-TW" altLang="en-US" dirty="0" smtClean="0"/>
          </a:p>
          <a:p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整存整付的方式通常用在一筆資金有明確的動用時間，例如一年後要出國，就可以將該筆資金一次存進銀行，到了需要動用之前，定存到期領回本利和進行運用。</a:t>
            </a:r>
            <a:endParaRPr lang="zh-TW" altLang="en-US" dirty="0" smtClean="0"/>
          </a:p>
          <a:p>
            <a:r>
              <a:rPr lang="zh-TW" altLang="en-US" dirty="0" smtClean="0"/>
              <a:t>在台灣銀行的網路銀行分類裡面，</a:t>
            </a: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一年以下稱定期存款，一年以上稱定期儲蓄存款</a:t>
            </a:r>
            <a:r>
              <a:rPr lang="zh-TW" altLang="en-US" dirty="0" smtClean="0"/>
              <a:t>，如果超過一年以上，請記得選定期儲蓄存款，一年期定期存款的固定利率</a:t>
            </a:r>
            <a:r>
              <a:rPr lang="en-US" altLang="zh-TW" dirty="0" smtClean="0"/>
              <a:t>1.355%</a:t>
            </a:r>
            <a:r>
              <a:rPr lang="zh-TW" altLang="en-US" dirty="0" smtClean="0"/>
              <a:t>，但同樣一年期的定期儲蓄存款，固定利率則有</a:t>
            </a:r>
            <a:r>
              <a:rPr lang="en-US" altLang="zh-TW" dirty="0" smtClean="0"/>
              <a:t>1.380%</a:t>
            </a:r>
            <a:r>
              <a:rPr lang="zh-TW" altLang="en-US" dirty="0" smtClean="0"/>
              <a:t>，定期儲蓄存款利率會比較高一點。</a:t>
            </a:r>
          </a:p>
          <a:p>
            <a:r>
              <a:rPr lang="zh-TW" altLang="en-US" b="1" dirty="0" smtClean="0">
                <a:effectLst/>
              </a:rPr>
              <a:t>存本取息</a:t>
            </a:r>
            <a:endParaRPr lang="zh-TW" altLang="en-US" dirty="0" smtClean="0"/>
          </a:p>
          <a:p>
            <a:r>
              <a:rPr lang="zh-TW" altLang="en-US" dirty="0" smtClean="0"/>
              <a:t>而整存整付的變形，就是「存本取息」，也就是一次把所有本金存進銀行，但是每個月都領出利息。</a:t>
            </a: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存本取息的方式通常用在退休後，領到一筆為數不少的退休金，就以存本取息的方式，將退休金存進去，每個月領取利息作為生活費用。</a:t>
            </a:r>
            <a:endParaRPr lang="zh-TW" altLang="en-US" dirty="0" smtClean="0"/>
          </a:p>
          <a:p>
            <a:r>
              <a:rPr lang="zh-TW" altLang="en-US" b="1" dirty="0" smtClean="0">
                <a:effectLst/>
              </a:rPr>
              <a:t>零存整付</a:t>
            </a:r>
            <a:endParaRPr lang="zh-TW" altLang="en-US" dirty="0" smtClean="0"/>
          </a:p>
          <a:p>
            <a:r>
              <a:rPr lang="zh-TW" altLang="en-US" dirty="0" smtClean="0"/>
              <a:t>最後，還有一種定存的方式，叫做零存整付，這種存錢的方式其實很像是買基金的定期定額，每個月固定存進一筆錢，到期後則一次把本金與利息提領出來。零存整付的方式通常用在新鮮人存第一桶金，或是存每年固定的大筆支出，像是稅金、保費，例如你知道每年大約要繳</a:t>
            </a:r>
            <a:r>
              <a:rPr lang="en-US" altLang="zh-TW" dirty="0" smtClean="0"/>
              <a:t>12</a:t>
            </a:r>
            <a:r>
              <a:rPr lang="zh-TW" altLang="en-US" dirty="0" smtClean="0"/>
              <a:t>萬的稅金，那麼就可以每個月零存</a:t>
            </a:r>
            <a:r>
              <a:rPr lang="en-US" altLang="zh-TW" dirty="0" smtClean="0"/>
              <a:t>1</a:t>
            </a:r>
            <a:r>
              <a:rPr lang="zh-TW" altLang="en-US" dirty="0" smtClean="0"/>
              <a:t>萬元，一年後可以拿回</a:t>
            </a:r>
            <a:r>
              <a:rPr lang="en-US" altLang="zh-TW" dirty="0" smtClean="0"/>
              <a:t>12</a:t>
            </a:r>
            <a:r>
              <a:rPr lang="zh-TW" altLang="en-US" dirty="0" smtClean="0"/>
              <a:t>萬的本金加上這段時間內的利息。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9812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45*12=540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346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難道定存沒有強制儲蓄的功用嗎？</a:t>
            </a:r>
            <a:endParaRPr lang="zh-TW" altLang="en-US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Ａ：有！但強制性就不如儲蓄險可怕了，畢竟只有損失利息，只有蚊蟲在皮膚上叮咬的傷害，不像儲蓄險會直接打在我們的心臟。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缺點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：流動性風險</a:t>
            </a:r>
            <a:endParaRPr lang="zh-TW" altLang="en-US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一定期間不能動到本金。</a:t>
            </a:r>
            <a:endParaRPr lang="zh-TW" altLang="en-US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en-US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只要未滿期解約，本金和生存保險金（類似利息的金額）都會損失，現金流動性差，遇到緊急的事情時不能動用儲蓄險，加上儲蓄險繳納年期長，銀行定存解約頂多損失利息，儲蓄險會損失本金。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基本上銀行、保險業、金融業等公司倒閉後第一時間由金管會接管，況且保險公司須受保險法規範，並再透過「再保公司」分散風險</a:t>
            </a:r>
            <a:endParaRPr lang="zh-TW" altLang="en-US" dirty="0" smtClean="0"/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734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網路上的一份保單。</a:t>
            </a:r>
            <a:r>
              <a:rPr lang="en-US" altLang="zh-TW" dirty="0" smtClean="0"/>
              <a:t>FV = PV*(1+R)n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CE1F9-3268-41D1-AB4E-B38FB9A3132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27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61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5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15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59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61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69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59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09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74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688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85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23CB29-65A8-4C9D-AA71-B2CC48C06321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56BD76-A46B-4B92-B9CC-5D17A6604B4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80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q7755.pixnet.net/blog/post/154567311-%E3%80%8C%E5%85%AD%E5%B9%B4%E5%84%B2%E8%93%84%E9%9A%AA%E3%80%8Dpk%E9%8A%80%E8%A1%8C%E5%AE%9A%E5%AD%98%EF%BC%8C%E5%BE%9Eirr%E8%AA%AA%E8%B5%B7%E2%94%80%E2%94%80" TargetMode="External"/><Relationship Id="rId7" Type="http://schemas.openxmlformats.org/officeDocument/2006/relationships/hyperlink" Target="http://wealth.businessweekly.com.tw/m/GArticle.aspx?id=ARTL000044125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udn.com/bibby1101/7943822" TargetMode="External"/><Relationship Id="rId5" Type="http://schemas.openxmlformats.org/officeDocument/2006/relationships/hyperlink" Target="http://wealth.businessweekly.com.tw/GArticle.aspx?id=ARTL000023668" TargetMode="External"/><Relationship Id="rId4" Type="http://schemas.openxmlformats.org/officeDocument/2006/relationships/hyperlink" Target="http://savings.pixnet.net/blog/post/20148096-%E5%84%B2%E8%93%84%E5%AD%98%E6%AC%BE%E5%B7%A5%E5%85%B7%EF%BC%9A%E5%84%B2%E8%93%84%E9%9A%AA%E6%98%AF%E4%BB%80%E9%BA%BC%3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117" y="316089"/>
            <a:ext cx="10839882" cy="57763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淺談定存與儲蓄險之理財觀念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</a:t>
            </a:r>
            <a:r>
              <a:rPr lang="zh-TW" altLang="en-US" dirty="0"/>
              <a:t>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蔡開遠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33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儲蓄險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442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一般也稱為養老保險，白話的講，就是約定領回時間、約定存錢期間、約定每次存錢金額，到期時可以領回一定金額的</a:t>
            </a:r>
            <a:r>
              <a:rPr lang="zh-TW" altLang="en-US" dirty="0" smtClean="0"/>
              <a:t>保險。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優點</a:t>
            </a:r>
            <a:r>
              <a:rPr lang="en-US" altLang="zh-TW" dirty="0" smtClean="0"/>
              <a:t>:</a:t>
            </a:r>
          </a:p>
          <a:p>
            <a:pPr marL="749808" lvl="1" indent="-457200">
              <a:buFont typeface="+mj-lt"/>
              <a:buAutoNum type="alphaLcParenR"/>
            </a:pPr>
            <a:r>
              <a:rPr lang="zh-TW" altLang="en-US" dirty="0"/>
              <a:t>有些保單利率比目前銀行利率高，但要小心</a:t>
            </a:r>
            <a:r>
              <a:rPr lang="zh-TW" altLang="en-US" dirty="0" smtClean="0"/>
              <a:t>比較。</a:t>
            </a:r>
            <a:endParaRPr lang="en-US" altLang="zh-TW" dirty="0" smtClean="0"/>
          </a:p>
          <a:p>
            <a:pPr marL="749808" lvl="1" indent="-457200">
              <a:buFont typeface="+mj-lt"/>
              <a:buAutoNum type="alphaLcParenR"/>
            </a:pPr>
            <a:r>
              <a:rPr lang="zh-TW" altLang="en-US" dirty="0"/>
              <a:t>利率鎖定，可以</a:t>
            </a:r>
            <a:r>
              <a:rPr lang="zh-TW" altLang="en-US" dirty="0" smtClean="0"/>
              <a:t>預期。</a:t>
            </a:r>
            <a:endParaRPr lang="en-US" altLang="zh-TW" dirty="0" smtClean="0"/>
          </a:p>
          <a:p>
            <a:pPr marL="749808" lvl="1" indent="-457200">
              <a:buFont typeface="+mj-lt"/>
              <a:buAutoNum type="alphaLcParenR"/>
            </a:pPr>
            <a:r>
              <a:rPr lang="zh-TW" altLang="en-US" dirty="0"/>
              <a:t>強迫儲蓄的性質很高，因為解約會損失</a:t>
            </a:r>
            <a:r>
              <a:rPr lang="zh-TW" altLang="en-US" dirty="0" smtClean="0"/>
              <a:t>金錢。</a:t>
            </a:r>
            <a:endParaRPr lang="en-US" altLang="zh-TW" dirty="0" smtClean="0"/>
          </a:p>
          <a:p>
            <a:pPr marL="749808" lvl="1" indent="-457200">
              <a:buFont typeface="+mj-lt"/>
              <a:buAutoNum type="alphaLcParenR"/>
            </a:pPr>
            <a:r>
              <a:rPr lang="zh-TW" altLang="en-US" dirty="0"/>
              <a:t>節</a:t>
            </a:r>
            <a:r>
              <a:rPr lang="zh-TW" altLang="en-US" dirty="0" smtClean="0"/>
              <a:t>稅。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缺點</a:t>
            </a:r>
            <a:r>
              <a:rPr lang="en-US" altLang="zh-TW" dirty="0" smtClean="0"/>
              <a:t>:</a:t>
            </a:r>
          </a:p>
          <a:p>
            <a:pPr marL="635508" lvl="1" indent="-342900">
              <a:buFont typeface="+mj-lt"/>
              <a:buAutoNum type="alphaLcParenR"/>
            </a:pPr>
            <a:r>
              <a:rPr lang="zh-TW" altLang="en-US" dirty="0" smtClean="0"/>
              <a:t>利率風險，保單上的利率未必是實質利率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00B0F0"/>
                </a:solidFill>
              </a:rPr>
              <a:t>IRR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635508" lvl="1" indent="-342900">
              <a:buFont typeface="+mj-lt"/>
              <a:buAutoNum type="alphaLcParenR"/>
            </a:pPr>
            <a:r>
              <a:rPr lang="zh-TW" altLang="en-US" dirty="0" smtClean="0"/>
              <a:t>流動性風險，定期內不能動用到本金。</a:t>
            </a:r>
            <a:endParaRPr lang="en-US" altLang="zh-TW" dirty="0" smtClean="0"/>
          </a:p>
          <a:p>
            <a:pPr marL="635508" lvl="1" indent="-342900">
              <a:buFont typeface="+mj-lt"/>
              <a:buAutoNum type="alphaLcParenR"/>
            </a:pPr>
            <a:r>
              <a:rPr lang="zh-TW" altLang="en-US" dirty="0" smtClean="0"/>
              <a:t>信用風險，保險公司倒閉難免會損失到保險人的權益。</a:t>
            </a:r>
            <a:endParaRPr lang="en-US" altLang="zh-TW" dirty="0" smtClean="0"/>
          </a:p>
          <a:p>
            <a:pPr marL="292608" lvl="1" indent="0">
              <a:buNone/>
            </a:pPr>
            <a:endParaRPr lang="en-US" altLang="zh-TW" dirty="0" smtClean="0"/>
          </a:p>
          <a:p>
            <a:pPr marL="635508" lvl="1" indent="-342900">
              <a:buFont typeface="+mj-lt"/>
              <a:buAutoNum type="alphaLcParenR"/>
            </a:pP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27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IRR(</a:t>
            </a:r>
            <a:r>
              <a:rPr lang="en-US" altLang="zh-TW" b="1" dirty="0"/>
              <a:t>Internal Rate of Return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49840" cy="4189306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內部</a:t>
            </a:r>
            <a:r>
              <a:rPr lang="zh-TW" altLang="en-US" sz="2400" dirty="0"/>
              <a:t>報酬</a:t>
            </a:r>
            <a:r>
              <a:rPr lang="zh-TW" altLang="en-US" sz="2400" dirty="0" smtClean="0"/>
              <a:t>率，</a:t>
            </a:r>
            <a:r>
              <a:rPr lang="zh-TW" altLang="en-US" sz="2400" dirty="0"/>
              <a:t>也叫「折現率」，</a:t>
            </a:r>
            <a:r>
              <a:rPr lang="zh-TW" altLang="en-US" sz="2400" dirty="0"/>
              <a:t>它考慮了貨幣的</a:t>
            </a:r>
            <a:r>
              <a:rPr lang="zh-TW" altLang="en-US" sz="2400" dirty="0">
                <a:solidFill>
                  <a:srgbClr val="00B0F0"/>
                </a:solidFill>
              </a:rPr>
              <a:t>時間價值</a:t>
            </a:r>
            <a:r>
              <a:rPr lang="zh-TW" altLang="en-US" sz="2400" dirty="0"/>
              <a:t>以及整個投資期間的現金流量，它所</a:t>
            </a:r>
            <a:r>
              <a:rPr lang="zh-TW" altLang="en-US" sz="2400" dirty="0" smtClean="0"/>
              <a:t>代表的</a:t>
            </a:r>
            <a:r>
              <a:rPr lang="zh-TW" altLang="en-US" sz="2400" dirty="0"/>
              <a:t>，就是整個投資方案的真正報酬</a:t>
            </a:r>
            <a:r>
              <a:rPr lang="zh-TW" altLang="en-US" sz="2400" dirty="0" smtClean="0"/>
              <a:t>率</a:t>
            </a:r>
            <a:endParaRPr lang="en-US" altLang="zh-TW" sz="2400" dirty="0" smtClean="0"/>
          </a:p>
          <a:p>
            <a:r>
              <a:rPr lang="zh-TW" altLang="en-US" sz="2400" dirty="0"/>
              <a:t>比如：某甲投資一個方案，每年投資一千，共投資五年，第五年年底可拿回五千五，請問他的投資報酬率多少</a:t>
            </a:r>
            <a:r>
              <a:rPr lang="zh-TW" altLang="en-US" sz="2400" dirty="0" smtClean="0"/>
              <a:t>？</a:t>
            </a:r>
            <a:endParaRPr lang="en-US" altLang="zh-TW" sz="2400" dirty="0" smtClean="0"/>
          </a:p>
          <a:p>
            <a:r>
              <a:rPr lang="zh-TW" altLang="en-US" sz="2400" dirty="0"/>
              <a:t>用最簡單的算法</a:t>
            </a:r>
            <a:r>
              <a:rPr lang="zh-TW" altLang="en-US" sz="2400" dirty="0" smtClean="0"/>
              <a:t>就是</a:t>
            </a:r>
            <a:r>
              <a:rPr lang="en-US" altLang="zh-TW" sz="2400" dirty="0" smtClean="0"/>
              <a:t>:</a:t>
            </a:r>
          </a:p>
          <a:p>
            <a:endParaRPr lang="zh-TW" altLang="en-US" sz="2400" dirty="0"/>
          </a:p>
          <a:p>
            <a:endParaRPr lang="zh-TW" altLang="en-US" dirty="0"/>
          </a:p>
          <a:p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F0"/>
                </a:solidFill>
              </a:rPr>
              <a:t/>
            </a:r>
            <a:br>
              <a:rPr lang="en-US" altLang="zh-TW" dirty="0" smtClean="0">
                <a:solidFill>
                  <a:srgbClr val="00B0F0"/>
                </a:solidFill>
              </a:rPr>
            </a:br>
            <a:r>
              <a:rPr lang="zh-TW" altLang="en-US" dirty="0">
                <a:solidFill>
                  <a:srgbClr val="00B0F0"/>
                </a:solidFill>
              </a:rPr>
              <a:t>累積報酬率為</a:t>
            </a:r>
            <a:r>
              <a:rPr lang="en-US" altLang="zh-TW" dirty="0">
                <a:solidFill>
                  <a:srgbClr val="00B0F0"/>
                </a:solidFill>
              </a:rPr>
              <a:t>10%</a:t>
            </a:r>
            <a:r>
              <a:rPr lang="zh-TW" altLang="en-US" dirty="0">
                <a:solidFill>
                  <a:srgbClr val="00B0F0"/>
                </a:solidFill>
              </a:rPr>
              <a:t>，平均年報酬率為</a:t>
            </a:r>
            <a:r>
              <a:rPr lang="en-US" altLang="zh-TW" dirty="0">
                <a:solidFill>
                  <a:srgbClr val="00B0F0"/>
                </a:solidFill>
              </a:rPr>
              <a:t>2%</a:t>
            </a:r>
            <a:endParaRPr lang="zh-TW" altLang="en-US" dirty="0">
              <a:solidFill>
                <a:srgbClr val="00B0F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765" y="3463925"/>
            <a:ext cx="57721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</a:t>
            </a:r>
            <a:r>
              <a:rPr lang="en-US" altLang="zh-TW" dirty="0" smtClean="0"/>
              <a:t>Excel </a:t>
            </a:r>
            <a:r>
              <a:rPr lang="zh-TW" altLang="en-US" dirty="0" smtClean="0"/>
              <a:t>計算</a:t>
            </a:r>
            <a:r>
              <a:rPr lang="en-US" altLang="zh-TW" dirty="0" smtClean="0"/>
              <a:t>IRR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32798" y="1856423"/>
            <a:ext cx="1679050" cy="402272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78480" y="2191435"/>
            <a:ext cx="6421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 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所以內部報酬率為</a:t>
            </a:r>
            <a:r>
              <a:rPr lang="en-US" altLang="zh-TW" sz="2400" dirty="0" smtClean="0"/>
              <a:t>3.194%</a:t>
            </a:r>
            <a:r>
              <a:rPr lang="zh-TW" altLang="en-US" sz="2400" dirty="0" smtClean="0"/>
              <a:t>，比剛才算的</a:t>
            </a:r>
            <a:r>
              <a:rPr lang="en-US" altLang="zh-TW" sz="2400" dirty="0" smtClean="0"/>
              <a:t>2%</a:t>
            </a:r>
            <a:r>
              <a:rPr lang="zh-TW" altLang="en-US" sz="2400" dirty="0" smtClean="0"/>
              <a:t>報酬率還要高，而這才是真正較準確的報酬率。 </a:t>
            </a:r>
            <a:endParaRPr lang="zh-TW" altLang="en-US" sz="2400" dirty="0"/>
          </a:p>
        </p:txBody>
      </p:sp>
      <p:sp>
        <p:nvSpPr>
          <p:cNvPr id="8" name="五角星形 7"/>
          <p:cNvSpPr/>
          <p:nvPr/>
        </p:nvSpPr>
        <p:spPr>
          <a:xfrm>
            <a:off x="3078480" y="2316480"/>
            <a:ext cx="172720" cy="1828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45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六年期儲蓄險保單實例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3102" y="1882357"/>
            <a:ext cx="4062837" cy="402272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029200" y="1882357"/>
            <a:ext cx="677779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2400" dirty="0" smtClean="0"/>
              <a:t>如左表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可以看到每年需繳保費為</a:t>
            </a:r>
            <a:r>
              <a:rPr lang="en-US" altLang="zh-TW" sz="2400" dirty="0" smtClean="0"/>
              <a:t>36754</a:t>
            </a:r>
            <a:r>
              <a:rPr lang="zh-TW" altLang="en-US" sz="2400" dirty="0" smtClean="0"/>
              <a:t>，六年期滿前若中途解約，會拿回的解約金比累積保費少。</a:t>
            </a:r>
            <a:endParaRPr lang="en-US" altLang="zh-TW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zh-TW" altLang="en-US" sz="2400" dirty="0" smtClean="0"/>
              <a:t>若在約定期結束後，可以領到比累積保費還多的解約金。</a:t>
            </a:r>
            <a:endParaRPr lang="en-US" altLang="zh-TW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zh-TW" altLang="en-US" sz="2400" dirty="0" smtClean="0"/>
              <a:t>在約定期後，還能繼續存放，累積更多金額。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pPr marL="342900" indent="-34290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30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7280" y="1942516"/>
            <a:ext cx="3282660" cy="402272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149516" y="1961146"/>
            <a:ext cx="62925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2400" dirty="0"/>
              <a:t>每年繳</a:t>
            </a:r>
            <a:r>
              <a:rPr lang="en-US" altLang="zh-TW" sz="2400" dirty="0"/>
              <a:t>36754</a:t>
            </a:r>
            <a:r>
              <a:rPr lang="zh-TW" altLang="en-US" sz="2400" dirty="0"/>
              <a:t>，一共繳六年，期滿領回</a:t>
            </a:r>
            <a:r>
              <a:rPr lang="en-US" altLang="zh-TW" sz="2400" dirty="0"/>
              <a:t>229095</a:t>
            </a:r>
            <a:r>
              <a:rPr lang="zh-TW" altLang="en-US" sz="2400" dirty="0"/>
              <a:t>，用</a:t>
            </a:r>
            <a:r>
              <a:rPr lang="en-US" altLang="zh-TW" sz="2400" dirty="0"/>
              <a:t>IRR</a:t>
            </a:r>
            <a:r>
              <a:rPr lang="zh-TW" altLang="en-US" sz="2400" dirty="0"/>
              <a:t>算完後，得知內部報酬率為：</a:t>
            </a:r>
            <a:r>
              <a:rPr lang="en-US" altLang="zh-TW" sz="2400" dirty="0" smtClean="0">
                <a:solidFill>
                  <a:srgbClr val="FF0000"/>
                </a:solidFill>
              </a:rPr>
              <a:t>1.09%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zh-TW" altLang="en-US" sz="2400" dirty="0"/>
              <a:t>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普遍比銀行定存還低</a:t>
            </a:r>
            <a:r>
              <a:rPr lang="en-US" altLang="zh-TW" sz="24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2400" dirty="0" smtClean="0">
                <a:effectLst/>
              </a:rPr>
              <a:t>而如果我用每年銀行定存的方式，一樣也存六年，利率為</a:t>
            </a:r>
            <a:r>
              <a:rPr lang="en-US" altLang="zh-TW" sz="2400" dirty="0" smtClean="0">
                <a:solidFill>
                  <a:srgbClr val="FF0000"/>
                </a:solidFill>
                <a:effectLst/>
              </a:rPr>
              <a:t>1.3%</a:t>
            </a:r>
            <a:r>
              <a:rPr lang="zh-TW" altLang="en-US" sz="2400" dirty="0" smtClean="0">
                <a:effectLst/>
              </a:rPr>
              <a:t>，期滿後有多少錢呢？</a:t>
            </a:r>
            <a:r>
              <a:rPr lang="en-US" altLang="zh-TW" sz="2400" dirty="0" smtClean="0">
                <a:effectLst/>
              </a:rPr>
              <a:t>39716+39026+38703+38206+37716+37232</a:t>
            </a:r>
          </a:p>
          <a:p>
            <a:r>
              <a:rPr lang="zh-TW" altLang="en-US" sz="2400" dirty="0" smtClean="0"/>
              <a:t>     </a:t>
            </a:r>
            <a:r>
              <a:rPr lang="en-US" altLang="zh-TW" sz="2400" dirty="0" smtClean="0">
                <a:effectLst/>
              </a:rPr>
              <a:t>=</a:t>
            </a:r>
            <a:r>
              <a:rPr lang="en-US" altLang="zh-TW" sz="2400" dirty="0" smtClean="0">
                <a:solidFill>
                  <a:srgbClr val="FF0000"/>
                </a:solidFill>
                <a:effectLst/>
              </a:rPr>
              <a:t>230599(</a:t>
            </a:r>
            <a:r>
              <a:rPr lang="zh-TW" altLang="en-US" sz="2400" dirty="0" smtClean="0">
                <a:solidFill>
                  <a:srgbClr val="FF0000"/>
                </a:solidFill>
                <a:effectLst/>
              </a:rPr>
              <a:t>多了</a:t>
            </a:r>
            <a:r>
              <a:rPr lang="en-US" altLang="zh-TW" sz="2400" dirty="0" smtClean="0">
                <a:solidFill>
                  <a:srgbClr val="FF0000"/>
                </a:solidFill>
                <a:effectLst/>
              </a:rPr>
              <a:t>1504</a:t>
            </a:r>
            <a:r>
              <a:rPr lang="zh-TW" altLang="en-US" sz="2400" dirty="0" smtClean="0">
                <a:solidFill>
                  <a:srgbClr val="FF0000"/>
                </a:solidFill>
                <a:effectLst/>
              </a:rPr>
              <a:t>元</a:t>
            </a:r>
            <a:r>
              <a:rPr lang="en-US" altLang="zh-TW" sz="2400" dirty="0" smtClean="0">
                <a:solidFill>
                  <a:srgbClr val="FF0000"/>
                </a:solidFill>
                <a:effectLst/>
              </a:rPr>
              <a:t>)</a:t>
            </a:r>
          </a:p>
          <a:p>
            <a:endParaRPr lang="en-US" altLang="zh-TW" sz="2400" dirty="0" smtClean="0">
              <a:solidFill>
                <a:srgbClr val="FF0000"/>
              </a:solidFill>
              <a:effectLst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73003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該不該買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67851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考慮三大風險</a:t>
            </a:r>
            <a:r>
              <a:rPr lang="en-US" altLang="zh-TW" sz="2400" dirty="0" smtClean="0"/>
              <a:t>:</a:t>
            </a:r>
          </a:p>
          <a:p>
            <a:pPr marL="749808" lvl="1" indent="-457200">
              <a:buFont typeface="+mj-lt"/>
              <a:buAutoNum type="alphaLcParenR"/>
            </a:pPr>
            <a:r>
              <a:rPr lang="zh-TW" altLang="en-US" sz="2400" b="1" dirty="0"/>
              <a:t>信用</a:t>
            </a:r>
            <a:r>
              <a:rPr lang="zh-TW" altLang="en-US" sz="2400" b="1" dirty="0" smtClean="0"/>
              <a:t>風險</a:t>
            </a:r>
            <a:endParaRPr lang="en-US" altLang="zh-TW" sz="2400" b="1" dirty="0" smtClean="0"/>
          </a:p>
          <a:p>
            <a:pPr marL="749808" lvl="1" indent="-457200">
              <a:buFont typeface="+mj-lt"/>
              <a:buAutoNum type="alphaLcParenR"/>
            </a:pPr>
            <a:r>
              <a:rPr lang="zh-TW" altLang="en-US" sz="2400" b="1" dirty="0"/>
              <a:t>利率</a:t>
            </a:r>
            <a:r>
              <a:rPr lang="zh-TW" altLang="en-US" sz="2400" b="1" dirty="0" smtClean="0"/>
              <a:t>風險</a:t>
            </a:r>
            <a:endParaRPr lang="en-US" altLang="zh-TW" sz="2400" b="1" dirty="0" smtClean="0"/>
          </a:p>
          <a:p>
            <a:pPr marL="749808" lvl="1" indent="-457200">
              <a:buFont typeface="+mj-lt"/>
              <a:buAutoNum type="alphaLcParenR"/>
            </a:pPr>
            <a:r>
              <a:rPr lang="zh-TW" altLang="en-US" sz="2400" b="1" dirty="0"/>
              <a:t>流動性</a:t>
            </a:r>
            <a:r>
              <a:rPr lang="zh-TW" altLang="en-US" sz="2400" b="1" dirty="0" smtClean="0"/>
              <a:t>風險</a:t>
            </a:r>
            <a:endParaRPr lang="en-US" altLang="zh-TW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600" dirty="0" smtClean="0"/>
              <a:t>不該</a:t>
            </a:r>
            <a:endParaRPr lang="en-US" altLang="zh-TW" sz="2600" dirty="0" smtClean="0"/>
          </a:p>
          <a:p>
            <a:pPr marL="749808" lvl="1" indent="-457200">
              <a:buFont typeface="+mj-lt"/>
              <a:buAutoNum type="alphaLcParenR"/>
            </a:pPr>
            <a:r>
              <a:rPr lang="zh-TW" altLang="en-US" sz="2400" dirty="0"/>
              <a:t>剛出社會，沒什麼存款的人，或者是還沒有存到一筆緊急預備金的</a:t>
            </a:r>
            <a:r>
              <a:rPr lang="zh-TW" altLang="en-US" sz="2400" dirty="0" smtClean="0"/>
              <a:t>人。</a:t>
            </a:r>
            <a:endParaRPr lang="en-US" altLang="zh-TW" sz="2400" dirty="0" smtClean="0"/>
          </a:p>
          <a:p>
            <a:pPr marL="749808" lvl="1" indent="-457200">
              <a:buFont typeface="+mj-lt"/>
              <a:buAutoNum type="alphaLcParenR"/>
            </a:pPr>
            <a:r>
              <a:rPr lang="zh-TW" altLang="en-US" sz="2400" dirty="0"/>
              <a:t>收入不穩定，工作有一搭沒一搭的</a:t>
            </a:r>
            <a:r>
              <a:rPr lang="zh-TW" altLang="en-US" sz="2400" dirty="0" smtClean="0"/>
              <a:t>人。</a:t>
            </a:r>
            <a:endParaRPr lang="en-US" altLang="zh-TW" sz="2400" dirty="0" smtClean="0"/>
          </a:p>
          <a:p>
            <a:pPr marL="292608" lvl="1" indent="0">
              <a:buNone/>
            </a:pPr>
            <a:endParaRPr lang="en-US" altLang="zh-TW" sz="2400" dirty="0" smtClean="0"/>
          </a:p>
          <a:p>
            <a:pPr marL="749808" lvl="1" indent="-457200">
              <a:buFont typeface="+mj-lt"/>
              <a:buAutoNum type="alphaLcParenR"/>
            </a:pPr>
            <a:endParaRPr lang="en-US" altLang="zh-TW" dirty="0" smtClean="0"/>
          </a:p>
          <a:p>
            <a:pPr marL="749808" lvl="1" indent="-457200">
              <a:buFont typeface="+mj-lt"/>
              <a:buAutoNum type="alphaLcParenR"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8327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活存與</a:t>
            </a:r>
            <a:r>
              <a:rPr lang="zh-TW" altLang="en-US" sz="2400" dirty="0"/>
              <a:t>定</a:t>
            </a:r>
            <a:r>
              <a:rPr lang="zh-TW" altLang="en-US" sz="2400" dirty="0" smtClean="0"/>
              <a:t>存的彈性及利率差別。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定存大致分為三大種類</a:t>
            </a:r>
            <a:endParaRPr lang="en-US" altLang="zh-TW" sz="2400" dirty="0" smtClean="0"/>
          </a:p>
          <a:p>
            <a:pPr marL="749808" lvl="1" indent="-457200">
              <a:buFont typeface="+mj-lt"/>
              <a:buAutoNum type="alphaLcPeriod"/>
            </a:pPr>
            <a:r>
              <a:rPr lang="zh-TW" altLang="en-US" sz="2200" dirty="0" smtClean="0"/>
              <a:t>整存整付</a:t>
            </a:r>
            <a:endParaRPr lang="en-US" altLang="zh-TW" sz="2200" dirty="0" smtClean="0"/>
          </a:p>
          <a:p>
            <a:pPr marL="749808" lvl="1" indent="-457200">
              <a:buFont typeface="+mj-lt"/>
              <a:buAutoNum type="alphaLcPeriod"/>
            </a:pPr>
            <a:r>
              <a:rPr lang="zh-TW" altLang="en-US" sz="2200" dirty="0" smtClean="0"/>
              <a:t>零存整付</a:t>
            </a:r>
            <a:endParaRPr lang="en-US" altLang="zh-TW" sz="2200" dirty="0" smtClean="0"/>
          </a:p>
          <a:p>
            <a:pPr marL="749808" lvl="1" indent="-457200">
              <a:buFont typeface="+mj-lt"/>
              <a:buAutoNum type="alphaLcPeriod"/>
            </a:pPr>
            <a:r>
              <a:rPr lang="zh-TW" altLang="en-US" sz="2200" dirty="0" smtClean="0"/>
              <a:t>整存取息</a:t>
            </a:r>
            <a:endParaRPr lang="en-US" altLang="zh-TW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儲蓄險的隱藏利率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風險評估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4488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</a:t>
            </a:r>
            <a:r>
              <a:rPr lang="zh-TW" altLang="en-US" dirty="0"/>
              <a:t>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 </a:t>
            </a:r>
            <a:r>
              <a:rPr lang="en-US" altLang="zh-TW" dirty="0">
                <a:hlinkClick r:id="rId3"/>
              </a:rPr>
              <a:t>http://fq7755.pixnet.net/blog/post/154567311-%</a:t>
            </a:r>
            <a:r>
              <a:rPr lang="en-US" altLang="zh-TW" dirty="0" smtClean="0">
                <a:hlinkClick r:id="rId3"/>
              </a:rPr>
              <a:t>E3%80%8C%E5%85%AD%E5%B9%B4%E5%84%B2%E8%93%84%E9%9A%AA%E3%80%8Dpk%E9%8A%80%E8%A1%8C%E5%AE%9A%E5%AD%98%EF%BC%8C%E5%BE%9Eirr%E8%AA%AA%E8%B5%B7%E2%94%80%E2%94%80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>
                <a:hlinkClick r:id="rId4"/>
              </a:rPr>
              <a:t>http://savings.pixnet.net/blog/post/20148096-%</a:t>
            </a:r>
            <a:r>
              <a:rPr lang="en-US" altLang="zh-TW" dirty="0" smtClean="0">
                <a:hlinkClick r:id="rId4"/>
              </a:rPr>
              <a:t>E5%84%B2%E8%93%84%E5%AD%98%E6%AC%BE%E5%B7%A5%E5%85%B7%EF%BC%9A%E5%84%B2%E8%93%84%E9%9A%AA%E6%98%AF%E4%BB%80%E9%BA%BC%3F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>
                <a:hlinkClick r:id="rId5"/>
              </a:rPr>
              <a:t>http://</a:t>
            </a:r>
            <a:r>
              <a:rPr lang="en-US" altLang="zh-TW" dirty="0" smtClean="0">
                <a:hlinkClick r:id="rId5"/>
              </a:rPr>
              <a:t>wealth.businessweekly.com.tw/GArticle.aspx?id=ARTL000023668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>
                <a:hlinkClick r:id="rId6"/>
              </a:rPr>
              <a:t>http://</a:t>
            </a:r>
            <a:r>
              <a:rPr lang="en-US" altLang="zh-TW" dirty="0" smtClean="0">
                <a:hlinkClick r:id="rId6"/>
              </a:rPr>
              <a:t>blog.udn.com/bibby1101/7943822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>
                <a:hlinkClick r:id="rId7"/>
              </a:rPr>
              <a:t>http://</a:t>
            </a:r>
            <a:r>
              <a:rPr lang="en-US" altLang="zh-TW" dirty="0" smtClean="0">
                <a:hlinkClick r:id="rId7"/>
              </a:rPr>
              <a:t>wealth.businessweekly.com.tw/m/GArticle.aspx?id=ARTL000044125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6206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71400" lvl="8" indent="0">
              <a:buNone/>
            </a:pPr>
            <a:endParaRPr lang="en-US" altLang="zh-TW" sz="4800" dirty="0"/>
          </a:p>
          <a:p>
            <a:pPr marL="1471400" lvl="8" indent="0">
              <a:buNone/>
            </a:pPr>
            <a:endParaRPr lang="en-US" altLang="zh-TW" sz="4800" dirty="0" smtClean="0"/>
          </a:p>
          <a:p>
            <a:pPr marL="1471400" lvl="8" indent="0">
              <a:buNone/>
            </a:pPr>
            <a:r>
              <a:rPr lang="en-US" altLang="zh-TW" sz="4800" dirty="0"/>
              <a:t> </a:t>
            </a:r>
            <a:r>
              <a:rPr lang="en-US" altLang="zh-TW" sz="4800" dirty="0" smtClean="0"/>
              <a:t>   Thank you for listening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1480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動機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79" y="1845734"/>
            <a:ext cx="11015831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學會理財是社會新鮮人必經之路。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正確的儲蓄觀念讓人生更有保障。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444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/>
              <a:t>活存</a:t>
            </a:r>
            <a:endParaRPr lang="en-US" altLang="zh-TW" sz="24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/>
              <a:t>單複利</a:t>
            </a:r>
            <a:endParaRPr lang="en-US" altLang="zh-TW" sz="24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/>
              <a:t>定存</a:t>
            </a:r>
            <a:endParaRPr lang="en-US" altLang="zh-TW" sz="24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/>
              <a:t>儲蓄險</a:t>
            </a:r>
            <a:endParaRPr lang="en-US" altLang="zh-TW" sz="24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/>
              <a:t>結論</a:t>
            </a:r>
            <a:endParaRPr lang="en-US" altLang="zh-TW" sz="24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smtClean="0"/>
              <a:t>參</a:t>
            </a:r>
            <a:r>
              <a:rPr lang="zh-TW" altLang="en-US" sz="2400"/>
              <a:t>考</a:t>
            </a:r>
            <a:endParaRPr lang="en-US" altLang="zh-TW" sz="2400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68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活</a:t>
            </a:r>
            <a:r>
              <a:rPr lang="zh-TW" altLang="en-US" dirty="0"/>
              <a:t>存</a:t>
            </a:r>
            <a:r>
              <a:rPr lang="zh-TW" altLang="en-US" dirty="0" smtClean="0"/>
              <a:t>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00B050"/>
                </a:solidFill>
              </a:rPr>
              <a:t>活期存款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一般</a:t>
            </a:r>
            <a:r>
              <a:rPr lang="zh-TW" altLang="en-US" sz="2400" dirty="0"/>
              <a:t>是給公司企業的法人做大額現金的存放之用，若是企業有一筆</a:t>
            </a:r>
            <a:r>
              <a:rPr lang="zh-TW" altLang="en-US" sz="2400" dirty="0" smtClean="0"/>
              <a:t>現金工</a:t>
            </a:r>
            <a:r>
              <a:rPr lang="zh-TW" altLang="en-US" sz="2400" dirty="0"/>
              <a:t>未來有些不時之需要用到時，又不打算短期的投資時，就會放</a:t>
            </a:r>
            <a:r>
              <a:rPr lang="zh-TW" altLang="en-US" sz="2400" dirty="0" smtClean="0"/>
              <a:t>到活期存款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戶頭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00B050"/>
                </a:solidFill>
              </a:rPr>
              <a:t>活期儲蓄存款 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到銀行開戶時，都會主動幫客戶開設成活期</a:t>
            </a:r>
            <a:r>
              <a:rPr lang="zh-TW" altLang="en-US" sz="2400" dirty="0"/>
              <a:t>儲蓄存款，隨時都可以存提，一般開戶時的開戶金為新台幣</a:t>
            </a:r>
            <a:r>
              <a:rPr lang="en-US" altLang="zh-TW" sz="2400" dirty="0"/>
              <a:t>1000</a:t>
            </a:r>
            <a:r>
              <a:rPr lang="zh-TW" altLang="en-US" sz="2400" dirty="0"/>
              <a:t>元，開戶後可以馬上領</a:t>
            </a:r>
            <a:r>
              <a:rPr lang="zh-TW" altLang="en-US" sz="2400" dirty="0" smtClean="0"/>
              <a:t>出。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solidFill>
                  <a:srgbClr val="00B050"/>
                </a:solidFill>
              </a:rPr>
              <a:t>活期儲蓄存款的利息通常高於</a:t>
            </a:r>
            <a:r>
              <a:rPr lang="zh-TW" altLang="en-US" sz="2400" dirty="0" smtClean="0">
                <a:solidFill>
                  <a:srgbClr val="00B050"/>
                </a:solidFill>
              </a:rPr>
              <a:t>活期存款</a:t>
            </a:r>
            <a:r>
              <a:rPr lang="en-US" altLang="zh-TW" sz="2400" dirty="0"/>
              <a:t>:</a:t>
            </a:r>
            <a:r>
              <a:rPr lang="zh-TW" altLang="en-US" sz="2400" dirty="0" smtClean="0"/>
              <a:t>銀行</a:t>
            </a:r>
            <a:r>
              <a:rPr lang="zh-TW" altLang="en-US" sz="2400" dirty="0"/>
              <a:t>認為活期儲蓄存款通常會與銀行有較多的往來</a:t>
            </a:r>
            <a:r>
              <a:rPr lang="zh-TW" altLang="en-US" sz="2400" dirty="0" smtClean="0"/>
              <a:t>，鼓勵</a:t>
            </a:r>
            <a:r>
              <a:rPr lang="zh-TW" altLang="en-US" sz="2400" dirty="0"/>
              <a:t>一般人將現金放在活期儲蓄</a:t>
            </a:r>
            <a:r>
              <a:rPr lang="zh-TW" altLang="en-US" sz="2400" dirty="0" smtClean="0"/>
              <a:t>存款，另一</a:t>
            </a:r>
            <a:r>
              <a:rPr lang="zh-TW" altLang="en-US" sz="2400" dirty="0"/>
              <a:t>項原因是因為活期存款通常是大額的現金臨時存放，銀行並不可以將這筆現金拿去做投資，對於銀行而言，活期存款獲利較少，因此給的利率也比較低。</a:t>
            </a:r>
          </a:p>
        </p:txBody>
      </p:sp>
    </p:spTree>
    <p:extLst>
      <p:ext uri="{BB962C8B-B14F-4D97-AF65-F5344CB8AC3E}">
        <p14:creationId xmlns:p14="http://schemas.microsoft.com/office/powerpoint/2010/main" val="12401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單複利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rgbClr val="00B050"/>
                </a:solidFill>
              </a:rPr>
              <a:t>單利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不論</a:t>
            </a:r>
            <a:r>
              <a:rPr lang="zh-TW" altLang="en-US" sz="2400" dirty="0"/>
              <a:t>付息期間是多久，所茲生的利息均不會加入本金再循環計息，也就是說計息的本金從期初到期末都是一樣的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設期初本金為 </a:t>
            </a:r>
            <a:r>
              <a:rPr lang="en-US" altLang="zh-TW" sz="2400" dirty="0"/>
              <a:t>PV</a:t>
            </a:r>
            <a:r>
              <a:rPr lang="zh-TW" altLang="en-US" sz="2400" dirty="0"/>
              <a:t>，名目利率為 </a:t>
            </a:r>
            <a:r>
              <a:rPr lang="en-US" altLang="zh-TW" sz="2400" dirty="0" smtClean="0"/>
              <a:t>R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期間為</a:t>
            </a:r>
            <a:r>
              <a:rPr lang="en-US" altLang="zh-TW" sz="2400" dirty="0"/>
              <a:t>"t" </a:t>
            </a:r>
            <a:r>
              <a:rPr lang="zh-TW" altLang="en-US" sz="2400" dirty="0"/>
              <a:t>年，所以一年會產生的利息金額就是 </a:t>
            </a:r>
            <a:r>
              <a:rPr lang="en-US" altLang="zh-TW" sz="2400" dirty="0"/>
              <a:t>PV* Rn</a:t>
            </a:r>
            <a:r>
              <a:rPr lang="zh-TW" altLang="en-US" sz="2400" dirty="0"/>
              <a:t>，再乘上期間</a:t>
            </a:r>
            <a:r>
              <a:rPr lang="en-US" altLang="zh-TW" sz="2400" dirty="0"/>
              <a:t>"</a:t>
            </a:r>
            <a:r>
              <a:rPr lang="en-US" altLang="zh-TW" sz="2400" dirty="0" smtClean="0"/>
              <a:t>t“</a:t>
            </a:r>
          </a:p>
          <a:p>
            <a:r>
              <a:rPr lang="zh-TW" altLang="en-US" sz="2400" b="1" dirty="0"/>
              <a:t>期末終值</a:t>
            </a:r>
            <a:r>
              <a:rPr lang="en-US" altLang="zh-TW" sz="2400" b="1" dirty="0"/>
              <a:t>(FV) </a:t>
            </a:r>
            <a:br>
              <a:rPr lang="en-US" altLang="zh-TW" sz="2400" b="1" dirty="0"/>
            </a:br>
            <a:r>
              <a:rPr lang="en-US" altLang="zh-TW" sz="2400" dirty="0"/>
              <a:t>= PV + </a:t>
            </a:r>
            <a:r>
              <a:rPr lang="zh-TW" altLang="en-US" sz="2400" dirty="0"/>
              <a:t>利息 </a:t>
            </a:r>
            <a:br>
              <a:rPr lang="zh-TW" altLang="en-US" sz="2400" dirty="0"/>
            </a:br>
            <a:r>
              <a:rPr lang="en-US" altLang="zh-TW" sz="2400" dirty="0"/>
              <a:t>= PV + </a:t>
            </a:r>
            <a:r>
              <a:rPr lang="en-US" altLang="zh-TW" sz="2400" dirty="0" smtClean="0"/>
              <a:t>PV*R*t</a:t>
            </a:r>
            <a:r>
              <a:rPr lang="en-US" altLang="zh-TW" sz="2400" b="1" dirty="0" smtClean="0"/>
              <a:t> </a:t>
            </a:r>
            <a:r>
              <a:rPr lang="en-US" altLang="zh-TW" sz="2400" b="1" dirty="0"/>
              <a:t/>
            </a:r>
            <a:br>
              <a:rPr lang="en-US" altLang="zh-TW" sz="2400" b="1" dirty="0"/>
            </a:br>
            <a:r>
              <a:rPr lang="en-US" altLang="zh-TW" sz="2400" b="1" dirty="0"/>
              <a:t>= PV*(</a:t>
            </a:r>
            <a:r>
              <a:rPr lang="en-US" altLang="zh-TW" sz="2400" b="1" dirty="0" smtClean="0"/>
              <a:t>1+R*t</a:t>
            </a:r>
            <a:r>
              <a:rPr lang="en-US" altLang="zh-TW" sz="2400" b="1" dirty="0"/>
              <a:t>)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950" y="3215248"/>
            <a:ext cx="5441950" cy="296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rgbClr val="00B050"/>
                </a:solidFill>
              </a:rPr>
              <a:t>複利</a:t>
            </a:r>
            <a:r>
              <a:rPr lang="en-US" altLang="zh-TW" sz="2400" dirty="0" smtClean="0"/>
              <a:t>:</a:t>
            </a:r>
            <a:r>
              <a:rPr lang="zh-TW" altLang="en-US" sz="2400" dirty="0"/>
              <a:t>付息期間內是以單利計算利息的，只有在付息日才會結算一次利息，然後把利息加入本金當做下一期的</a:t>
            </a:r>
            <a:r>
              <a:rPr lang="zh-TW" altLang="en-US" sz="2400" dirty="0" smtClean="0"/>
              <a:t>本金</a:t>
            </a:r>
            <a:endParaRPr lang="en-US" altLang="zh-TW" sz="2400" dirty="0" smtClean="0"/>
          </a:p>
          <a:p>
            <a:r>
              <a:rPr lang="zh-TW" altLang="en-US" sz="2400" dirty="0"/>
              <a:t>假若本金為</a:t>
            </a:r>
            <a:r>
              <a:rPr lang="en-US" altLang="zh-TW" sz="2400" dirty="0"/>
              <a:t>PV</a:t>
            </a:r>
            <a:r>
              <a:rPr lang="zh-TW" altLang="en-US" sz="2400" dirty="0"/>
              <a:t>，每一期之利率</a:t>
            </a:r>
            <a:r>
              <a:rPr lang="zh-TW" altLang="en-US" sz="2400" dirty="0" smtClean="0"/>
              <a:t>為</a:t>
            </a:r>
            <a:r>
              <a:rPr lang="en-US" altLang="zh-TW" sz="2400" dirty="0"/>
              <a:t>R</a:t>
            </a:r>
            <a:r>
              <a:rPr lang="zh-TW" altLang="en-US" sz="2400" dirty="0" smtClean="0"/>
              <a:t>，期數為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期，</a:t>
            </a:r>
            <a:endParaRPr lang="en-US" altLang="zh-TW" sz="2400" dirty="0" smtClean="0"/>
          </a:p>
          <a:p>
            <a:r>
              <a:rPr lang="zh-TW" altLang="en-US" sz="2400" dirty="0" smtClean="0"/>
              <a:t>本利</a:t>
            </a:r>
            <a:r>
              <a:rPr lang="zh-TW" altLang="en-US" sz="2400" dirty="0"/>
              <a:t>和</a:t>
            </a:r>
            <a:r>
              <a:rPr lang="en-US" altLang="zh-TW" sz="2400" dirty="0"/>
              <a:t>(FV)</a:t>
            </a:r>
            <a:r>
              <a:rPr lang="zh-TW" altLang="en-US" sz="2400" dirty="0"/>
              <a:t>：</a:t>
            </a:r>
          </a:p>
          <a:p>
            <a:r>
              <a:rPr lang="en-US" altLang="zh-TW" sz="2400" b="1" dirty="0" smtClean="0"/>
              <a:t>FV = PV*(1+R)</a:t>
            </a:r>
            <a:r>
              <a:rPr lang="en-US" altLang="zh-TW" sz="2400" b="1" baseline="30000" dirty="0" smtClean="0"/>
              <a:t>n</a:t>
            </a:r>
            <a:r>
              <a:rPr lang="en-US" altLang="zh-TW" sz="2400" dirty="0" smtClean="0"/>
              <a:t> </a:t>
            </a:r>
          </a:p>
          <a:p>
            <a:endParaRPr lang="en-US" altLang="zh-TW" sz="24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225925"/>
            <a:ext cx="5305425" cy="21145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325" y="3502025"/>
            <a:ext cx="508635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定存介紹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32720" cy="42629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00B050"/>
                </a:solidFill>
              </a:rPr>
              <a:t>定期存款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約定期較</a:t>
            </a:r>
            <a:r>
              <a:rPr lang="zh-TW" altLang="en-US" sz="2400" dirty="0" smtClean="0">
                <a:solidFill>
                  <a:srgbClr val="00B0F0"/>
                </a:solidFill>
              </a:rPr>
              <a:t>彈性</a:t>
            </a:r>
            <a:r>
              <a:rPr lang="zh-TW" altLang="en-US" sz="2400" dirty="0" smtClean="0"/>
              <a:t>，以</a:t>
            </a:r>
            <a:r>
              <a:rPr lang="zh-TW" altLang="en-US" sz="2400" dirty="0" smtClean="0">
                <a:solidFill>
                  <a:srgbClr val="00B0F0"/>
                </a:solidFill>
              </a:rPr>
              <a:t>單利</a:t>
            </a:r>
            <a:r>
              <a:rPr lang="zh-TW" altLang="en-US" sz="2400" dirty="0" smtClean="0"/>
              <a:t>計算。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00B050"/>
                </a:solidFill>
              </a:rPr>
              <a:t>定期儲蓄存款</a:t>
            </a:r>
            <a:r>
              <a:rPr lang="en-US" altLang="zh-TW" sz="2400" dirty="0" smtClean="0">
                <a:solidFill>
                  <a:srgbClr val="00B050"/>
                </a:solidFill>
              </a:rPr>
              <a:t>:</a:t>
            </a:r>
          </a:p>
          <a:p>
            <a:pPr marL="749808" lvl="1" indent="-457200">
              <a:buFont typeface="+mj-lt"/>
              <a:buAutoNum type="alphaLcParenR"/>
            </a:pPr>
            <a:r>
              <a:rPr lang="zh-TW" altLang="en-US" sz="2200" dirty="0" smtClean="0">
                <a:solidFill>
                  <a:srgbClr val="00B050"/>
                </a:solidFill>
              </a:rPr>
              <a:t>零存整付</a:t>
            </a:r>
            <a:r>
              <a:rPr lang="en-US" altLang="zh-TW" sz="2200" dirty="0" smtClean="0">
                <a:solidFill>
                  <a:srgbClr val="00B050"/>
                </a:solidFill>
              </a:rPr>
              <a:t>:</a:t>
            </a:r>
            <a:r>
              <a:rPr lang="zh-TW" altLang="en-US" sz="2200" dirty="0" smtClean="0">
                <a:solidFill>
                  <a:srgbClr val="00B050"/>
                </a:solidFill>
              </a:rPr>
              <a:t> </a:t>
            </a:r>
            <a:r>
              <a:rPr lang="zh-TW" altLang="en-US" sz="2200" dirty="0" smtClean="0">
                <a:solidFill>
                  <a:srgbClr val="00B0F0"/>
                </a:solidFill>
              </a:rPr>
              <a:t>複利</a:t>
            </a:r>
            <a:r>
              <a:rPr lang="zh-TW" altLang="en-US" sz="2200" dirty="0" smtClean="0">
                <a:solidFill>
                  <a:schemeClr val="tx1"/>
                </a:solidFill>
              </a:rPr>
              <a:t>計算，</a:t>
            </a:r>
            <a:r>
              <a:rPr lang="zh-TW" altLang="en-US" sz="2400" dirty="0" smtClean="0"/>
              <a:t>只在</a:t>
            </a:r>
            <a:r>
              <a:rPr lang="zh-TW" altLang="en-US" sz="2400" dirty="0"/>
              <a:t>約定期限中將本金</a:t>
            </a:r>
            <a:r>
              <a:rPr lang="zh-TW" altLang="en-US" sz="2400" dirty="0">
                <a:solidFill>
                  <a:srgbClr val="00B0F0"/>
                </a:solidFill>
              </a:rPr>
              <a:t>分次</a:t>
            </a:r>
            <a:r>
              <a:rPr lang="zh-TW" altLang="en-US" sz="2400" dirty="0"/>
              <a:t>存入，於每期期初存入一固定之金額，期末一次提取本金＋利息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749808" lvl="1" indent="-457200">
              <a:buFont typeface="+mj-lt"/>
              <a:buAutoNum type="alphaLcParenR"/>
            </a:pPr>
            <a:r>
              <a:rPr lang="zh-TW" altLang="en-US" sz="2400" dirty="0" smtClean="0">
                <a:solidFill>
                  <a:srgbClr val="00B050"/>
                </a:solidFill>
              </a:rPr>
              <a:t>整存整付</a:t>
            </a:r>
            <a:r>
              <a:rPr lang="en-US" altLang="zh-TW" sz="2400" dirty="0" smtClean="0">
                <a:solidFill>
                  <a:srgbClr val="00B050"/>
                </a:solidFill>
              </a:rPr>
              <a:t>:</a:t>
            </a:r>
            <a:r>
              <a:rPr lang="zh-TW" altLang="en-US" sz="2400" dirty="0">
                <a:solidFill>
                  <a:srgbClr val="00B050"/>
                </a:solidFill>
              </a:rPr>
              <a:t> </a:t>
            </a:r>
            <a:r>
              <a:rPr lang="zh-TW" altLang="en-US" sz="2200" dirty="0" smtClean="0">
                <a:solidFill>
                  <a:srgbClr val="00B0F0"/>
                </a:solidFill>
              </a:rPr>
              <a:t>複利</a:t>
            </a:r>
            <a:r>
              <a:rPr lang="zh-TW" altLang="en-US" sz="2200" dirty="0" smtClean="0">
                <a:solidFill>
                  <a:schemeClr val="tx1"/>
                </a:solidFill>
              </a:rPr>
              <a:t>計算，</a:t>
            </a:r>
            <a:r>
              <a:rPr lang="zh-TW" altLang="en-US" sz="2400" dirty="0" smtClean="0"/>
              <a:t>指事</a:t>
            </a:r>
            <a:r>
              <a:rPr lang="zh-TW" altLang="en-US" sz="2400" dirty="0"/>
              <a:t>先約定存款年限及金額，在期初將本金一次</a:t>
            </a:r>
            <a:r>
              <a:rPr lang="zh-TW" altLang="en-US" sz="2400" dirty="0" smtClean="0"/>
              <a:t>存入 ，到期</a:t>
            </a:r>
            <a:r>
              <a:rPr lang="zh-TW" altLang="en-US" sz="2400" dirty="0"/>
              <a:t>一次領回本金＋利息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749808" lvl="1" indent="-457200">
              <a:buFont typeface="+mj-lt"/>
              <a:buAutoNum type="alphaLcParenR"/>
            </a:pPr>
            <a:r>
              <a:rPr lang="zh-TW" altLang="en-US" sz="2400" dirty="0">
                <a:solidFill>
                  <a:srgbClr val="00B050"/>
                </a:solidFill>
              </a:rPr>
              <a:t>存本取</a:t>
            </a:r>
            <a:r>
              <a:rPr lang="zh-TW" altLang="en-US" sz="2400" dirty="0" smtClean="0">
                <a:solidFill>
                  <a:srgbClr val="00B050"/>
                </a:solidFill>
              </a:rPr>
              <a:t>息</a:t>
            </a:r>
            <a:r>
              <a:rPr lang="en-US" altLang="zh-TW" sz="2400" dirty="0" smtClean="0">
                <a:solidFill>
                  <a:srgbClr val="00B050"/>
                </a:solidFill>
              </a:rPr>
              <a:t>:</a:t>
            </a:r>
            <a:r>
              <a:rPr lang="zh-TW" altLang="en-US" sz="2400" dirty="0" smtClean="0">
                <a:solidFill>
                  <a:srgbClr val="00B0F0"/>
                </a:solidFill>
              </a:rPr>
              <a:t>單利</a:t>
            </a:r>
            <a:r>
              <a:rPr lang="zh-TW" altLang="en-US" sz="2400" dirty="0" smtClean="0">
                <a:solidFill>
                  <a:schemeClr val="tx1"/>
                </a:solidFill>
              </a:rPr>
              <a:t>計算，</a:t>
            </a:r>
            <a:r>
              <a:rPr lang="zh-TW" altLang="en-US" sz="2400" dirty="0" smtClean="0"/>
              <a:t>指事</a:t>
            </a:r>
            <a:r>
              <a:rPr lang="zh-TW" altLang="en-US" sz="2400" dirty="0"/>
              <a:t>先約定存款年限及金額，在期初將本金一次</a:t>
            </a:r>
            <a:r>
              <a:rPr lang="zh-TW" altLang="en-US" sz="2400" dirty="0" smtClean="0"/>
              <a:t>存入，按月</a:t>
            </a:r>
            <a:r>
              <a:rPr lang="zh-TW" altLang="en-US" sz="2400" dirty="0"/>
              <a:t>領回存款利息，期末領回本金。</a:t>
            </a:r>
            <a:br>
              <a:rPr lang="zh-TW" altLang="en-US" sz="2400" dirty="0"/>
            </a:br>
            <a:endParaRPr lang="en-US" altLang="zh-TW" sz="2400" dirty="0" smtClean="0">
              <a:solidFill>
                <a:srgbClr val="00B050"/>
              </a:solidFill>
            </a:endParaRPr>
          </a:p>
          <a:p>
            <a:pPr marL="749808" lvl="1" indent="-457200">
              <a:buFont typeface="+mj-lt"/>
              <a:buAutoNum type="alphaLcParenR"/>
            </a:pPr>
            <a:endParaRPr lang="zh-TW" altLang="en-US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30441" y="1773044"/>
            <a:ext cx="4501277" cy="444876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876693" y="3858322"/>
            <a:ext cx="59101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把錢從銀行領回，違反了當初雙方的約定，讓銀行</a:t>
            </a:r>
            <a:r>
              <a:rPr lang="zh-TW" altLang="en-US" b="1" dirty="0" smtClean="0">
                <a:solidFill>
                  <a:srgbClr val="00B050"/>
                </a:solidFill>
              </a:rPr>
              <a:t>資金的流通能力</a:t>
            </a:r>
            <a:r>
              <a:rPr lang="zh-TW" altLang="en-US" dirty="0" smtClean="0"/>
              <a:t>降低，銀行就不會給存款者當初約定的利息，通常是將利息打八折，然後依照已經存了多少天來計算出要給存款者的利息。 因此要存定存之前，就要先考慮好要存多久，除非急用，不要隨意的</a:t>
            </a:r>
            <a:r>
              <a:rPr lang="zh-TW" altLang="en-US" b="1" dirty="0" smtClean="0">
                <a:solidFill>
                  <a:srgbClr val="00B050"/>
                </a:solidFill>
              </a:rPr>
              <a:t>中途解約</a:t>
            </a:r>
            <a:r>
              <a:rPr lang="zh-TW" altLang="en-US" dirty="0" smtClean="0"/>
              <a:t>喔</a:t>
            </a:r>
            <a:r>
              <a:rPr lang="en-US" altLang="zh-TW" dirty="0" smtClean="0"/>
              <a:t>!</a:t>
            </a:r>
          </a:p>
          <a:p>
            <a:endParaRPr lang="zh-TW" altLang="en-US" dirty="0"/>
          </a:p>
        </p:txBody>
      </p:sp>
      <p:sp>
        <p:nvSpPr>
          <p:cNvPr id="6" name="五角星形 5"/>
          <p:cNvSpPr/>
          <p:nvPr/>
        </p:nvSpPr>
        <p:spPr>
          <a:xfrm>
            <a:off x="5631366" y="3858322"/>
            <a:ext cx="245327" cy="2899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4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7280" y="1865030"/>
            <a:ext cx="3055113" cy="36000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2393" y="1865030"/>
            <a:ext cx="3097337" cy="36000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9730" y="1865030"/>
            <a:ext cx="3369502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4991</TotalTime>
  <Words>2224</Words>
  <Application>Microsoft Office PowerPoint</Application>
  <PresentationFormat>寬螢幕</PresentationFormat>
  <Paragraphs>153</Paragraphs>
  <Slides>18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Calibri</vt:lpstr>
      <vt:lpstr>Calibri Light</vt:lpstr>
      <vt:lpstr>Wingdings</vt:lpstr>
      <vt:lpstr>回顧</vt:lpstr>
      <vt:lpstr>淺談定存與儲蓄險之理財觀念</vt:lpstr>
      <vt:lpstr>動機:</vt:lpstr>
      <vt:lpstr>大綱</vt:lpstr>
      <vt:lpstr>活存介紹</vt:lpstr>
      <vt:lpstr>單複利:</vt:lpstr>
      <vt:lpstr>PowerPoint 簡報</vt:lpstr>
      <vt:lpstr>定存介紹</vt:lpstr>
      <vt:lpstr>PowerPoint 簡報</vt:lpstr>
      <vt:lpstr>PowerPoint 簡報</vt:lpstr>
      <vt:lpstr>儲蓄險:</vt:lpstr>
      <vt:lpstr>IRR(Internal Rate of Return)</vt:lpstr>
      <vt:lpstr>使用Excel 計算IRR</vt:lpstr>
      <vt:lpstr>六年期儲蓄險保單實例</vt:lpstr>
      <vt:lpstr>PowerPoint 簡報</vt:lpstr>
      <vt:lpstr>該不該買?</vt:lpstr>
      <vt:lpstr>結論:</vt:lpstr>
      <vt:lpstr>參考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蔡開遠</dc:creator>
  <cp:lastModifiedBy>蔡開遠</cp:lastModifiedBy>
  <cp:revision>58</cp:revision>
  <dcterms:created xsi:type="dcterms:W3CDTF">2017-12-18T15:02:03Z</dcterms:created>
  <dcterms:modified xsi:type="dcterms:W3CDTF">2017-12-22T02:13:35Z</dcterms:modified>
</cp:coreProperties>
</file>