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91" r:id="rId1"/>
  </p:sldMasterIdLst>
  <p:notesMasterIdLst>
    <p:notesMasterId r:id="rId30"/>
  </p:notesMasterIdLst>
  <p:sldIdLst>
    <p:sldId id="256" r:id="rId2"/>
    <p:sldId id="257" r:id="rId3"/>
    <p:sldId id="303" r:id="rId4"/>
    <p:sldId id="301" r:id="rId5"/>
    <p:sldId id="258" r:id="rId6"/>
    <p:sldId id="276" r:id="rId7"/>
    <p:sldId id="260" r:id="rId8"/>
    <p:sldId id="277" r:id="rId9"/>
    <p:sldId id="261" r:id="rId10"/>
    <p:sldId id="262" r:id="rId11"/>
    <p:sldId id="275" r:id="rId12"/>
    <p:sldId id="280" r:id="rId13"/>
    <p:sldId id="282" r:id="rId14"/>
    <p:sldId id="283" r:id="rId15"/>
    <p:sldId id="304" r:id="rId16"/>
    <p:sldId id="285" r:id="rId17"/>
    <p:sldId id="297" r:id="rId18"/>
    <p:sldId id="298" r:id="rId19"/>
    <p:sldId id="293" r:id="rId20"/>
    <p:sldId id="296" r:id="rId21"/>
    <p:sldId id="299" r:id="rId22"/>
    <p:sldId id="300" r:id="rId23"/>
    <p:sldId id="305" r:id="rId24"/>
    <p:sldId id="307" r:id="rId25"/>
    <p:sldId id="306" r:id="rId26"/>
    <p:sldId id="264" r:id="rId27"/>
    <p:sldId id="265" r:id="rId28"/>
    <p:sldId id="30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0ADBA3E-96C0-1E4C-BE5C-80D3CE8DFD6E}">
          <p14:sldIdLst>
            <p14:sldId id="256"/>
          </p14:sldIdLst>
        </p14:section>
        <p14:section name="未命名的章節" id="{7E053ED0-ADB5-4B48-B31F-20DB593B3DB9}">
          <p14:sldIdLst>
            <p14:sldId id="257"/>
            <p14:sldId id="303"/>
            <p14:sldId id="301"/>
            <p14:sldId id="258"/>
            <p14:sldId id="276"/>
            <p14:sldId id="260"/>
            <p14:sldId id="277"/>
            <p14:sldId id="261"/>
            <p14:sldId id="262"/>
            <p14:sldId id="275"/>
            <p14:sldId id="280"/>
            <p14:sldId id="282"/>
            <p14:sldId id="283"/>
            <p14:sldId id="304"/>
            <p14:sldId id="285"/>
            <p14:sldId id="297"/>
            <p14:sldId id="298"/>
            <p14:sldId id="293"/>
            <p14:sldId id="296"/>
            <p14:sldId id="299"/>
            <p14:sldId id="300"/>
            <p14:sldId id="305"/>
            <p14:sldId id="307"/>
            <p14:sldId id="306"/>
            <p14:sldId id="264"/>
            <p14:sldId id="265"/>
            <p14:sldId id="30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85510"/>
  </p:normalViewPr>
  <p:slideViewPr>
    <p:cSldViewPr snapToGrid="0" snapToObjects="1">
      <p:cViewPr>
        <p:scale>
          <a:sx n="93" d="100"/>
          <a:sy n="93" d="100"/>
        </p:scale>
        <p:origin x="768"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30D0F-DC5A-9342-9A94-C0C0B9CBDF7A}" type="datetimeFigureOut">
              <a:rPr kumimoji="1" lang="zh-TW" altLang="en-US" smtClean="0"/>
              <a:t>2016/3/25</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DE07A-A811-C54D-8B06-EAC33D86429D}" type="slidenum">
              <a:rPr kumimoji="1" lang="zh-TW" altLang="en-US" smtClean="0"/>
              <a:t>‹#›</a:t>
            </a:fld>
            <a:endParaRPr kumimoji="1" lang="zh-TW" altLang="en-US"/>
          </a:p>
        </p:txBody>
      </p:sp>
    </p:spTree>
    <p:extLst>
      <p:ext uri="{BB962C8B-B14F-4D97-AF65-F5344CB8AC3E}">
        <p14:creationId xmlns:p14="http://schemas.microsoft.com/office/powerpoint/2010/main" val="17545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前兩種方法有很多重疊部分所以比較難區分，後兩種方法有點類似的地方。</a:t>
            </a:r>
          </a:p>
          <a:p>
            <a:r>
              <a:rPr kumimoji="1" lang="zh-TW" altLang="en-US" dirty="0" smtClean="0"/>
              <a:t>根據這四種方法給一個</a:t>
            </a:r>
            <a:r>
              <a:rPr kumimoji="1" lang="en-US" altLang="zh-TW" dirty="0" smtClean="0"/>
              <a:t>example</a:t>
            </a:r>
            <a:r>
              <a:rPr kumimoji="1" lang="zh-TW" altLang="en-US" dirty="0" smtClean="0"/>
              <a:t>。</a:t>
            </a:r>
          </a:p>
          <a:p>
            <a:r>
              <a:rPr kumimoji="1" lang="zh-TW" altLang="en-US" dirty="0" smtClean="0"/>
              <a:t>但要達到人臉偵測通常需要這四種技術的搭配效果較好。</a:t>
            </a:r>
          </a:p>
          <a:p>
            <a:endParaRPr kumimoji="1" lang="zh-TW" altLang="en-US" dirty="0" smtClean="0"/>
          </a:p>
          <a:p>
            <a:r>
              <a:rPr kumimoji="1" lang="zh-TW" altLang="en-US" dirty="0" smtClean="0"/>
              <a:t>主要介紹現今相機偵測人臉的技術</a:t>
            </a:r>
            <a:r>
              <a:rPr kumimoji="1" lang="en-US" altLang="zh-TW" dirty="0" err="1" smtClean="0"/>
              <a:t>adaboost</a:t>
            </a:r>
            <a:r>
              <a:rPr kumimoji="1" lang="zh-TW" altLang="en-US" dirty="0" smtClean="0"/>
              <a:t>。</a:t>
            </a:r>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2</a:t>
            </a:fld>
            <a:endParaRPr kumimoji="1" lang="zh-TW" altLang="en-US"/>
          </a:p>
        </p:txBody>
      </p:sp>
    </p:spTree>
    <p:extLst>
      <p:ext uri="{BB962C8B-B14F-4D97-AF65-F5344CB8AC3E}">
        <p14:creationId xmlns:p14="http://schemas.microsoft.com/office/powerpoint/2010/main" val="943947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11</a:t>
            </a:fld>
            <a:endParaRPr kumimoji="1" lang="zh-TW" altLang="en-US"/>
          </a:p>
        </p:txBody>
      </p:sp>
    </p:spTree>
    <p:extLst>
      <p:ext uri="{BB962C8B-B14F-4D97-AF65-F5344CB8AC3E}">
        <p14:creationId xmlns:p14="http://schemas.microsoft.com/office/powerpoint/2010/main" val="145380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使用線性分割來解決非線性分割，當在某一個維度不能使用線性的方式來進行分類時，</a:t>
            </a:r>
            <a:r>
              <a:rPr lang="en-US" altLang="zh-TW" sz="1200" kern="1200" dirty="0" smtClean="0">
                <a:solidFill>
                  <a:schemeClr val="tx1"/>
                </a:solidFill>
                <a:effectLst/>
                <a:latin typeface="+mn-lt"/>
                <a:ea typeface="+mn-ea"/>
                <a:cs typeface="+mn-cs"/>
              </a:rPr>
              <a:t>SVM</a:t>
            </a:r>
            <a:r>
              <a:rPr lang="zh-TW" altLang="zh-TW" sz="1200" kern="1200" dirty="0" smtClean="0">
                <a:solidFill>
                  <a:schemeClr val="tx1"/>
                </a:solidFill>
                <a:effectLst/>
                <a:latin typeface="+mn-lt"/>
                <a:ea typeface="+mn-ea"/>
                <a:cs typeface="+mn-cs"/>
              </a:rPr>
              <a:t>就會進行升維，然後在繼續嘗試使用線性方式來進行分類，</a:t>
            </a:r>
            <a:r>
              <a:rPr lang="zh-TW" altLang="zh-TW" dirty="0" smtClean="0">
                <a:effectLst/>
              </a:rPr>
              <a:t> </a:t>
            </a:r>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12</a:t>
            </a:fld>
            <a:endParaRPr kumimoji="1" lang="zh-TW" altLang="en-US"/>
          </a:p>
        </p:txBody>
      </p:sp>
    </p:spTree>
    <p:extLst>
      <p:ext uri="{BB962C8B-B14F-4D97-AF65-F5344CB8AC3E}">
        <p14:creationId xmlns:p14="http://schemas.microsoft.com/office/powerpoint/2010/main" val="1810986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13</a:t>
            </a:fld>
            <a:endParaRPr kumimoji="1" lang="zh-TW" altLang="en-US"/>
          </a:p>
        </p:txBody>
      </p:sp>
    </p:spTree>
    <p:extLst>
      <p:ext uri="{BB962C8B-B14F-4D97-AF65-F5344CB8AC3E}">
        <p14:creationId xmlns:p14="http://schemas.microsoft.com/office/powerpoint/2010/main" val="1687926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14</a:t>
            </a:fld>
            <a:endParaRPr kumimoji="1" lang="zh-TW" altLang="en-US"/>
          </a:p>
        </p:txBody>
      </p:sp>
    </p:spTree>
    <p:extLst>
      <p:ext uri="{BB962C8B-B14F-4D97-AF65-F5344CB8AC3E}">
        <p14:creationId xmlns:p14="http://schemas.microsoft.com/office/powerpoint/2010/main" val="1841076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15</a:t>
            </a:fld>
            <a:endParaRPr kumimoji="1" lang="zh-TW" altLang="en-US"/>
          </a:p>
        </p:txBody>
      </p:sp>
    </p:spTree>
    <p:extLst>
      <p:ext uri="{BB962C8B-B14F-4D97-AF65-F5344CB8AC3E}">
        <p14:creationId xmlns:p14="http://schemas.microsoft.com/office/powerpoint/2010/main" val="524135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中文叫做皮將法：三個臭皮將勝過一個諸葛亮的概念</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Train set  = </a:t>
            </a:r>
            <a:r>
              <a:rPr lang="en-US" altLang="zh-TW" sz="1200" kern="1200" dirty="0" err="1" smtClean="0">
                <a:solidFill>
                  <a:schemeClr val="tx1"/>
                </a:solidFill>
                <a:effectLst/>
                <a:latin typeface="+mn-lt"/>
                <a:ea typeface="+mn-ea"/>
                <a:cs typeface="+mn-cs"/>
              </a:rPr>
              <a:t>haar</a:t>
            </a:r>
            <a:r>
              <a:rPr lang="en-US" altLang="zh-TW" sz="1200" kern="1200" dirty="0" smtClean="0">
                <a:solidFill>
                  <a:schemeClr val="tx1"/>
                </a:solidFill>
                <a:effectLst/>
                <a:latin typeface="+mn-lt"/>
                <a:ea typeface="+mn-ea"/>
                <a:cs typeface="+mn-cs"/>
              </a:rPr>
              <a:t> feature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Weak classifier</a:t>
            </a:r>
            <a:r>
              <a:rPr lang="en-US" altLang="zh-TW" sz="1200" kern="1200" baseline="0" dirty="0" smtClean="0">
                <a:solidFill>
                  <a:schemeClr val="tx1"/>
                </a:solidFill>
                <a:effectLst/>
                <a:latin typeface="+mn-lt"/>
                <a:ea typeface="+mn-ea"/>
                <a:cs typeface="+mn-cs"/>
              </a:rPr>
              <a:t> = decision stump</a:t>
            </a:r>
            <a:endParaRPr lang="en-US" altLang="zh-TW" sz="1200" kern="1200" dirty="0" smtClean="0">
              <a:solidFill>
                <a:schemeClr val="tx1"/>
              </a:solidFill>
              <a:effectLst/>
              <a:latin typeface="+mn-lt"/>
              <a:ea typeface="+mn-ea"/>
              <a:cs typeface="+mn-cs"/>
            </a:endParaRPr>
          </a:p>
          <a:p>
            <a:endParaRPr kumimoji="1" lang="en-US" altLang="zh-TW" dirty="0" smtClean="0"/>
          </a:p>
          <a:p>
            <a:r>
              <a:rPr kumimoji="1" lang="zh-TW" altLang="en-US" dirty="0" smtClean="0"/>
              <a:t>在投票時得到過低的分數時就及時淘汰不用再算下去</a:t>
            </a:r>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16</a:t>
            </a:fld>
            <a:endParaRPr kumimoji="1" lang="zh-TW" altLang="en-US"/>
          </a:p>
        </p:txBody>
      </p:sp>
    </p:spTree>
    <p:extLst>
      <p:ext uri="{BB962C8B-B14F-4D97-AF65-F5344CB8AC3E}">
        <p14:creationId xmlns:p14="http://schemas.microsoft.com/office/powerpoint/2010/main" val="251344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kern="1200" dirty="0" smtClean="0">
                <a:solidFill>
                  <a:schemeClr val="tx1"/>
                </a:solidFill>
                <a:latin typeface="+mn-lt"/>
                <a:ea typeface="+mn-ea"/>
                <a:cs typeface="+mn-cs"/>
              </a:rPr>
              <a:t>特徵差異值</a:t>
            </a:r>
            <a:r>
              <a:rPr lang="zh-TW" altLang="en-US" sz="1200" b="0" kern="1200" dirty="0" smtClean="0">
                <a:solidFill>
                  <a:schemeClr val="tx1"/>
                </a:solidFill>
                <a:latin typeface="+mn-lt"/>
                <a:ea typeface="+mn-ea"/>
                <a:cs typeface="+mn-cs"/>
              </a:rPr>
              <a:t>計算方式為</a:t>
            </a:r>
            <a:r>
              <a:rPr lang="zh-TW" altLang="en-US" sz="1200" b="0" u="sng" kern="1200" dirty="0" smtClean="0">
                <a:solidFill>
                  <a:schemeClr val="tx1"/>
                </a:solidFill>
                <a:latin typeface="+mn-lt"/>
                <a:ea typeface="+mn-ea"/>
                <a:cs typeface="+mn-cs"/>
              </a:rPr>
              <a:t>深色區與淺色區的灰階差值，對於人臉上不同區塊的灰階差值會有不同程度的結果，例如一般而言眼球區域的灰階總和會大於眼皮的灰階總和。</a:t>
            </a:r>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17</a:t>
            </a:fld>
            <a:endParaRPr kumimoji="1" lang="zh-TW" altLang="en-US"/>
          </a:p>
        </p:txBody>
      </p:sp>
    </p:spTree>
    <p:extLst>
      <p:ext uri="{BB962C8B-B14F-4D97-AF65-F5344CB8AC3E}">
        <p14:creationId xmlns:p14="http://schemas.microsoft.com/office/powerpoint/2010/main" val="1483206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積分圖，加速</a:t>
            </a:r>
            <a:r>
              <a:rPr kumimoji="1" lang="en-US" altLang="zh-TW" dirty="0" err="1" smtClean="0"/>
              <a:t>haar</a:t>
            </a:r>
            <a:r>
              <a:rPr kumimoji="1" lang="zh-TW" altLang="en-US" dirty="0" smtClean="0"/>
              <a:t> </a:t>
            </a:r>
            <a:r>
              <a:rPr kumimoji="1" lang="en-US" altLang="zh-TW" dirty="0" smtClean="0"/>
              <a:t>feature</a:t>
            </a:r>
            <a:r>
              <a:rPr kumimoji="1" lang="zh-TW" altLang="en-US" dirty="0" smtClean="0"/>
              <a:t>的計算。</a:t>
            </a:r>
          </a:p>
          <a:p>
            <a:r>
              <a:rPr kumimoji="1" lang="zh-TW" altLang="en-US" dirty="0" smtClean="0"/>
              <a:t>（</a:t>
            </a:r>
            <a:r>
              <a:rPr kumimoji="1" lang="en-US" altLang="zh-TW" dirty="0" err="1" smtClean="0"/>
              <a:t>x,y</a:t>
            </a:r>
            <a:r>
              <a:rPr kumimoji="1" lang="zh-TW" altLang="en-US" dirty="0" smtClean="0"/>
              <a:t>）這點的直就是將灰色範圍的灰階值全部加起來。</a:t>
            </a:r>
          </a:p>
          <a:p>
            <a:r>
              <a:rPr kumimoji="1" lang="zh-TW" altLang="en-US" dirty="0" smtClean="0"/>
              <a:t>所以現在</a:t>
            </a:r>
            <a:r>
              <a:rPr kumimoji="1" lang="en-US" altLang="zh-TW" dirty="0" smtClean="0"/>
              <a:t>training set</a:t>
            </a:r>
            <a:r>
              <a:rPr kumimoji="1" lang="zh-TW" altLang="en-US" dirty="0" smtClean="0"/>
              <a:t>有了。</a:t>
            </a:r>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18</a:t>
            </a:fld>
            <a:endParaRPr kumimoji="1" lang="zh-TW" altLang="en-US"/>
          </a:p>
        </p:txBody>
      </p:sp>
    </p:spTree>
    <p:extLst>
      <p:ext uri="{BB962C8B-B14F-4D97-AF65-F5344CB8AC3E}">
        <p14:creationId xmlns:p14="http://schemas.microsoft.com/office/powerpoint/2010/main" val="1654844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什麼叫做</a:t>
            </a:r>
            <a:r>
              <a:rPr kumimoji="1" lang="en-US" altLang="zh-TW" dirty="0" smtClean="0"/>
              <a:t>weak</a:t>
            </a:r>
            <a:r>
              <a:rPr kumimoji="1" lang="zh-TW" altLang="en-US" dirty="0" smtClean="0"/>
              <a:t>：判斷正確的機率大於一半就可以 （丟銅板）</a:t>
            </a:r>
          </a:p>
          <a:p>
            <a:r>
              <a:rPr kumimoji="1" lang="zh-TW" altLang="en-US" dirty="0" smtClean="0"/>
              <a:t>以</a:t>
            </a:r>
            <a:r>
              <a:rPr kumimoji="1" lang="en-US" altLang="zh-TW" dirty="0" smtClean="0"/>
              <a:t>2D</a:t>
            </a:r>
            <a:r>
              <a:rPr kumimoji="1" lang="zh-TW" altLang="en-US" dirty="0" smtClean="0"/>
              <a:t>來看就是切一刀。</a:t>
            </a:r>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19</a:t>
            </a:fld>
            <a:endParaRPr kumimoji="1" lang="zh-TW" altLang="en-US"/>
          </a:p>
        </p:txBody>
      </p:sp>
    </p:spTree>
    <p:extLst>
      <p:ext uri="{BB962C8B-B14F-4D97-AF65-F5344CB8AC3E}">
        <p14:creationId xmlns:p14="http://schemas.microsoft.com/office/powerpoint/2010/main" val="1205995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smtClean="0"/>
                  <a:t>輸入為一堆的</a:t>
                </a:r>
                <a:r>
                  <a:rPr kumimoji="1" lang="en-US" altLang="zh-TW" dirty="0" err="1" smtClean="0"/>
                  <a:t>haar</a:t>
                </a:r>
                <a:r>
                  <a:rPr kumimoji="1" lang="en-US" altLang="zh-TW" dirty="0" smtClean="0"/>
                  <a:t> feature</a:t>
                </a:r>
                <a:r>
                  <a:rPr kumimoji="1" lang="zh-TW" altLang="en-US" dirty="0" smtClean="0"/>
                  <a:t>，起始給每個</a:t>
                </a:r>
                <a:r>
                  <a:rPr kumimoji="1" lang="en-US" altLang="zh-TW" dirty="0" smtClean="0"/>
                  <a:t>feature</a:t>
                </a:r>
                <a:r>
                  <a:rPr kumimoji="1" lang="zh-TW" altLang="en-US" dirty="0" smtClean="0"/>
                  <a:t>一個</a:t>
                </a:r>
                <a:r>
                  <a:rPr kumimoji="1" lang="en-US" altLang="zh-TW" dirty="0" smtClean="0"/>
                  <a:t>uniform</a:t>
                </a:r>
                <a:r>
                  <a:rPr kumimoji="1" lang="zh-TW" altLang="en-US" dirty="0" smtClean="0"/>
                  <a:t>的</a:t>
                </a:r>
                <a:r>
                  <a:rPr kumimoji="1" lang="en-US" altLang="zh-TW" dirty="0" smtClean="0"/>
                  <a:t>weighted 1/N</a:t>
                </a:r>
                <a:endParaRPr kumimoji="1" lang="zh-TW" altLang="en-US" dirty="0" smtClean="0"/>
              </a:p>
              <a:p>
                <a:pPr marL="228600" indent="-228600">
                  <a:buAutoNum type="arabicPeriod"/>
                </a:pPr>
                <a:r>
                  <a:rPr kumimoji="1" lang="zh-TW" altLang="en-US" dirty="0" smtClean="0"/>
                  <a:t>根據這些</a:t>
                </a:r>
                <a:r>
                  <a:rPr kumimoji="1" lang="en-US" altLang="zh-TW" dirty="0" smtClean="0"/>
                  <a:t>sample</a:t>
                </a:r>
                <a:r>
                  <a:rPr kumimoji="1" lang="zh-TW" altLang="en-US" dirty="0" smtClean="0"/>
                  <a:t>找一個最好</a:t>
                </a:r>
                <a:r>
                  <a:rPr kumimoji="1" lang="en-US" altLang="zh-TW" dirty="0" smtClean="0"/>
                  <a:t>error</a:t>
                </a:r>
                <a:r>
                  <a:rPr kumimoji="1" lang="zh-TW" altLang="en-US" dirty="0" smtClean="0"/>
                  <a:t>最小的</a:t>
                </a:r>
                <a:r>
                  <a:rPr kumimoji="1" lang="en-US" altLang="zh-TW" dirty="0" smtClean="0"/>
                  <a:t>weak</a:t>
                </a:r>
                <a:r>
                  <a:rPr kumimoji="1" lang="en-US" altLang="zh-TW" baseline="0" dirty="0" smtClean="0"/>
                  <a:t> classifier A</a:t>
                </a:r>
                <a:endParaRPr kumimoji="1" lang="zh-TW" altLang="en-US" baseline="0" dirty="0" smtClean="0"/>
              </a:p>
              <a:p>
                <a:pPr marL="228600" indent="-228600">
                  <a:buAutoNum type="arabicPeriod"/>
                </a:pPr>
                <a:r>
                  <a:rPr kumimoji="1" lang="zh-TW" altLang="en-US" dirty="0" smtClean="0"/>
                  <a:t>重要核心：</a:t>
                </a:r>
                <a:r>
                  <a:rPr kumimoji="1" lang="en-US" altLang="zh-TW" dirty="0" smtClean="0"/>
                  <a:t>re-weighting</a:t>
                </a:r>
                <a:r>
                  <a:rPr kumimoji="1" lang="zh-TW" altLang="en-US" dirty="0" smtClean="0"/>
                  <a:t>。將分類錯的</a:t>
                </a:r>
                <a:r>
                  <a:rPr kumimoji="1" lang="en-US" altLang="zh-TW" dirty="0" smtClean="0"/>
                  <a:t>samples</a:t>
                </a:r>
                <a:r>
                  <a:rPr kumimoji="1" lang="zh-TW" altLang="en-US" dirty="0" smtClean="0"/>
                  <a:t>放大分對的縮小，專心在處理錯誤的</a:t>
                </a:r>
                <a:r>
                  <a:rPr kumimoji="1" lang="en-US" altLang="zh-TW" dirty="0" smtClean="0"/>
                  <a:t>samples</a:t>
                </a:r>
                <a:r>
                  <a:rPr kumimoji="1" lang="zh-TW" altLang="en-US" dirty="0" smtClean="0"/>
                  <a:t>上面，</a:t>
                </a:r>
                <a14:m>
                  <m:oMath xmlns:m="http://schemas.openxmlformats.org/officeDocument/2006/math">
                    <m:r>
                      <a:rPr kumimoji="1" lang="zh-TW" altLang="en-US" i="1" smtClean="0">
                        <a:latin typeface="Cambria Math" charset="0"/>
                        <a:ea typeface="Cambria Math" charset="0"/>
                        <a:cs typeface="Cambria Math" charset="0"/>
                      </a:rPr>
                      <m:t>∈</m:t>
                    </m:r>
                    <m:r>
                      <a:rPr kumimoji="1" lang="en-US" altLang="zh-TW" b="0" i="1" smtClean="0">
                        <a:latin typeface="Cambria Math" charset="0"/>
                        <a:ea typeface="Cambria Math" charset="0"/>
                        <a:cs typeface="Cambria Math" charset="0"/>
                      </a:rPr>
                      <m:t>𝑡</m:t>
                    </m:r>
                  </m:oMath>
                </a14:m>
                <a:r>
                  <a:rPr kumimoji="1" lang="zh-TW" altLang="en-US" dirty="0" smtClean="0"/>
                  <a:t> 為錯誤率</a:t>
                </a:r>
                <a:r>
                  <a:rPr kumimoji="1" lang="zh-TW" altLang="en-US" baseline="0" dirty="0" smtClean="0"/>
                  <a:t> ，♦</a:t>
                </a:r>
                <a:r>
                  <a:rPr kumimoji="1" lang="en-US" altLang="zh-TW" baseline="0" dirty="0" smtClean="0"/>
                  <a:t>t </a:t>
                </a:r>
                <a:r>
                  <a:rPr kumimoji="1" lang="zh-TW" altLang="en-US" baseline="0" dirty="0" smtClean="0"/>
                  <a:t>為設計過的變數，當</a:t>
                </a:r>
                <a14:m>
                  <m:oMath xmlns:m="http://schemas.openxmlformats.org/officeDocument/2006/math">
                    <m:r>
                      <a:rPr kumimoji="1" lang="zh-TW" altLang="en-US" i="1" smtClean="0">
                        <a:latin typeface="Cambria Math" charset="0"/>
                        <a:ea typeface="Cambria Math" charset="0"/>
                        <a:cs typeface="Cambria Math" charset="0"/>
                      </a:rPr>
                      <m:t>∈</m:t>
                    </m:r>
                    <m:r>
                      <a:rPr kumimoji="1" lang="en-US" altLang="zh-TW" b="0" i="1" smtClean="0">
                        <a:latin typeface="Cambria Math" charset="0"/>
                        <a:ea typeface="Cambria Math" charset="0"/>
                        <a:cs typeface="Cambria Math" charset="0"/>
                      </a:rPr>
                      <m:t>𝑡</m:t>
                    </m:r>
                  </m:oMath>
                </a14:m>
                <a:r>
                  <a:rPr kumimoji="1" lang="zh-TW" altLang="en-US" dirty="0" smtClean="0"/>
                  <a:t> </a:t>
                </a:r>
                <a:r>
                  <a:rPr kumimoji="1" lang="en-US" altLang="zh-TW" dirty="0" smtClean="0"/>
                  <a:t>&lt;1/2</a:t>
                </a:r>
                <a:r>
                  <a:rPr kumimoji="1" lang="zh-TW" altLang="en-US" dirty="0" smtClean="0"/>
                  <a:t>時 </a:t>
                </a:r>
                <a:r>
                  <a:rPr kumimoji="1" lang="zh-TW" altLang="en-US" baseline="0" dirty="0" smtClean="0"/>
                  <a:t>♦</a:t>
                </a:r>
                <a:r>
                  <a:rPr kumimoji="1" lang="en-US" altLang="zh-TW" baseline="0" dirty="0" smtClean="0"/>
                  <a:t>t&gt;1</a:t>
                </a:r>
              </a:p>
              <a:p>
                <a:pPr marL="228600" indent="-228600">
                  <a:buAutoNum type="arabicPeriod"/>
                </a:pPr>
                <a:r>
                  <a:rPr kumimoji="1" lang="zh-TW" altLang="en-US" dirty="0" smtClean="0"/>
                  <a:t>給這個</a:t>
                </a:r>
                <a:r>
                  <a:rPr kumimoji="1" lang="en-US" altLang="zh-TW" dirty="0" smtClean="0"/>
                  <a:t>classifier</a:t>
                </a:r>
                <a:r>
                  <a:rPr kumimoji="1" lang="zh-TW" altLang="en-US" dirty="0" smtClean="0"/>
                  <a:t>一個</a:t>
                </a:r>
                <a:r>
                  <a:rPr kumimoji="1" lang="en-US" altLang="zh-TW" dirty="0" smtClean="0"/>
                  <a:t>weighted</a:t>
                </a:r>
                <a:r>
                  <a:rPr kumimoji="1" lang="zh-TW" altLang="en-US" dirty="0" smtClean="0"/>
                  <a:t>（最後要做</a:t>
                </a:r>
                <a:r>
                  <a:rPr kumimoji="1" lang="en-US" altLang="zh-TW" dirty="0" smtClean="0"/>
                  <a:t>linear</a:t>
                </a:r>
                <a:r>
                  <a:rPr kumimoji="1" lang="en-US" altLang="zh-TW" baseline="0" dirty="0" smtClean="0"/>
                  <a:t> aggregation</a:t>
                </a:r>
                <a:r>
                  <a:rPr kumimoji="1" lang="zh-TW" altLang="en-US" dirty="0" smtClean="0"/>
                  <a:t>），</a:t>
                </a:r>
                <a:r>
                  <a:rPr kumimoji="1" lang="en-US" altLang="zh-TW" dirty="0" smtClean="0"/>
                  <a:t>ln(</a:t>
                </a:r>
                <a:r>
                  <a:rPr kumimoji="1" lang="zh-TW" altLang="en-US" baseline="0" dirty="0" smtClean="0"/>
                  <a:t>♦</a:t>
                </a:r>
                <a:r>
                  <a:rPr kumimoji="1" lang="en-US" altLang="zh-TW" baseline="0" dirty="0" smtClean="0"/>
                  <a:t>t </a:t>
                </a:r>
                <a:r>
                  <a:rPr kumimoji="1" lang="en-US" altLang="zh-TW" dirty="0" smtClean="0"/>
                  <a:t>)</a:t>
                </a:r>
                <a:r>
                  <a:rPr kumimoji="1" lang="zh-TW" altLang="en-US" dirty="0" smtClean="0"/>
                  <a:t>設計的想法為，</a:t>
                </a:r>
                <a14:m>
                  <m:oMath xmlns:m="http://schemas.openxmlformats.org/officeDocument/2006/math">
                    <m:r>
                      <a:rPr kumimoji="1" lang="zh-TW" altLang="en-US" i="1" smtClean="0">
                        <a:latin typeface="Cambria Math" charset="0"/>
                        <a:ea typeface="Cambria Math" charset="0"/>
                        <a:cs typeface="Cambria Math" charset="0"/>
                      </a:rPr>
                      <m:t>∈</m:t>
                    </m:r>
                    <m:r>
                      <a:rPr kumimoji="1" lang="en-US" altLang="zh-TW" b="0" i="1" smtClean="0">
                        <a:latin typeface="Cambria Math" charset="0"/>
                        <a:ea typeface="Cambria Math" charset="0"/>
                        <a:cs typeface="Cambria Math" charset="0"/>
                      </a:rPr>
                      <m:t>𝑡</m:t>
                    </m:r>
                  </m:oMath>
                </a14:m>
                <a:r>
                  <a:rPr kumimoji="1" lang="zh-TW" altLang="en-US" dirty="0" smtClean="0"/>
                  <a:t> </a:t>
                </a:r>
                <a:r>
                  <a:rPr kumimoji="1" lang="en-US" altLang="zh-TW" dirty="0" smtClean="0"/>
                  <a:t>=1/2  </a:t>
                </a:r>
                <a:r>
                  <a:rPr kumimoji="1" lang="zh-TW" altLang="en-US" baseline="0" dirty="0" smtClean="0"/>
                  <a:t>♦</a:t>
                </a:r>
                <a:r>
                  <a:rPr kumimoji="1" lang="en-US" altLang="zh-TW" baseline="0" dirty="0" smtClean="0"/>
                  <a:t>t=1 </a:t>
                </a:r>
                <a14:m>
                  <m:oMath xmlns:m="http://schemas.openxmlformats.org/officeDocument/2006/math">
                    <m:r>
                      <a:rPr kumimoji="1" lang="en-US" altLang="zh-TW" i="1" baseline="0" smtClean="0">
                        <a:latin typeface="Cambria Math" charset="0"/>
                        <a:ea typeface="Cambria Math" charset="0"/>
                        <a:cs typeface="Cambria Math" charset="0"/>
                      </a:rPr>
                      <m:t>𝛼</m:t>
                    </m:r>
                    <m:r>
                      <a:rPr kumimoji="1" lang="en-US" altLang="zh-TW" b="0" i="1" baseline="0" smtClean="0">
                        <a:latin typeface="Cambria Math" charset="0"/>
                        <a:ea typeface="Cambria Math" charset="0"/>
                        <a:cs typeface="Cambria Math" charset="0"/>
                      </a:rPr>
                      <m:t>𝑡</m:t>
                    </m:r>
                  </m:oMath>
                </a14:m>
                <a:r>
                  <a:rPr kumimoji="1" lang="en-US" altLang="zh-TW" dirty="0" smtClean="0"/>
                  <a:t> = 0</a:t>
                </a:r>
                <a:r>
                  <a:rPr kumimoji="1" lang="zh-TW" altLang="en-US" dirty="0" smtClean="0"/>
                  <a:t>，</a:t>
                </a:r>
                <a14:m>
                  <m:oMath xmlns:m="http://schemas.openxmlformats.org/officeDocument/2006/math">
                    <m:r>
                      <a:rPr kumimoji="1" lang="zh-TW" altLang="en-US" i="1" smtClean="0">
                        <a:latin typeface="Cambria Math" charset="0"/>
                        <a:ea typeface="Cambria Math" charset="0"/>
                        <a:cs typeface="Cambria Math" charset="0"/>
                      </a:rPr>
                      <m:t>∈</m:t>
                    </m:r>
                    <m:r>
                      <a:rPr kumimoji="1" lang="en-US" altLang="zh-TW" b="0" i="1" smtClean="0">
                        <a:latin typeface="Cambria Math" charset="0"/>
                        <a:ea typeface="Cambria Math" charset="0"/>
                        <a:cs typeface="Cambria Math" charset="0"/>
                      </a:rPr>
                      <m:t>𝑡</m:t>
                    </m:r>
                  </m:oMath>
                </a14:m>
                <a:r>
                  <a:rPr kumimoji="1" lang="zh-TW" altLang="en-US" dirty="0" smtClean="0"/>
                  <a:t> </a:t>
                </a:r>
                <a:r>
                  <a:rPr kumimoji="1" lang="en-US" altLang="zh-TW" dirty="0" smtClean="0"/>
                  <a:t>=0  </a:t>
                </a:r>
                <a:r>
                  <a:rPr kumimoji="1" lang="zh-TW" altLang="en-US" baseline="0" dirty="0" smtClean="0"/>
                  <a:t>♦</a:t>
                </a:r>
                <a:r>
                  <a:rPr kumimoji="1" lang="en-US" altLang="zh-TW" baseline="0" dirty="0" smtClean="0"/>
                  <a:t>t=</a:t>
                </a:r>
                <a:r>
                  <a:rPr kumimoji="1" lang="zh-TW" altLang="en-US" baseline="0" dirty="0" smtClean="0"/>
                  <a:t>無限大</a:t>
                </a:r>
                <a:r>
                  <a:rPr kumimoji="1" lang="en-US" altLang="zh-TW" baseline="0" dirty="0" smtClean="0"/>
                  <a:t> </a:t>
                </a:r>
                <a14:m>
                  <m:oMath xmlns:m="http://schemas.openxmlformats.org/officeDocument/2006/math">
                    <m:r>
                      <a:rPr kumimoji="1" lang="en-US" altLang="zh-TW" i="1" baseline="0" smtClean="0">
                        <a:latin typeface="Cambria Math" charset="0"/>
                        <a:ea typeface="Cambria Math" charset="0"/>
                        <a:cs typeface="Cambria Math" charset="0"/>
                      </a:rPr>
                      <m:t>𝛼</m:t>
                    </m:r>
                    <m:r>
                      <a:rPr kumimoji="1" lang="en-US" altLang="zh-TW" b="0" i="1" baseline="0" smtClean="0">
                        <a:latin typeface="Cambria Math" charset="0"/>
                        <a:ea typeface="Cambria Math" charset="0"/>
                        <a:cs typeface="Cambria Math" charset="0"/>
                      </a:rPr>
                      <m:t>𝑡</m:t>
                    </m:r>
                  </m:oMath>
                </a14:m>
                <a:r>
                  <a:rPr kumimoji="1" lang="en-US" altLang="zh-TW" dirty="0" smtClean="0"/>
                  <a:t> = </a:t>
                </a:r>
                <a:r>
                  <a:rPr kumimoji="1" lang="zh-TW" altLang="en-US" dirty="0" smtClean="0"/>
                  <a:t>無限大，給好的分類器大的權重，</a:t>
                </a:r>
              </a:p>
              <a:p>
                <a:pPr marL="0" indent="0">
                  <a:buNone/>
                </a:pPr>
                <a:r>
                  <a:rPr kumimoji="1" lang="en-US" altLang="zh-TW" dirty="0" smtClean="0"/>
                  <a:t>4.</a:t>
                </a:r>
                <a:r>
                  <a:rPr kumimoji="1" lang="zh-TW" altLang="en-US" baseline="0" dirty="0" smtClean="0"/>
                  <a:t>  重複以上步驟</a:t>
                </a:r>
                <a:endParaRPr kumimoji="1" lang="en-US" altLang="zh-TW" dirty="0" smtClean="0"/>
              </a:p>
              <a:p>
                <a:endParaRPr kumimoji="1" lang="zh-TW" altLang="en-US" dirty="0"/>
              </a:p>
            </p:txBody>
          </p:sp>
        </mc:Choice>
        <mc:Fallback xmlns="">
          <p:sp>
            <p:nvSpPr>
              <p:cNvPr id="3" name="備忘稿版面配置區 2"/>
              <p:cNvSpPr>
                <a:spLocks noGrp="1"/>
              </p:cNvSpPr>
              <p:nvPr>
                <p:ph type="body" idx="1"/>
              </p:nvPr>
            </p:nvSpPr>
            <p:spPr/>
            <p:txBody>
              <a:bodyPr/>
              <a:lstStyle/>
              <a:p>
                <a:r>
                  <a:rPr kumimoji="1" lang="zh-TW" altLang="en-US" dirty="0" smtClean="0"/>
                  <a:t>輸入為一堆的</a:t>
                </a:r>
                <a:r>
                  <a:rPr kumimoji="1" lang="en-US" altLang="zh-TW" dirty="0" err="1" smtClean="0"/>
                  <a:t>haar</a:t>
                </a:r>
                <a:r>
                  <a:rPr kumimoji="1" lang="en-US" altLang="zh-TW" dirty="0" smtClean="0"/>
                  <a:t> feature</a:t>
                </a:r>
                <a:r>
                  <a:rPr kumimoji="1" lang="zh-TW" altLang="en-US" dirty="0" smtClean="0"/>
                  <a:t>，起始給每個</a:t>
                </a:r>
                <a:r>
                  <a:rPr kumimoji="1" lang="en-US" altLang="zh-TW" dirty="0" smtClean="0"/>
                  <a:t>feature</a:t>
                </a:r>
                <a:r>
                  <a:rPr kumimoji="1" lang="zh-TW" altLang="en-US" dirty="0" smtClean="0"/>
                  <a:t>一個</a:t>
                </a:r>
                <a:r>
                  <a:rPr kumimoji="1" lang="en-US" altLang="zh-TW" dirty="0" smtClean="0"/>
                  <a:t>uniform</a:t>
                </a:r>
                <a:r>
                  <a:rPr kumimoji="1" lang="zh-TW" altLang="en-US" dirty="0" smtClean="0"/>
                  <a:t>的</a:t>
                </a:r>
                <a:r>
                  <a:rPr kumimoji="1" lang="en-US" altLang="zh-TW" dirty="0" smtClean="0"/>
                  <a:t>weighted 1/N</a:t>
                </a:r>
                <a:endParaRPr kumimoji="1" lang="zh-TW" altLang="en-US" dirty="0" smtClean="0"/>
              </a:p>
              <a:p>
                <a:pPr marL="228600" indent="-228600">
                  <a:buAutoNum type="arabicPeriod"/>
                </a:pPr>
                <a:r>
                  <a:rPr kumimoji="1" lang="zh-TW" altLang="en-US" dirty="0" smtClean="0"/>
                  <a:t>根據這些</a:t>
                </a:r>
                <a:r>
                  <a:rPr kumimoji="1" lang="en-US" altLang="zh-TW" dirty="0" smtClean="0"/>
                  <a:t>sample</a:t>
                </a:r>
                <a:r>
                  <a:rPr kumimoji="1" lang="zh-TW" altLang="en-US" dirty="0" smtClean="0"/>
                  <a:t>找一個最好</a:t>
                </a:r>
                <a:r>
                  <a:rPr kumimoji="1" lang="en-US" altLang="zh-TW" dirty="0" smtClean="0"/>
                  <a:t>error</a:t>
                </a:r>
                <a:r>
                  <a:rPr kumimoji="1" lang="zh-TW" altLang="en-US" dirty="0" smtClean="0"/>
                  <a:t>最小的</a:t>
                </a:r>
                <a:r>
                  <a:rPr kumimoji="1" lang="en-US" altLang="zh-TW" dirty="0" smtClean="0"/>
                  <a:t>weak</a:t>
                </a:r>
                <a:r>
                  <a:rPr kumimoji="1" lang="en-US" altLang="zh-TW" baseline="0" dirty="0" smtClean="0"/>
                  <a:t> classifier A</a:t>
                </a:r>
                <a:endParaRPr kumimoji="1" lang="zh-TW" altLang="en-US" baseline="0" dirty="0" smtClean="0"/>
              </a:p>
              <a:p>
                <a:pPr marL="228600" indent="-228600">
                  <a:buAutoNum type="arabicPeriod"/>
                </a:pPr>
                <a:r>
                  <a:rPr kumimoji="1" lang="zh-TW" altLang="en-US" dirty="0" smtClean="0"/>
                  <a:t>將分類錯的</a:t>
                </a:r>
                <a:r>
                  <a:rPr kumimoji="1" lang="en-US" altLang="zh-TW" dirty="0" smtClean="0"/>
                  <a:t>samples</a:t>
                </a:r>
                <a:r>
                  <a:rPr kumimoji="1" lang="zh-TW" altLang="en-US" dirty="0" smtClean="0"/>
                  <a:t>放大分隊的縮小，專心在處理錯誤的</a:t>
                </a:r>
                <a:r>
                  <a:rPr kumimoji="1" lang="en-US" altLang="zh-TW" dirty="0" smtClean="0"/>
                  <a:t>samples</a:t>
                </a:r>
                <a:r>
                  <a:rPr kumimoji="1" lang="zh-TW" altLang="en-US" dirty="0" smtClean="0"/>
                  <a:t>上面，</a:t>
                </a:r>
                <a:r>
                  <a:rPr kumimoji="1" lang="zh-TW" altLang="en-US" i="0" smtClean="0">
                    <a:latin typeface="Cambria Math" charset="0"/>
                    <a:ea typeface="Cambria Math" charset="0"/>
                    <a:cs typeface="Cambria Math" charset="0"/>
                  </a:rPr>
                  <a:t>∈</a:t>
                </a:r>
                <a:r>
                  <a:rPr kumimoji="1" lang="en-US" altLang="zh-TW" b="0" i="0" smtClean="0">
                    <a:latin typeface="Cambria Math" charset="0"/>
                    <a:ea typeface="Cambria Math" charset="0"/>
                    <a:cs typeface="Cambria Math" charset="0"/>
                  </a:rPr>
                  <a:t>𝑡</a:t>
                </a:r>
                <a:r>
                  <a:rPr kumimoji="1" lang="zh-TW" altLang="en-US" dirty="0" smtClean="0"/>
                  <a:t> 為錯誤率</a:t>
                </a:r>
                <a:r>
                  <a:rPr kumimoji="1" lang="zh-TW" altLang="en-US" baseline="0" dirty="0" smtClean="0"/>
                  <a:t> ，♦</a:t>
                </a:r>
                <a:r>
                  <a:rPr kumimoji="1" lang="en-US" altLang="zh-TW" baseline="0" dirty="0" smtClean="0"/>
                  <a:t>t </a:t>
                </a:r>
                <a:r>
                  <a:rPr kumimoji="1" lang="zh-TW" altLang="en-US" baseline="0" dirty="0" smtClean="0"/>
                  <a:t>為設計過的變數，當</a:t>
                </a:r>
                <a:r>
                  <a:rPr kumimoji="1" lang="zh-TW" altLang="en-US" i="0" smtClean="0">
                    <a:latin typeface="Cambria Math" charset="0"/>
                    <a:ea typeface="Cambria Math" charset="0"/>
                    <a:cs typeface="Cambria Math" charset="0"/>
                  </a:rPr>
                  <a:t>∈</a:t>
                </a:r>
                <a:r>
                  <a:rPr kumimoji="1" lang="en-US" altLang="zh-TW" b="0" i="0" smtClean="0">
                    <a:latin typeface="Cambria Math" charset="0"/>
                    <a:ea typeface="Cambria Math" charset="0"/>
                    <a:cs typeface="Cambria Math" charset="0"/>
                  </a:rPr>
                  <a:t>𝑡</a:t>
                </a:r>
                <a:r>
                  <a:rPr kumimoji="1" lang="zh-TW" altLang="en-US" dirty="0" smtClean="0"/>
                  <a:t> </a:t>
                </a:r>
                <a:r>
                  <a:rPr kumimoji="1" lang="en-US" altLang="zh-TW" dirty="0" smtClean="0"/>
                  <a:t>&lt;1/2</a:t>
                </a:r>
                <a:r>
                  <a:rPr kumimoji="1" lang="zh-TW" altLang="en-US" dirty="0" smtClean="0"/>
                  <a:t>時 </a:t>
                </a:r>
                <a:r>
                  <a:rPr kumimoji="1" lang="zh-TW" altLang="en-US" baseline="0" dirty="0" smtClean="0"/>
                  <a:t>♦</a:t>
                </a:r>
                <a:r>
                  <a:rPr kumimoji="1" lang="en-US" altLang="zh-TW" baseline="0" dirty="0" smtClean="0"/>
                  <a:t>t</a:t>
                </a:r>
                <a:r>
                  <a:rPr kumimoji="1" lang="en-US" altLang="zh-TW" baseline="0" dirty="0" smtClean="0"/>
                  <a:t>&gt;1</a:t>
                </a:r>
              </a:p>
              <a:p>
                <a:pPr marL="228600" indent="-228600">
                  <a:buAutoNum type="arabicPeriod"/>
                </a:pPr>
                <a:r>
                  <a:rPr kumimoji="1" lang="zh-TW" altLang="en-US" dirty="0" smtClean="0"/>
                  <a:t>給這個</a:t>
                </a:r>
                <a:r>
                  <a:rPr kumimoji="1" lang="en-US" altLang="zh-TW" dirty="0" smtClean="0"/>
                  <a:t>classifier</a:t>
                </a:r>
                <a:r>
                  <a:rPr kumimoji="1" lang="zh-TW" altLang="en-US" dirty="0" smtClean="0"/>
                  <a:t>一個</a:t>
                </a:r>
                <a:r>
                  <a:rPr kumimoji="1" lang="en-US" altLang="zh-TW" dirty="0" smtClean="0"/>
                  <a:t>weighted</a:t>
                </a:r>
                <a:r>
                  <a:rPr kumimoji="1" lang="zh-TW" altLang="en-US" dirty="0" smtClean="0"/>
                  <a:t>（最後要做</a:t>
                </a:r>
                <a:r>
                  <a:rPr kumimoji="1" lang="en-US" altLang="zh-TW" dirty="0" smtClean="0"/>
                  <a:t>linear</a:t>
                </a:r>
                <a:r>
                  <a:rPr kumimoji="1" lang="en-US" altLang="zh-TW" baseline="0" dirty="0" smtClean="0"/>
                  <a:t> aggregation</a:t>
                </a:r>
                <a:r>
                  <a:rPr kumimoji="1" lang="zh-TW" altLang="en-US" dirty="0" smtClean="0"/>
                  <a:t>），</a:t>
                </a:r>
                <a:r>
                  <a:rPr kumimoji="1" lang="en-US" altLang="zh-TW" dirty="0" smtClean="0"/>
                  <a:t>ln(</a:t>
                </a:r>
                <a:r>
                  <a:rPr kumimoji="1" lang="zh-TW" altLang="en-US" baseline="0" dirty="0" smtClean="0"/>
                  <a:t>♦</a:t>
                </a:r>
                <a:r>
                  <a:rPr kumimoji="1" lang="en-US" altLang="zh-TW" baseline="0" dirty="0" smtClean="0"/>
                  <a:t>t </a:t>
                </a:r>
                <a:r>
                  <a:rPr kumimoji="1" lang="en-US" altLang="zh-TW" dirty="0" smtClean="0"/>
                  <a:t>)</a:t>
                </a:r>
                <a:r>
                  <a:rPr kumimoji="1" lang="zh-TW" altLang="en-US" dirty="0" smtClean="0"/>
                  <a:t>設計的想法為，</a:t>
                </a:r>
                <a:r>
                  <a:rPr kumimoji="1" lang="zh-TW" altLang="en-US" i="0" smtClean="0">
                    <a:latin typeface="Cambria Math" charset="0"/>
                    <a:ea typeface="Cambria Math" charset="0"/>
                    <a:cs typeface="Cambria Math" charset="0"/>
                  </a:rPr>
                  <a:t>∈</a:t>
                </a:r>
                <a:r>
                  <a:rPr kumimoji="1" lang="en-US" altLang="zh-TW" b="0" i="0" smtClean="0">
                    <a:latin typeface="Cambria Math" charset="0"/>
                    <a:ea typeface="Cambria Math" charset="0"/>
                    <a:cs typeface="Cambria Math" charset="0"/>
                  </a:rPr>
                  <a:t>𝑡</a:t>
                </a:r>
                <a:r>
                  <a:rPr kumimoji="1" lang="zh-TW" altLang="en-US" dirty="0" smtClean="0"/>
                  <a:t> </a:t>
                </a:r>
                <a:r>
                  <a:rPr kumimoji="1" lang="en-US" altLang="zh-TW" dirty="0" smtClean="0"/>
                  <a:t>=1/2  </a:t>
                </a:r>
                <a:r>
                  <a:rPr kumimoji="1" lang="zh-TW" altLang="en-US" baseline="0" dirty="0" smtClean="0"/>
                  <a:t>♦</a:t>
                </a:r>
                <a:r>
                  <a:rPr kumimoji="1" lang="en-US" altLang="zh-TW" baseline="0" dirty="0" smtClean="0"/>
                  <a:t>t=1 </a:t>
                </a:r>
                <a:r>
                  <a:rPr kumimoji="1" lang="en-US" altLang="zh-TW" i="0" baseline="0" smtClean="0">
                    <a:latin typeface="Cambria Math" charset="0"/>
                    <a:ea typeface="Cambria Math" charset="0"/>
                    <a:cs typeface="Cambria Math" charset="0"/>
                  </a:rPr>
                  <a:t>𝛼</a:t>
                </a:r>
                <a:r>
                  <a:rPr kumimoji="1" lang="en-US" altLang="zh-TW" b="0" i="0" baseline="0" smtClean="0">
                    <a:latin typeface="Cambria Math" charset="0"/>
                    <a:ea typeface="Cambria Math" charset="0"/>
                    <a:cs typeface="Cambria Math" charset="0"/>
                  </a:rPr>
                  <a:t>𝑡</a:t>
                </a:r>
                <a:r>
                  <a:rPr kumimoji="1" lang="en-US" altLang="zh-TW" dirty="0" smtClean="0"/>
                  <a:t> = 0</a:t>
                </a:r>
                <a:r>
                  <a:rPr kumimoji="1" lang="zh-TW" altLang="en-US" dirty="0" smtClean="0"/>
                  <a:t>，</a:t>
                </a:r>
                <a:r>
                  <a:rPr kumimoji="1" lang="zh-TW" altLang="en-US" i="0" smtClean="0">
                    <a:latin typeface="Cambria Math" charset="0"/>
                    <a:ea typeface="Cambria Math" charset="0"/>
                    <a:cs typeface="Cambria Math" charset="0"/>
                  </a:rPr>
                  <a:t>∈</a:t>
                </a:r>
                <a:r>
                  <a:rPr kumimoji="1" lang="en-US" altLang="zh-TW" b="0" i="0" smtClean="0">
                    <a:latin typeface="Cambria Math" charset="0"/>
                    <a:ea typeface="Cambria Math" charset="0"/>
                    <a:cs typeface="Cambria Math" charset="0"/>
                  </a:rPr>
                  <a:t>𝑡</a:t>
                </a:r>
                <a:r>
                  <a:rPr kumimoji="1" lang="zh-TW" altLang="en-US" dirty="0" smtClean="0"/>
                  <a:t> </a:t>
                </a:r>
                <a:r>
                  <a:rPr kumimoji="1" lang="en-US" altLang="zh-TW" dirty="0" smtClean="0"/>
                  <a:t>=0  </a:t>
                </a:r>
                <a:r>
                  <a:rPr kumimoji="1" lang="zh-TW" altLang="en-US" baseline="0" dirty="0" smtClean="0"/>
                  <a:t>♦</a:t>
                </a:r>
                <a:r>
                  <a:rPr kumimoji="1" lang="en-US" altLang="zh-TW" baseline="0" dirty="0" smtClean="0"/>
                  <a:t>t</a:t>
                </a:r>
                <a:r>
                  <a:rPr kumimoji="1" lang="en-US" altLang="zh-TW" baseline="0" dirty="0" smtClean="0"/>
                  <a:t>=</a:t>
                </a:r>
                <a:r>
                  <a:rPr kumimoji="1" lang="zh-TW" altLang="en-US" baseline="0" dirty="0" smtClean="0"/>
                  <a:t>無限大</a:t>
                </a:r>
                <a:r>
                  <a:rPr kumimoji="1" lang="en-US" altLang="zh-TW" baseline="0" dirty="0" smtClean="0"/>
                  <a:t> </a:t>
                </a:r>
                <a:r>
                  <a:rPr kumimoji="1" lang="en-US" altLang="zh-TW" i="0" baseline="0" smtClean="0">
                    <a:latin typeface="Cambria Math" charset="0"/>
                    <a:ea typeface="Cambria Math" charset="0"/>
                    <a:cs typeface="Cambria Math" charset="0"/>
                  </a:rPr>
                  <a:t>𝛼</a:t>
                </a:r>
                <a:r>
                  <a:rPr kumimoji="1" lang="en-US" altLang="zh-TW" b="0" i="0" baseline="0" smtClean="0">
                    <a:latin typeface="Cambria Math" charset="0"/>
                    <a:ea typeface="Cambria Math" charset="0"/>
                    <a:cs typeface="Cambria Math" charset="0"/>
                  </a:rPr>
                  <a:t>𝑡</a:t>
                </a:r>
                <a:r>
                  <a:rPr kumimoji="1" lang="en-US" altLang="zh-TW" dirty="0" smtClean="0"/>
                  <a:t> = </a:t>
                </a:r>
                <a:r>
                  <a:rPr kumimoji="1" lang="zh-TW" altLang="en-US" dirty="0" smtClean="0"/>
                  <a:t>無限大，給好的分類器大的權重，</a:t>
                </a:r>
              </a:p>
              <a:p>
                <a:pPr marL="0" indent="0">
                  <a:buNone/>
                </a:pPr>
                <a:r>
                  <a:rPr kumimoji="1" lang="en-US" altLang="zh-TW" dirty="0" smtClean="0"/>
                  <a:t>4.</a:t>
                </a:r>
                <a:r>
                  <a:rPr kumimoji="1" lang="zh-TW" altLang="en-US" baseline="0" dirty="0" smtClean="0"/>
                  <a:t>  重複以上步驟</a:t>
                </a:r>
                <a:endParaRPr kumimoji="1" lang="en-US" altLang="zh-TW" dirty="0" smtClean="0"/>
              </a:p>
              <a:p>
                <a:endParaRPr kumimoji="1" lang="zh-TW" altLang="en-US" dirty="0"/>
              </a:p>
            </p:txBody>
          </p:sp>
        </mc:Fallback>
      </mc:AlternateContent>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20</a:t>
            </a:fld>
            <a:endParaRPr kumimoji="1" lang="zh-TW" altLang="en-US"/>
          </a:p>
        </p:txBody>
      </p:sp>
    </p:spTree>
    <p:extLst>
      <p:ext uri="{BB962C8B-B14F-4D97-AF65-F5344CB8AC3E}">
        <p14:creationId xmlns:p14="http://schemas.microsoft.com/office/powerpoint/2010/main" val="105685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3</a:t>
            </a:fld>
            <a:endParaRPr kumimoji="1" lang="zh-TW" altLang="en-US"/>
          </a:p>
        </p:txBody>
      </p:sp>
    </p:spTree>
    <p:extLst>
      <p:ext uri="{BB962C8B-B14F-4D97-AF65-F5344CB8AC3E}">
        <p14:creationId xmlns:p14="http://schemas.microsoft.com/office/powerpoint/2010/main" val="1680687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Example</a:t>
            </a:r>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21</a:t>
            </a:fld>
            <a:endParaRPr kumimoji="1" lang="zh-TW" altLang="en-US"/>
          </a:p>
        </p:txBody>
      </p:sp>
    </p:spTree>
    <p:extLst>
      <p:ext uri="{BB962C8B-B14F-4D97-AF65-F5344CB8AC3E}">
        <p14:creationId xmlns:p14="http://schemas.microsoft.com/office/powerpoint/2010/main" val="34202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1:08</a:t>
            </a:r>
            <a:r>
              <a:rPr lang="zh-TW" altLang="en-US" sz="1200" kern="1200" dirty="0" smtClean="0">
                <a:solidFill>
                  <a:schemeClr val="tx1"/>
                </a:solidFill>
                <a:effectLst/>
                <a:latin typeface="+mn-lt"/>
                <a:ea typeface="+mn-ea"/>
                <a:cs typeface="+mn-cs"/>
              </a:rPr>
              <a:t> 找到人臉</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set of detections are first partitioned into disjoint subsets. Two detections are in the same subset if their bounding regions overlap. Each partition yields a single final detection. The corners of the final bounding region are the average of the corners of all detections in the set. </a:t>
            </a:r>
            <a:endParaRPr lang="en-US" altLang="zh-TW" dirty="0" smtClean="0"/>
          </a:p>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22</a:t>
            </a:fld>
            <a:endParaRPr kumimoji="1" lang="zh-TW" altLang="en-US"/>
          </a:p>
        </p:txBody>
      </p:sp>
    </p:spTree>
    <p:extLst>
      <p:ext uri="{BB962C8B-B14F-4D97-AF65-F5344CB8AC3E}">
        <p14:creationId xmlns:p14="http://schemas.microsoft.com/office/powerpoint/2010/main" val="859310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23</a:t>
            </a:fld>
            <a:endParaRPr kumimoji="1" lang="zh-TW" altLang="en-US"/>
          </a:p>
        </p:txBody>
      </p:sp>
    </p:spTree>
    <p:extLst>
      <p:ext uri="{BB962C8B-B14F-4D97-AF65-F5344CB8AC3E}">
        <p14:creationId xmlns:p14="http://schemas.microsoft.com/office/powerpoint/2010/main" val="419481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kern="1200" dirty="0" smtClean="0">
                <a:solidFill>
                  <a:schemeClr val="tx1"/>
                </a:solidFill>
                <a:effectLst/>
                <a:latin typeface="+mn-lt"/>
                <a:ea typeface="+mn-ea"/>
                <a:cs typeface="+mn-cs"/>
              </a:rPr>
              <a:t>高雄捷運上的數位看板，利用人臉偵測系統根據人臉位置、</a:t>
            </a:r>
          </a:p>
          <a:p>
            <a:r>
              <a:rPr lang="zh-TW" altLang="en-US" sz="1200" b="0" kern="1200" dirty="0" smtClean="0">
                <a:solidFill>
                  <a:schemeClr val="tx1"/>
                </a:solidFill>
                <a:effectLst/>
                <a:latin typeface="+mn-lt"/>
                <a:ea typeface="+mn-ea"/>
                <a:cs typeface="+mn-cs"/>
              </a:rPr>
              <a:t>注意力、眨眼、搖頭、點頭、停留的時間</a:t>
            </a:r>
            <a:r>
              <a:rPr lang="en-US" altLang="zh-TW" sz="1200" b="0" kern="1200" dirty="0" smtClean="0">
                <a:solidFill>
                  <a:schemeClr val="tx1"/>
                </a:solidFill>
                <a:effectLst/>
                <a:latin typeface="+mn-lt"/>
                <a:ea typeface="+mn-ea"/>
                <a:cs typeface="+mn-cs"/>
              </a:rPr>
              <a:t>, </a:t>
            </a:r>
            <a:r>
              <a:rPr lang="zh-TW" altLang="en-US" sz="1200" b="0" kern="1200" dirty="0" smtClean="0">
                <a:solidFill>
                  <a:schemeClr val="tx1"/>
                </a:solidFill>
                <a:effectLst/>
                <a:latin typeface="+mn-lt"/>
                <a:ea typeface="+mn-ea"/>
                <a:cs typeface="+mn-cs"/>
              </a:rPr>
              <a:t>來判定廣告的吸引力及喜好度</a:t>
            </a:r>
            <a:r>
              <a:rPr lang="en-US" altLang="zh-TW" sz="1200" b="0" kern="1200" dirty="0" smtClean="0">
                <a:solidFill>
                  <a:schemeClr val="tx1"/>
                </a:solidFill>
                <a:effectLst/>
                <a:latin typeface="+mn-lt"/>
                <a:ea typeface="+mn-ea"/>
                <a:cs typeface="+mn-cs"/>
              </a:rPr>
              <a:t>,</a:t>
            </a:r>
            <a:r>
              <a:rPr lang="zh-TW" altLang="en-US" sz="1200" b="0" kern="1200" dirty="0" smtClean="0">
                <a:solidFill>
                  <a:schemeClr val="tx1"/>
                </a:solidFill>
                <a:effectLst/>
                <a:latin typeface="+mn-lt"/>
                <a:ea typeface="+mn-ea"/>
                <a:cs typeface="+mn-cs"/>
              </a:rPr>
              <a:t>計量出人流及廣告效益評估。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kern="1200" dirty="0" smtClean="0">
                <a:solidFill>
                  <a:schemeClr val="tx1"/>
                </a:solidFill>
                <a:effectLst/>
                <a:latin typeface="+mn-lt"/>
                <a:ea typeface="+mn-ea"/>
                <a:cs typeface="+mn-cs"/>
              </a:rPr>
              <a:t>統計每個人的觀看行為</a:t>
            </a:r>
            <a:r>
              <a:rPr lang="en-US" altLang="zh-TW" sz="1200" b="0" kern="1200" dirty="0" smtClean="0">
                <a:solidFill>
                  <a:schemeClr val="tx1"/>
                </a:solidFill>
                <a:effectLst/>
                <a:latin typeface="+mn-lt"/>
                <a:ea typeface="+mn-ea"/>
                <a:cs typeface="+mn-cs"/>
              </a:rPr>
              <a:t>,</a:t>
            </a:r>
            <a:r>
              <a:rPr lang="zh-TW" altLang="en-US" sz="1200" b="0" kern="1200" dirty="0" smtClean="0">
                <a:solidFill>
                  <a:schemeClr val="tx1"/>
                </a:solidFill>
                <a:effectLst/>
                <a:latin typeface="+mn-lt"/>
                <a:ea typeface="+mn-ea"/>
                <a:cs typeface="+mn-cs"/>
              </a:rPr>
              <a:t>並透過統計資料讓廣告商更精準地投放內容。 </a:t>
            </a:r>
            <a:endParaRPr lang="zh-TW" altLang="en-US" dirty="0" smtClean="0"/>
          </a:p>
          <a:p>
            <a:endParaRPr lang="zh-TW"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24</a:t>
            </a:fld>
            <a:endParaRPr kumimoji="1" lang="zh-TW" altLang="en-US"/>
          </a:p>
        </p:txBody>
      </p:sp>
    </p:spTree>
    <p:extLst>
      <p:ext uri="{BB962C8B-B14F-4D97-AF65-F5344CB8AC3E}">
        <p14:creationId xmlns:p14="http://schemas.microsoft.com/office/powerpoint/2010/main" val="1135787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25</a:t>
            </a:fld>
            <a:endParaRPr kumimoji="1" lang="zh-TW" altLang="en-US"/>
          </a:p>
        </p:txBody>
      </p:sp>
    </p:spTree>
    <p:extLst>
      <p:ext uri="{BB962C8B-B14F-4D97-AF65-F5344CB8AC3E}">
        <p14:creationId xmlns:p14="http://schemas.microsoft.com/office/powerpoint/2010/main" val="127879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先得到張含有人臉的圖片，可以先做前處理，像是</a:t>
            </a:r>
            <a:r>
              <a:rPr kumimoji="1" lang="en-US" altLang="zh-TW" dirty="0" smtClean="0"/>
              <a:t>equalizer</a:t>
            </a:r>
            <a:r>
              <a:rPr kumimoji="1" lang="zh-TW" altLang="en-US" dirty="0" smtClean="0"/>
              <a:t>消除光線問題或是增加對比度。</a:t>
            </a:r>
          </a:p>
          <a:p>
            <a:r>
              <a:rPr kumimoji="1" lang="zh-TW" altLang="en-US" dirty="0" smtClean="0"/>
              <a:t>想辦法找到人臉的地方，去擷取需要的特徵。</a:t>
            </a:r>
          </a:p>
          <a:p>
            <a:r>
              <a:rPr kumimoji="1" lang="zh-TW" altLang="en-US" dirty="0" smtClean="0"/>
              <a:t>根據特徵去和已知訓練好的</a:t>
            </a:r>
            <a:r>
              <a:rPr kumimoji="1" lang="en-US" altLang="zh-TW" dirty="0" smtClean="0"/>
              <a:t>model</a:t>
            </a:r>
            <a:r>
              <a:rPr kumimoji="1" lang="zh-TW" altLang="en-US" dirty="0" smtClean="0"/>
              <a:t>做比對。</a:t>
            </a:r>
          </a:p>
          <a:p>
            <a:r>
              <a:rPr kumimoji="1" lang="zh-TW" altLang="en-US" dirty="0" smtClean="0"/>
              <a:t>讓</a:t>
            </a:r>
            <a:r>
              <a:rPr kumimoji="1" lang="en-US" altLang="zh-TW" dirty="0" smtClean="0"/>
              <a:t>classifier</a:t>
            </a:r>
            <a:r>
              <a:rPr kumimoji="1" lang="zh-TW" altLang="en-US" dirty="0" smtClean="0"/>
              <a:t>做判斷。</a:t>
            </a:r>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4</a:t>
            </a:fld>
            <a:endParaRPr kumimoji="1" lang="zh-TW" altLang="en-US"/>
          </a:p>
        </p:txBody>
      </p:sp>
    </p:spTree>
    <p:extLst>
      <p:ext uri="{BB962C8B-B14F-4D97-AF65-F5344CB8AC3E}">
        <p14:creationId xmlns:p14="http://schemas.microsoft.com/office/powerpoint/2010/main" val="603570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1.</a:t>
            </a:r>
            <a:r>
              <a:rPr lang="zh-TW" altLang="en-US" sz="1200" kern="1200" dirty="0" smtClean="0">
                <a:solidFill>
                  <a:schemeClr val="tx1"/>
                </a:solidFill>
                <a:effectLst/>
                <a:latin typeface="+mn-lt"/>
                <a:ea typeface="+mn-ea"/>
                <a:cs typeface="+mn-cs"/>
              </a:rPr>
              <a:t> 基於人類的知識判斷，最初始看到一張人臉的照片時，如何形容這是個人臉？</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For example, a face often appears in an image with two eyes that are symmetric to each other, a nose, and a mouth.</a:t>
            </a:r>
            <a:endParaRPr lang="zh-TW"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將這些認知轉為一層一層的規則</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2.</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One problem with this approach is the difficulty in translating human knowledge into well-defined rules</a:t>
            </a:r>
            <a:endParaRPr lang="zh-TW"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Another problem of such techniques is that they do not work very well under varying pose or head orientations. </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5</a:t>
            </a:fld>
            <a:endParaRPr kumimoji="1" lang="zh-TW" altLang="en-US"/>
          </a:p>
        </p:txBody>
      </p:sp>
    </p:spTree>
    <p:extLst>
      <p:ext uri="{BB962C8B-B14F-4D97-AF65-F5344CB8AC3E}">
        <p14:creationId xmlns:p14="http://schemas.microsoft.com/office/powerpoint/2010/main" val="161516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當我們看到左邊的照片時，要如何找到人臉，</a:t>
            </a:r>
          </a:p>
          <a:p>
            <a:r>
              <a:rPr kumimoji="1" lang="en-US" altLang="zh-TW" dirty="0" smtClean="0"/>
              <a:t>Ex</a:t>
            </a:r>
            <a:r>
              <a:rPr kumimoji="1" lang="zh-TW" altLang="en-US" baseline="0" dirty="0" smtClean="0"/>
              <a:t> </a:t>
            </a:r>
            <a:r>
              <a:rPr kumimoji="1" lang="en-US" altLang="zh-TW" baseline="0" dirty="0" smtClean="0"/>
              <a:t>: </a:t>
            </a:r>
            <a:r>
              <a:rPr kumimoji="1" lang="zh-TW" altLang="en-US" baseline="0" dirty="0" smtClean="0"/>
              <a:t>臉是對稱的，</a:t>
            </a:r>
          </a:p>
          <a:p>
            <a:r>
              <a:rPr kumimoji="1" lang="zh-TW" altLang="en-US" dirty="0" smtClean="0"/>
              <a:t>如果都是這種只有一個臉的且照片相似情況可能就行得通，但對於其他可能就不適用。</a:t>
            </a:r>
          </a:p>
          <a:p>
            <a:r>
              <a:rPr kumimoji="1" lang="zh-TW" altLang="en-US" dirty="0" smtClean="0"/>
              <a:t>所以通常會</a:t>
            </a:r>
            <a:r>
              <a:rPr kumimoji="1" lang="zh-TW" altLang="en-US" b="0" dirty="0" smtClean="0"/>
              <a:t>搭配</a:t>
            </a:r>
            <a:r>
              <a:rPr lang="en-US" altLang="zh-TW" sz="1200" b="0" kern="1200" dirty="0" smtClean="0">
                <a:solidFill>
                  <a:schemeClr val="tx1"/>
                </a:solidFill>
                <a:latin typeface="+mn-lt"/>
                <a:ea typeface="+mn-ea"/>
                <a:cs typeface="+mn-cs"/>
              </a:rPr>
              <a:t>hierarchical</a:t>
            </a:r>
            <a:r>
              <a:rPr lang="zh-TW" altLang="en-US" sz="1200" b="0" kern="1200" dirty="0" smtClean="0">
                <a:solidFill>
                  <a:schemeClr val="tx1"/>
                </a:solidFill>
                <a:latin typeface="+mn-lt"/>
                <a:ea typeface="+mn-ea"/>
                <a:cs typeface="+mn-cs"/>
              </a:rPr>
              <a:t>階層判斷，慢慢縮小範圍</a:t>
            </a:r>
          </a:p>
          <a:p>
            <a:r>
              <a:rPr kumimoji="1" lang="zh-TW" altLang="en-US" b="0" dirty="0" smtClean="0"/>
              <a:t>但要是描述得過於仔細或廣泛的條件，將不利於判斷</a:t>
            </a:r>
            <a:endParaRPr kumimoji="1" lang="zh-TW" altLang="en-US" b="0"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6</a:t>
            </a:fld>
            <a:endParaRPr kumimoji="1" lang="zh-TW" altLang="en-US"/>
          </a:p>
        </p:txBody>
      </p:sp>
    </p:spTree>
    <p:extLst>
      <p:ext uri="{BB962C8B-B14F-4D97-AF65-F5344CB8AC3E}">
        <p14:creationId xmlns:p14="http://schemas.microsoft.com/office/powerpoint/2010/main" val="178614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Skin color is a powerful cue for detection, because color scene segmentation is computationally fast , while being robust to changes in viewpoint, scale…</a:t>
            </a:r>
            <a:endParaRPr lang="zh-TW"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There are also techniques that combine several features to improve the detection accuracy. </a:t>
            </a:r>
            <a:endParaRPr lang="zh-TW"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通常先使用質地，形狀，顏色來大範圍的搜尋</a:t>
            </a:r>
            <a:r>
              <a:rPr lang="en-US" altLang="zh-TW" sz="1200" kern="1200" dirty="0" smtClean="0">
                <a:solidFill>
                  <a:schemeClr val="tx1"/>
                </a:solidFill>
                <a:effectLst/>
                <a:latin typeface="+mn-lt"/>
                <a:ea typeface="+mn-ea"/>
                <a:cs typeface="+mn-cs"/>
              </a:rPr>
              <a:t>face candidate</a:t>
            </a:r>
            <a:r>
              <a:rPr lang="zh-TW" altLang="en-US" sz="1200" kern="1200" dirty="0" smtClean="0">
                <a:solidFill>
                  <a:schemeClr val="tx1"/>
                </a:solidFill>
                <a:effectLst/>
                <a:latin typeface="+mn-lt"/>
                <a:ea typeface="+mn-ea"/>
                <a:cs typeface="+mn-cs"/>
              </a:rPr>
              <a:t>，接者在用局部器官特徵來做確認。</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Usually, they use features such as texture, shape and skin color to find face candidates and then use local facial features such as eyes, nose and mouth to verify the existence of a face. </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7</a:t>
            </a:fld>
            <a:endParaRPr kumimoji="1" lang="zh-TW" altLang="en-US"/>
          </a:p>
        </p:txBody>
      </p:sp>
    </p:spTree>
    <p:extLst>
      <p:ext uri="{BB962C8B-B14F-4D97-AF65-F5344CB8AC3E}">
        <p14:creationId xmlns:p14="http://schemas.microsoft.com/office/powerpoint/2010/main" val="141154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Skin based segmentation has several advantages over other face detection techniques like this method is almost invariant against the changes of size of face, orientation of face. </a:t>
            </a:r>
            <a:endParaRPr lang="en-US" altLang="zh-TW" dirty="0" smtClean="0"/>
          </a:p>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8</a:t>
            </a:fld>
            <a:endParaRPr kumimoji="1" lang="zh-TW" altLang="en-US"/>
          </a:p>
        </p:txBody>
      </p:sp>
    </p:spTree>
    <p:extLst>
      <p:ext uri="{BB962C8B-B14F-4D97-AF65-F5344CB8AC3E}">
        <p14:creationId xmlns:p14="http://schemas.microsoft.com/office/powerpoint/2010/main" val="191454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Fixed correlation templates work like matched filters,</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the cross-correlation is used as a similarity measure. </a:t>
            </a:r>
            <a:endParaRPr lang="zh-TW"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Ex.</a:t>
            </a:r>
            <a:r>
              <a:rPr lang="en-US" altLang="zh-TW" sz="1200" kern="1200" baseline="0" dirty="0" smtClean="0">
                <a:solidFill>
                  <a:schemeClr val="tx1"/>
                </a:solidFill>
                <a:effectLst/>
                <a:latin typeface="+mn-lt"/>
                <a:ea typeface="+mn-ea"/>
                <a:cs typeface="+mn-cs"/>
              </a:rPr>
              <a:t> </a:t>
            </a:r>
            <a:r>
              <a:rPr lang="zh-TW" altLang="en-US" sz="1200" kern="1200" baseline="0" dirty="0" smtClean="0">
                <a:solidFill>
                  <a:schemeClr val="tx1"/>
                </a:solidFill>
                <a:effectLst/>
                <a:latin typeface="+mn-lt"/>
                <a:ea typeface="+mn-ea"/>
                <a:cs typeface="+mn-cs"/>
              </a:rPr>
              <a:t>拿</a:t>
            </a:r>
            <a:r>
              <a:rPr lang="en-US" altLang="zh-TW" sz="1200" kern="1200" baseline="0" dirty="0" smtClean="0">
                <a:solidFill>
                  <a:schemeClr val="tx1"/>
                </a:solidFill>
                <a:effectLst/>
                <a:latin typeface="+mn-lt"/>
                <a:ea typeface="+mn-ea"/>
                <a:cs typeface="+mn-cs"/>
              </a:rPr>
              <a:t>100</a:t>
            </a:r>
            <a:r>
              <a:rPr lang="zh-TW" altLang="en-US" sz="1200" kern="1200" baseline="0" dirty="0" smtClean="0">
                <a:solidFill>
                  <a:schemeClr val="tx1"/>
                </a:solidFill>
                <a:effectLst/>
                <a:latin typeface="+mn-lt"/>
                <a:ea typeface="+mn-ea"/>
                <a:cs typeface="+mn-cs"/>
              </a:rPr>
              <a:t>張人臉疊起來取膚色平均當作</a:t>
            </a:r>
            <a:r>
              <a:rPr lang="en-US" altLang="zh-TW" sz="1200" kern="1200" baseline="0" dirty="0" smtClean="0">
                <a:solidFill>
                  <a:schemeClr val="tx1"/>
                </a:solidFill>
                <a:effectLst/>
                <a:latin typeface="+mn-lt"/>
                <a:ea typeface="+mn-ea"/>
                <a:cs typeface="+mn-cs"/>
              </a:rPr>
              <a:t>template</a:t>
            </a:r>
            <a:r>
              <a:rPr lang="zh-TW" altLang="en-US" sz="1200" kern="1200" baseline="0" dirty="0" smtClean="0">
                <a:solidFill>
                  <a:schemeClr val="tx1"/>
                </a:solidFill>
                <a:effectLst/>
                <a:latin typeface="+mn-lt"/>
                <a:ea typeface="+mn-ea"/>
                <a:cs typeface="+mn-cs"/>
              </a:rPr>
              <a:t>，去對整張圖片或是特定區域做相似度計算，超過</a:t>
            </a:r>
            <a:r>
              <a:rPr lang="en-US" altLang="zh-TW" sz="1200" kern="1200" baseline="0" dirty="0" smtClean="0">
                <a:solidFill>
                  <a:schemeClr val="tx1"/>
                </a:solidFill>
                <a:effectLst/>
                <a:latin typeface="+mn-lt"/>
                <a:ea typeface="+mn-ea"/>
                <a:cs typeface="+mn-cs"/>
              </a:rPr>
              <a:t>threshold</a:t>
            </a:r>
            <a:r>
              <a:rPr lang="zh-TW" altLang="en-US" sz="1200" kern="1200" baseline="0" dirty="0" smtClean="0">
                <a:solidFill>
                  <a:schemeClr val="tx1"/>
                </a:solidFill>
                <a:effectLst/>
                <a:latin typeface="+mn-lt"/>
                <a:ea typeface="+mn-ea"/>
                <a:cs typeface="+mn-cs"/>
              </a:rPr>
              <a:t>即判斷為人臉。</a:t>
            </a:r>
            <a:endParaRPr lang="zh-TW"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err="1" smtClean="0">
                <a:solidFill>
                  <a:schemeClr val="tx1"/>
                </a:solidFill>
                <a:effectLst/>
                <a:latin typeface="+mn-lt"/>
                <a:ea typeface="+mn-ea"/>
                <a:cs typeface="+mn-cs"/>
              </a:rPr>
              <a:t>Multiresolution</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multiscale</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subtemplates</a:t>
            </a:r>
            <a:r>
              <a:rPr lang="en-US" altLang="zh-TW" sz="1200" kern="1200" dirty="0" smtClean="0">
                <a:solidFill>
                  <a:schemeClr val="tx1"/>
                </a:solidFill>
                <a:effectLst/>
                <a:latin typeface="+mn-lt"/>
                <a:ea typeface="+mn-ea"/>
                <a:cs typeface="+mn-cs"/>
              </a:rPr>
              <a:t>, and deformable templates have subsequently been proposed to achieve scale and shape invariance. </a:t>
            </a:r>
            <a:endParaRPr lang="zh-TW"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dirty="0" smtClean="0"/>
              <a:t>通常拿來做嫌疑犯或犯人的比對，拿自己的</a:t>
            </a:r>
            <a:r>
              <a:rPr kumimoji="1" lang="en-US" altLang="zh-TW" dirty="0" smtClean="0"/>
              <a:t>template</a:t>
            </a:r>
            <a:r>
              <a:rPr kumimoji="1" lang="zh-TW" altLang="en-US" dirty="0" smtClean="0"/>
              <a:t>和自己做比對有較高的相似程度。</a:t>
            </a:r>
            <a:endParaRPr kumimoji="1"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purpose of these sub-feature detectors has mainly been one of registering </a:t>
            </a:r>
            <a:r>
              <a:rPr lang="en-US" altLang="zh-TW" sz="1200" kern="1200" dirty="0" err="1" smtClean="0">
                <a:solidFill>
                  <a:schemeClr val="tx1"/>
                </a:solidFill>
                <a:effectLst/>
                <a:latin typeface="+mn-lt"/>
                <a:ea typeface="+mn-ea"/>
                <a:cs typeface="+mn-cs"/>
              </a:rPr>
              <a:t>mugshot</a:t>
            </a:r>
            <a:r>
              <a:rPr lang="en-US" altLang="zh-TW" sz="1200" kern="1200" dirty="0" smtClean="0">
                <a:solidFill>
                  <a:schemeClr val="tx1"/>
                </a:solidFill>
                <a:effectLst/>
                <a:latin typeface="+mn-lt"/>
                <a:ea typeface="+mn-ea"/>
                <a:cs typeface="+mn-cs"/>
              </a:rPr>
              <a:t> faces with model faces for recognition, rather than as a preprocessor for face detection. </a:t>
            </a:r>
            <a:endParaRPr lang="en-US" altLang="zh-TW" dirty="0" smtClean="0"/>
          </a:p>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9</a:t>
            </a:fld>
            <a:endParaRPr kumimoji="1" lang="zh-TW" altLang="en-US"/>
          </a:p>
        </p:txBody>
      </p:sp>
    </p:spTree>
    <p:extLst>
      <p:ext uri="{BB962C8B-B14F-4D97-AF65-F5344CB8AC3E}">
        <p14:creationId xmlns:p14="http://schemas.microsoft.com/office/powerpoint/2010/main" val="82791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template</a:t>
            </a:r>
            <a:r>
              <a:rPr lang="zh-TW" altLang="en-US" sz="1200" kern="1200" dirty="0" smtClean="0">
                <a:solidFill>
                  <a:schemeClr val="tx1"/>
                </a:solidFill>
                <a:effectLst/>
                <a:latin typeface="+mn-lt"/>
                <a:ea typeface="+mn-ea"/>
                <a:cs typeface="+mn-cs"/>
              </a:rPr>
              <a:t>不一樣的地方為：拿一堆</a:t>
            </a:r>
            <a:r>
              <a:rPr lang="en-US" altLang="zh-TW" sz="1200" kern="1200" dirty="0" smtClean="0">
                <a:solidFill>
                  <a:schemeClr val="tx1"/>
                </a:solidFill>
                <a:effectLst/>
                <a:latin typeface="+mn-lt"/>
                <a:ea typeface="+mn-ea"/>
                <a:cs typeface="+mn-cs"/>
              </a:rPr>
              <a:t>data</a:t>
            </a:r>
            <a:r>
              <a:rPr lang="zh-TW" altLang="en-US" sz="1200" kern="1200" dirty="0" smtClean="0">
                <a:solidFill>
                  <a:schemeClr val="tx1"/>
                </a:solidFill>
                <a:effectLst/>
                <a:latin typeface="+mn-lt"/>
                <a:ea typeface="+mn-ea"/>
                <a:cs typeface="+mn-cs"/>
              </a:rPr>
              <a:t>讓機器自己去學去統計出他認為可以分辨的特徵，而不是我們自己去定義設計</a:t>
            </a:r>
            <a:r>
              <a:rPr lang="en-US" altLang="zh-TW" sz="1200" kern="1200" dirty="0" smtClean="0">
                <a:solidFill>
                  <a:schemeClr val="tx1"/>
                </a:solidFill>
                <a:effectLst/>
                <a:latin typeface="+mn-lt"/>
                <a:ea typeface="+mn-ea"/>
                <a:cs typeface="+mn-cs"/>
              </a:rPr>
              <a:t>template</a:t>
            </a:r>
            <a:r>
              <a:rPr lang="zh-TW" alt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所以一般我們很難知道機器到底學了什麼為什麼他能達到分辨的功能。</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While template</a:t>
            </a:r>
            <a:r>
              <a:rPr lang="zh-TW" altLang="en-US"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matching methods rely on a predefined template or model, appearance-based methods use large numbers of depicting different variations </a:t>
            </a:r>
            <a:endParaRPr lang="en-US" altLang="zh-TW" dirty="0" smtClean="0"/>
          </a:p>
          <a:p>
            <a:endParaRPr kumimoji="1" lang="zh-TW" altLang="en-US" dirty="0"/>
          </a:p>
        </p:txBody>
      </p:sp>
      <p:sp>
        <p:nvSpPr>
          <p:cNvPr id="4" name="投影片編號版面配置區 3"/>
          <p:cNvSpPr>
            <a:spLocks noGrp="1"/>
          </p:cNvSpPr>
          <p:nvPr>
            <p:ph type="sldNum" sz="quarter" idx="10"/>
          </p:nvPr>
        </p:nvSpPr>
        <p:spPr/>
        <p:txBody>
          <a:bodyPr/>
          <a:lstStyle/>
          <a:p>
            <a:fld id="{7F5DE07A-A811-C54D-8B06-EAC33D86429D}" type="slidenum">
              <a:rPr kumimoji="1" lang="zh-TW" altLang="en-US" smtClean="0"/>
              <a:t>10</a:t>
            </a:fld>
            <a:endParaRPr kumimoji="1" lang="zh-TW" altLang="en-US"/>
          </a:p>
        </p:txBody>
      </p:sp>
    </p:spTree>
    <p:extLst>
      <p:ext uri="{BB962C8B-B14F-4D97-AF65-F5344CB8AC3E}">
        <p14:creationId xmlns:p14="http://schemas.microsoft.com/office/powerpoint/2010/main" val="184399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3284890-85D2-4D7B-8EF5-15A9C1DB8F42}" type="datetimeFigureOut">
              <a:rPr lang="en-US" smtClean="0"/>
              <a:t>3/25/16</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FAB73BC-B049-4115-A692-8D63A059BFB8}"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7348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3/25/16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4017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3/25/16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06702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3/25/16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0335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頭">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6F822A4-8DA6-4447-9B1F-C5DB58435268}" type="datetimeFigureOut">
              <a:rPr lang="en-US" smtClean="0"/>
              <a:t>3/25/16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FAB73BC-B049-4115-A692-8D63A059BFB8}"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409102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3/25/16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4203587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257300" y="2909102"/>
            <a:ext cx="4800600" cy="299639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633864" y="2909102"/>
            <a:ext cx="4800600" cy="299639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3/25/16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2544770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3/25/16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6632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3/25/16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834596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765051" y="6375679"/>
            <a:ext cx="1233355" cy="348462"/>
          </a:xfrm>
        </p:spPr>
        <p:txBody>
          <a:bodyPr/>
          <a:lstStyle/>
          <a:p>
            <a:fld id="{DA16AA21-1863-4931-97CB-99D0A168701B}" type="datetimeFigureOut">
              <a:rPr lang="en-US" smtClean="0"/>
              <a:t>3/25/16</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4FAB73BC-B049-4115-A692-8D63A059BFB8}"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556367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765950" y="6375679"/>
            <a:ext cx="1232456" cy="348462"/>
          </a:xfrm>
        </p:spPr>
        <p:txBody>
          <a:bodyPr/>
          <a:lstStyle/>
          <a:p>
            <a:fld id="{3772C379-9A7C-4C87-A116-CBE9F58B04C5}" type="datetimeFigureOut">
              <a:rPr lang="en-US" smtClean="0"/>
              <a:t>3/25/16</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943837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664C608-40B1-4030-A28D-5B74BC98ADCE}" type="datetimeFigureOut">
              <a:rPr lang="en-US" smtClean="0"/>
              <a:t>3/25/16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FAB73BC-B049-4115-A692-8D63A059BFB8}"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9075743"/>
      </p:ext>
    </p:extLst>
  </p:cSld>
  <p:clrMap bg1="lt1" tx1="dk1" bg2="lt2" tx2="dk2" accent1="accent1" accent2="accent2" accent3="accent3" accent4="accent4" accent5="accent5" accent6="accent6" hlink="hlink" folHlink="folHlink"/>
  <p:sldLayoutIdLst>
    <p:sldLayoutId id="2147485992" r:id="rId1"/>
    <p:sldLayoutId id="2147485993" r:id="rId2"/>
    <p:sldLayoutId id="2147485994" r:id="rId3"/>
    <p:sldLayoutId id="2147485995" r:id="rId4"/>
    <p:sldLayoutId id="2147485996" r:id="rId5"/>
    <p:sldLayoutId id="2147485997" r:id="rId6"/>
    <p:sldLayoutId id="2147485998" r:id="rId7"/>
    <p:sldLayoutId id="2147485999" r:id="rId8"/>
    <p:sldLayoutId id="2147486000" r:id="rId9"/>
    <p:sldLayoutId id="2147486001" r:id="rId10"/>
    <p:sldLayoutId id="2147486002"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hPCTwxF0qf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kumimoji="1" lang="en-US" altLang="zh-TW" dirty="0" smtClean="0"/>
              <a:t>Face Detection</a:t>
            </a:r>
            <a:endParaRPr kumimoji="1" lang="zh-TW" altLang="en-US" dirty="0"/>
          </a:p>
        </p:txBody>
      </p:sp>
      <p:sp>
        <p:nvSpPr>
          <p:cNvPr id="3" name="副標題 2"/>
          <p:cNvSpPr>
            <a:spLocks noGrp="1"/>
          </p:cNvSpPr>
          <p:nvPr>
            <p:ph type="subTitle" idx="1"/>
          </p:nvPr>
        </p:nvSpPr>
        <p:spPr/>
        <p:txBody>
          <a:bodyPr>
            <a:normAutofit/>
          </a:bodyPr>
          <a:lstStyle/>
          <a:p>
            <a:r>
              <a:rPr kumimoji="1" lang="zh-TW" altLang="en-US" sz="3600" dirty="0" smtClean="0">
                <a:latin typeface="Heiti TC Light" charset="-120"/>
                <a:ea typeface="Heiti TC Light" charset="-120"/>
                <a:cs typeface="Heiti TC Light" charset="-120"/>
              </a:rPr>
              <a:t>蔡宇軒</a:t>
            </a:r>
            <a:endParaRPr kumimoji="1" lang="zh-TW" altLang="en-US" sz="3600" dirty="0">
              <a:latin typeface="Heiti TC Light" charset="-120"/>
              <a:ea typeface="Heiti TC Light" charset="-120"/>
              <a:cs typeface="Heiti TC Light" charset="-120"/>
            </a:endParaRPr>
          </a:p>
        </p:txBody>
      </p:sp>
    </p:spTree>
    <p:extLst>
      <p:ext uri="{BB962C8B-B14F-4D97-AF65-F5344CB8AC3E}">
        <p14:creationId xmlns:p14="http://schemas.microsoft.com/office/powerpoint/2010/main" val="1516935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5400" dirty="0" smtClean="0"/>
              <a:t>Machine Learning</a:t>
            </a:r>
            <a:endParaRPr kumimoji="1"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5989" y="2099601"/>
            <a:ext cx="9029700" cy="4372122"/>
          </a:xfrm>
        </p:spPr>
      </p:pic>
      <p:sp>
        <p:nvSpPr>
          <p:cNvPr id="5" name="文字方塊 4"/>
          <p:cNvSpPr txBox="1"/>
          <p:nvPr/>
        </p:nvSpPr>
        <p:spPr>
          <a:xfrm>
            <a:off x="1825989" y="1463839"/>
            <a:ext cx="5303520" cy="523220"/>
          </a:xfrm>
          <a:prstGeom prst="rect">
            <a:avLst/>
          </a:prstGeom>
          <a:noFill/>
        </p:spPr>
        <p:txBody>
          <a:bodyPr wrap="square" rtlCol="0">
            <a:spAutoFit/>
          </a:bodyPr>
          <a:lstStyle/>
          <a:p>
            <a:r>
              <a:rPr kumimoji="1" lang="en-US" altLang="zh-TW" sz="2800" dirty="0" smtClean="0">
                <a:solidFill>
                  <a:schemeClr val="tx1">
                    <a:lumMod val="65000"/>
                    <a:lumOff val="35000"/>
                  </a:schemeClr>
                </a:solidFill>
              </a:rPr>
              <a:t>Neural networks</a:t>
            </a:r>
            <a:endParaRPr kumimoji="1" lang="zh-TW" altLang="en-US" sz="2800" dirty="0">
              <a:solidFill>
                <a:schemeClr val="tx1">
                  <a:lumMod val="65000"/>
                  <a:lumOff val="35000"/>
                </a:schemeClr>
              </a:solidFill>
            </a:endParaRPr>
          </a:p>
        </p:txBody>
      </p:sp>
      <p:sp>
        <p:nvSpPr>
          <p:cNvPr id="3" name="文字方塊 2"/>
          <p:cNvSpPr txBox="1"/>
          <p:nvPr/>
        </p:nvSpPr>
        <p:spPr>
          <a:xfrm>
            <a:off x="1825989" y="6471723"/>
            <a:ext cx="9453870" cy="646331"/>
          </a:xfrm>
          <a:prstGeom prst="rect">
            <a:avLst/>
          </a:prstGeom>
          <a:noFill/>
        </p:spPr>
        <p:txBody>
          <a:bodyPr wrap="none" rtlCol="0">
            <a:spAutoFit/>
          </a:bodyPr>
          <a:lstStyle/>
          <a:p>
            <a:r>
              <a:rPr lang="en-US" altLang="zh-TW" dirty="0" err="1"/>
              <a:t>Omaima</a:t>
            </a:r>
            <a:r>
              <a:rPr lang="en-US" altLang="zh-TW" dirty="0"/>
              <a:t> N. A. </a:t>
            </a:r>
            <a:r>
              <a:rPr lang="en-US" altLang="zh-TW" dirty="0" smtClean="0"/>
              <a:t>AL-</a:t>
            </a:r>
            <a:r>
              <a:rPr lang="en-US" altLang="zh-TW" dirty="0" err="1" smtClean="0"/>
              <a:t>Allaf</a:t>
            </a:r>
            <a:r>
              <a:rPr lang="en-US" altLang="zh-TW" dirty="0" smtClean="0"/>
              <a:t>.</a:t>
            </a:r>
            <a:r>
              <a:rPr lang="zh-TW" altLang="en-US" dirty="0" smtClean="0"/>
              <a:t>  </a:t>
            </a:r>
            <a:r>
              <a:rPr lang="en-US" altLang="zh-TW" dirty="0"/>
              <a:t>Review of face detection system based artificial neural networks algorithms</a:t>
            </a:r>
          </a:p>
          <a:p>
            <a:endParaRPr lang="en-US" altLang="zh-TW" dirty="0"/>
          </a:p>
        </p:txBody>
      </p:sp>
    </p:spTree>
    <p:extLst>
      <p:ext uri="{BB962C8B-B14F-4D97-AF65-F5344CB8AC3E}">
        <p14:creationId xmlns:p14="http://schemas.microsoft.com/office/powerpoint/2010/main" val="1799044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5400" smtClean="0"/>
              <a:t>Machine Learning </a:t>
            </a:r>
            <a:endParaRPr kumimoji="1" lang="zh-TW" altLang="en-US" sz="5400" dirty="0"/>
          </a:p>
        </p:txBody>
      </p:sp>
      <p:sp>
        <p:nvSpPr>
          <p:cNvPr id="3" name="內容版面配置區 2"/>
          <p:cNvSpPr>
            <a:spLocks noGrp="1"/>
          </p:cNvSpPr>
          <p:nvPr>
            <p:ph idx="1"/>
          </p:nvPr>
        </p:nvSpPr>
        <p:spPr>
          <a:xfrm>
            <a:off x="1251678" y="2259942"/>
            <a:ext cx="10579250" cy="4986996"/>
          </a:xfrm>
        </p:spPr>
        <p:txBody>
          <a:bodyPr>
            <a:noAutofit/>
          </a:bodyPr>
          <a:lstStyle/>
          <a:p>
            <a:r>
              <a:rPr lang="en-US" altLang="zh-TW" sz="2800" dirty="0" smtClean="0"/>
              <a:t>Advantages</a:t>
            </a:r>
            <a:r>
              <a:rPr lang="zh-TW" altLang="en-US" sz="2800" dirty="0" smtClean="0"/>
              <a:t>：</a:t>
            </a:r>
            <a:endParaRPr lang="zh-TW" altLang="en-US" sz="2800" dirty="0"/>
          </a:p>
          <a:p>
            <a:pPr marL="0" indent="0">
              <a:buNone/>
            </a:pPr>
            <a:r>
              <a:rPr lang="en-US" altLang="zh-TW" sz="2800" dirty="0"/>
              <a:t> </a:t>
            </a:r>
            <a:r>
              <a:rPr lang="en-US" altLang="zh-TW" sz="2800" dirty="0" smtClean="0"/>
              <a:t>  1. Training neural Network is automatic</a:t>
            </a:r>
          </a:p>
          <a:p>
            <a:pPr marL="0" indent="0">
              <a:buNone/>
            </a:pPr>
            <a:r>
              <a:rPr lang="en-US" altLang="zh-TW" sz="2800" dirty="0" smtClean="0"/>
              <a:t>   2. Capture </a:t>
            </a:r>
            <a:r>
              <a:rPr lang="en-US" altLang="zh-TW" sz="2800" dirty="0"/>
              <a:t>the complex class conditional density of face patterns </a:t>
            </a:r>
          </a:p>
          <a:p>
            <a:r>
              <a:rPr lang="en-US" altLang="zh-TW" sz="2800" dirty="0" smtClean="0"/>
              <a:t>Disadvantage</a:t>
            </a:r>
            <a:r>
              <a:rPr lang="zh-TW" altLang="en-US" sz="2800" dirty="0" smtClean="0"/>
              <a:t>：</a:t>
            </a:r>
            <a:endParaRPr lang="en-US" altLang="zh-TW" sz="2800" dirty="0" smtClean="0"/>
          </a:p>
          <a:p>
            <a:pPr marL="0" indent="0">
              <a:buNone/>
            </a:pPr>
            <a:r>
              <a:rPr lang="en-US" altLang="zh-TW" sz="2800" dirty="0"/>
              <a:t> </a:t>
            </a:r>
            <a:r>
              <a:rPr lang="en-US" altLang="zh-TW" sz="2800" dirty="0" smtClean="0"/>
              <a:t>  1. </a:t>
            </a:r>
            <a:r>
              <a:rPr lang="en-US" altLang="zh-TW" sz="2800" dirty="0"/>
              <a:t>Time consuming for </a:t>
            </a:r>
            <a:r>
              <a:rPr lang="en-US" altLang="zh-TW" sz="2800" dirty="0" smtClean="0"/>
              <a:t>training</a:t>
            </a:r>
            <a:endParaRPr lang="en-US" altLang="zh-TW" sz="2800" dirty="0"/>
          </a:p>
          <a:p>
            <a:pPr marL="0" indent="0">
              <a:buNone/>
            </a:pPr>
            <a:r>
              <a:rPr lang="en-US" altLang="zh-TW" sz="2800" dirty="0"/>
              <a:t> </a:t>
            </a:r>
            <a:r>
              <a:rPr lang="en-US" altLang="zh-TW" sz="2800" dirty="0" smtClean="0"/>
              <a:t>  2. Training set</a:t>
            </a:r>
            <a:r>
              <a:rPr lang="en-US" altLang="zh-TW" sz="2800" dirty="0"/>
              <a:t> </a:t>
            </a:r>
            <a:r>
              <a:rPr lang="en-US" altLang="zh-TW" sz="2800" dirty="0" smtClean="0"/>
              <a:t>will be an important role to the performance.</a:t>
            </a:r>
          </a:p>
          <a:p>
            <a:pPr marL="0" indent="0">
              <a:buNone/>
            </a:pPr>
            <a:r>
              <a:rPr lang="en-US" altLang="zh-TW" sz="2800" dirty="0"/>
              <a:t> </a:t>
            </a:r>
            <a:r>
              <a:rPr lang="en-US" altLang="zh-TW" sz="2800" dirty="0" smtClean="0"/>
              <a:t>  3. </a:t>
            </a:r>
            <a:r>
              <a:rPr lang="en-US" altLang="zh-TW" sz="2800" dirty="0"/>
              <a:t>Architecture has to be extensively tuned (number of layers,  </a:t>
            </a:r>
          </a:p>
          <a:p>
            <a:pPr marL="0" indent="0">
              <a:buNone/>
            </a:pPr>
            <a:r>
              <a:rPr lang="en-US" altLang="zh-TW" sz="2800" dirty="0"/>
              <a:t>      number of nodes, learning rates… ) to get exceptional performance.</a:t>
            </a:r>
            <a:endParaRPr kumimoji="1" lang="zh-TW" altLang="en-US" sz="2800" dirty="0"/>
          </a:p>
        </p:txBody>
      </p:sp>
      <p:sp>
        <p:nvSpPr>
          <p:cNvPr id="4" name="文字方塊 3"/>
          <p:cNvSpPr txBox="1"/>
          <p:nvPr/>
        </p:nvSpPr>
        <p:spPr>
          <a:xfrm>
            <a:off x="1251678" y="1474407"/>
            <a:ext cx="2663743" cy="800219"/>
          </a:xfrm>
          <a:prstGeom prst="rect">
            <a:avLst/>
          </a:prstGeom>
          <a:noFill/>
        </p:spPr>
        <p:txBody>
          <a:bodyPr wrap="none" rtlCol="0">
            <a:spAutoFit/>
          </a:bodyPr>
          <a:lstStyle/>
          <a:p>
            <a:r>
              <a:rPr kumimoji="1" lang="en-US" altLang="zh-TW" sz="2800" dirty="0">
                <a:solidFill>
                  <a:schemeClr val="tx1">
                    <a:lumMod val="65000"/>
                    <a:lumOff val="35000"/>
                  </a:schemeClr>
                </a:solidFill>
              </a:rPr>
              <a:t>Neural networks</a:t>
            </a:r>
            <a:endParaRPr kumimoji="1" lang="zh-TW" altLang="en-US" sz="2800" dirty="0">
              <a:solidFill>
                <a:schemeClr val="tx1">
                  <a:lumMod val="65000"/>
                  <a:lumOff val="35000"/>
                </a:schemeClr>
              </a:solidFill>
            </a:endParaRPr>
          </a:p>
          <a:p>
            <a:endParaRPr kumimoji="1" lang="zh-TW" altLang="en-US" dirty="0"/>
          </a:p>
        </p:txBody>
      </p:sp>
    </p:spTree>
    <p:extLst>
      <p:ext uri="{BB962C8B-B14F-4D97-AF65-F5344CB8AC3E}">
        <p14:creationId xmlns:p14="http://schemas.microsoft.com/office/powerpoint/2010/main" val="462166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a:t>Machine Learning </a:t>
            </a:r>
            <a:endParaRPr kumimoji="1" lang="zh-TW" altLang="en-US" sz="5400" dirty="0"/>
          </a:p>
        </p:txBody>
      </p:sp>
      <p:pic>
        <p:nvPicPr>
          <p:cNvPr id="5" name="內容版面配置區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20918" y="2360951"/>
            <a:ext cx="5209082" cy="4159770"/>
          </a:xfrm>
        </p:spPr>
      </p:pic>
      <p:sp>
        <p:nvSpPr>
          <p:cNvPr id="4" name="文字方塊 3"/>
          <p:cNvSpPr txBox="1"/>
          <p:nvPr/>
        </p:nvSpPr>
        <p:spPr>
          <a:xfrm>
            <a:off x="1251678" y="1560732"/>
            <a:ext cx="3693640" cy="800219"/>
          </a:xfrm>
          <a:prstGeom prst="rect">
            <a:avLst/>
          </a:prstGeom>
          <a:noFill/>
        </p:spPr>
        <p:txBody>
          <a:bodyPr wrap="none" rtlCol="0">
            <a:spAutoFit/>
          </a:bodyPr>
          <a:lstStyle/>
          <a:p>
            <a:r>
              <a:rPr kumimoji="1" lang="en-US" altLang="zh-TW" sz="2800" dirty="0">
                <a:solidFill>
                  <a:schemeClr val="tx1">
                    <a:lumMod val="65000"/>
                    <a:lumOff val="35000"/>
                  </a:schemeClr>
                </a:solidFill>
              </a:rPr>
              <a:t>Support vector machine</a:t>
            </a:r>
            <a:endParaRPr kumimoji="1" lang="zh-TW" altLang="en-US" sz="2800" dirty="0">
              <a:solidFill>
                <a:schemeClr val="tx1">
                  <a:lumMod val="65000"/>
                  <a:lumOff val="35000"/>
                </a:schemeClr>
              </a:solidFill>
            </a:endParaRPr>
          </a:p>
          <a:p>
            <a:endParaRPr kumimoji="1" lang="zh-TW" altLang="en-US" dirty="0"/>
          </a:p>
        </p:txBody>
      </p:sp>
      <p:pic>
        <p:nvPicPr>
          <p:cNvPr id="6" name="Picture 3"/>
          <p:cNvPicPr>
            <a:picLocks noChangeAspect="1" noChangeArrowheads="1"/>
          </p:cNvPicPr>
          <p:nvPr/>
        </p:nvPicPr>
        <p:blipFill>
          <a:blip r:embed="rId4"/>
          <a:srcRect/>
          <a:stretch>
            <a:fillRect/>
          </a:stretch>
        </p:blipFill>
        <p:spPr bwMode="auto">
          <a:xfrm>
            <a:off x="1251678" y="2360951"/>
            <a:ext cx="4969240" cy="4159770"/>
          </a:xfrm>
          <a:prstGeom prst="rect">
            <a:avLst/>
          </a:prstGeom>
          <a:noFill/>
          <a:ln w="9525">
            <a:noFill/>
            <a:miter lim="800000"/>
            <a:headEnd/>
            <a:tailEnd/>
          </a:ln>
          <a:effectLst/>
        </p:spPr>
      </p:pic>
      <p:sp>
        <p:nvSpPr>
          <p:cNvPr id="3" name="文字方塊 2"/>
          <p:cNvSpPr txBox="1"/>
          <p:nvPr/>
        </p:nvSpPr>
        <p:spPr>
          <a:xfrm>
            <a:off x="1580765" y="6488668"/>
            <a:ext cx="9849235" cy="369332"/>
          </a:xfrm>
          <a:prstGeom prst="rect">
            <a:avLst/>
          </a:prstGeom>
          <a:noFill/>
        </p:spPr>
        <p:txBody>
          <a:bodyPr wrap="none" rtlCol="0">
            <a:spAutoFit/>
          </a:bodyPr>
          <a:lstStyle/>
          <a:p>
            <a:r>
              <a:rPr kumimoji="1" lang="en-US" altLang="zh-TW" dirty="0" smtClean="0"/>
              <a:t>Edgar</a:t>
            </a:r>
            <a:r>
              <a:rPr kumimoji="1" lang="zh-TW" altLang="en-US" dirty="0" smtClean="0"/>
              <a:t> </a:t>
            </a:r>
            <a:r>
              <a:rPr kumimoji="1" lang="en-US" altLang="zh-TW" dirty="0" err="1" smtClean="0"/>
              <a:t>Osuna</a:t>
            </a:r>
            <a:r>
              <a:rPr kumimoji="1" lang="en-US" altLang="zh-TW" dirty="0" smtClean="0"/>
              <a:t>,</a:t>
            </a:r>
            <a:r>
              <a:rPr kumimoji="1" lang="zh-TW" altLang="en-US" dirty="0"/>
              <a:t> </a:t>
            </a:r>
            <a:r>
              <a:rPr kumimoji="1" lang="en-US" altLang="zh-TW" dirty="0"/>
              <a:t>R</a:t>
            </a:r>
            <a:r>
              <a:rPr kumimoji="1" lang="en-US" altLang="zh-TW" dirty="0" smtClean="0"/>
              <a:t>obert</a:t>
            </a:r>
            <a:r>
              <a:rPr kumimoji="1" lang="zh-TW" altLang="en-US" dirty="0" smtClean="0"/>
              <a:t> </a:t>
            </a:r>
            <a:r>
              <a:rPr kumimoji="1" lang="en-US" altLang="zh-TW" dirty="0" smtClean="0"/>
              <a:t>Freund</a:t>
            </a:r>
            <a:r>
              <a:rPr kumimoji="1" lang="zh-TW" altLang="en-US" dirty="0" smtClean="0"/>
              <a:t> </a:t>
            </a:r>
            <a:r>
              <a:rPr kumimoji="1" lang="en-US" altLang="zh-TW" dirty="0" smtClean="0"/>
              <a:t>and</a:t>
            </a:r>
            <a:r>
              <a:rPr kumimoji="1" lang="zh-TW" altLang="en-US" dirty="0" smtClean="0"/>
              <a:t> </a:t>
            </a:r>
            <a:r>
              <a:rPr kumimoji="1" lang="en-US" altLang="zh-TW" dirty="0" smtClean="0"/>
              <a:t>Federico</a:t>
            </a:r>
            <a:r>
              <a:rPr kumimoji="1" lang="zh-TW" altLang="en-US" dirty="0" smtClean="0"/>
              <a:t> </a:t>
            </a:r>
            <a:r>
              <a:rPr kumimoji="1" lang="en-US" altLang="zh-TW" dirty="0" err="1" smtClean="0"/>
              <a:t>Girosi</a:t>
            </a:r>
            <a:r>
              <a:rPr kumimoji="1" lang="en-US" altLang="zh-TW" dirty="0" smtClean="0"/>
              <a:t>.</a:t>
            </a:r>
            <a:r>
              <a:rPr kumimoji="1" lang="zh-TW" altLang="en-US" dirty="0" smtClean="0"/>
              <a:t> </a:t>
            </a:r>
            <a:r>
              <a:rPr kumimoji="1" lang="en-US" altLang="zh-TW" dirty="0" smtClean="0"/>
              <a:t>Training</a:t>
            </a:r>
            <a:r>
              <a:rPr kumimoji="1" lang="zh-TW" altLang="en-US" dirty="0" smtClean="0"/>
              <a:t> </a:t>
            </a:r>
            <a:r>
              <a:rPr kumimoji="1" lang="en-US" altLang="zh-TW" dirty="0" smtClean="0"/>
              <a:t>vector</a:t>
            </a:r>
            <a:r>
              <a:rPr kumimoji="1" lang="zh-TW" altLang="en-US" dirty="0" smtClean="0"/>
              <a:t> </a:t>
            </a:r>
            <a:r>
              <a:rPr kumimoji="1" lang="en-US" altLang="zh-TW" dirty="0" smtClean="0"/>
              <a:t>machine:</a:t>
            </a:r>
            <a:r>
              <a:rPr kumimoji="1" lang="zh-TW" altLang="en-US" dirty="0" smtClean="0"/>
              <a:t> </a:t>
            </a:r>
            <a:r>
              <a:rPr kumimoji="1" lang="en-US" altLang="zh-TW" dirty="0" smtClean="0"/>
              <a:t>application</a:t>
            </a:r>
            <a:r>
              <a:rPr kumimoji="1" lang="zh-TW" altLang="en-US" dirty="0" smtClean="0"/>
              <a:t> </a:t>
            </a:r>
            <a:r>
              <a:rPr kumimoji="1" lang="en-US" altLang="zh-TW" dirty="0" smtClean="0"/>
              <a:t>to</a:t>
            </a:r>
            <a:r>
              <a:rPr kumimoji="1" lang="zh-TW" altLang="en-US" dirty="0" smtClean="0"/>
              <a:t> </a:t>
            </a:r>
            <a:r>
              <a:rPr kumimoji="1" lang="en-US" altLang="zh-TW" dirty="0" smtClean="0"/>
              <a:t>face</a:t>
            </a:r>
            <a:r>
              <a:rPr kumimoji="1" lang="zh-TW" altLang="en-US" dirty="0" smtClean="0"/>
              <a:t> </a:t>
            </a:r>
            <a:r>
              <a:rPr kumimoji="1" lang="en-US" altLang="zh-TW" dirty="0" smtClean="0"/>
              <a:t>detection.</a:t>
            </a:r>
            <a:endParaRPr kumimoji="1" lang="zh-TW" altLang="en-US" dirty="0"/>
          </a:p>
        </p:txBody>
      </p:sp>
    </p:spTree>
    <p:extLst>
      <p:ext uri="{BB962C8B-B14F-4D97-AF65-F5344CB8AC3E}">
        <p14:creationId xmlns:p14="http://schemas.microsoft.com/office/powerpoint/2010/main" val="134108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a:t>Machine Learning </a:t>
            </a:r>
            <a:endParaRPr kumimoji="1" lang="zh-TW" altLang="en-US" sz="5400" dirty="0"/>
          </a:p>
        </p:txBody>
      </p:sp>
      <p:sp>
        <p:nvSpPr>
          <p:cNvPr id="4" name="文字方塊 3"/>
          <p:cNvSpPr txBox="1"/>
          <p:nvPr/>
        </p:nvSpPr>
        <p:spPr>
          <a:xfrm>
            <a:off x="1251678" y="1560733"/>
            <a:ext cx="8889849" cy="1661993"/>
          </a:xfrm>
          <a:prstGeom prst="rect">
            <a:avLst/>
          </a:prstGeom>
          <a:noFill/>
        </p:spPr>
        <p:txBody>
          <a:bodyPr wrap="square" rtlCol="0">
            <a:spAutoFit/>
          </a:bodyPr>
          <a:lstStyle/>
          <a:p>
            <a:r>
              <a:rPr kumimoji="1" lang="en-US" altLang="zh-TW" sz="2800" dirty="0">
                <a:solidFill>
                  <a:schemeClr val="tx1">
                    <a:lumMod val="65000"/>
                    <a:lumOff val="35000"/>
                  </a:schemeClr>
                </a:solidFill>
              </a:rPr>
              <a:t>Support vector </a:t>
            </a:r>
            <a:r>
              <a:rPr kumimoji="1" lang="en-US" altLang="zh-TW" sz="2800" dirty="0" smtClean="0">
                <a:solidFill>
                  <a:schemeClr val="tx1">
                    <a:lumMod val="65000"/>
                    <a:lumOff val="35000"/>
                  </a:schemeClr>
                </a:solidFill>
              </a:rPr>
              <a:t>machine</a:t>
            </a:r>
            <a:r>
              <a:rPr kumimoji="1" lang="zh-TW" altLang="en-US" sz="2800" dirty="0" smtClean="0">
                <a:solidFill>
                  <a:schemeClr val="tx1">
                    <a:lumMod val="65000"/>
                    <a:lumOff val="35000"/>
                  </a:schemeClr>
                </a:solidFill>
              </a:rPr>
              <a:t> </a:t>
            </a:r>
            <a:endParaRPr kumimoji="1" lang="zh-TW" altLang="en-US" sz="2800" dirty="0">
              <a:solidFill>
                <a:schemeClr val="tx1">
                  <a:lumMod val="65000"/>
                  <a:lumOff val="35000"/>
                </a:schemeClr>
              </a:solidFill>
            </a:endParaRPr>
          </a:p>
          <a:p>
            <a:r>
              <a:rPr kumimoji="1" lang="zh-TW" altLang="en-US" sz="2800" dirty="0" smtClean="0">
                <a:solidFill>
                  <a:schemeClr val="tx1">
                    <a:lumMod val="65000"/>
                    <a:lumOff val="35000"/>
                  </a:schemeClr>
                </a:solidFill>
              </a:rPr>
              <a:t> </a:t>
            </a:r>
          </a:p>
          <a:p>
            <a:r>
              <a:rPr kumimoji="1" lang="en-US" altLang="zh-TW" sz="2800" dirty="0" smtClean="0">
                <a:solidFill>
                  <a:schemeClr val="tx1">
                    <a:lumMod val="65000"/>
                    <a:lumOff val="35000"/>
                  </a:schemeClr>
                </a:solidFill>
              </a:rPr>
              <a:t>skin</a:t>
            </a:r>
            <a:r>
              <a:rPr kumimoji="1" lang="zh-TW" altLang="en-US" sz="2800" dirty="0" smtClean="0">
                <a:solidFill>
                  <a:schemeClr val="tx1">
                    <a:lumMod val="65000"/>
                    <a:lumOff val="35000"/>
                  </a:schemeClr>
                </a:solidFill>
              </a:rPr>
              <a:t> </a:t>
            </a:r>
            <a:r>
              <a:rPr kumimoji="1" lang="en-US" altLang="zh-TW" sz="2800" dirty="0" smtClean="0">
                <a:solidFill>
                  <a:schemeClr val="tx1">
                    <a:lumMod val="65000"/>
                    <a:lumOff val="35000"/>
                  </a:schemeClr>
                </a:solidFill>
              </a:rPr>
              <a:t>color</a:t>
            </a:r>
            <a:endParaRPr kumimoji="1" lang="zh-TW" altLang="en-US" sz="2800" dirty="0">
              <a:solidFill>
                <a:schemeClr val="tx1">
                  <a:lumMod val="65000"/>
                  <a:lumOff val="35000"/>
                </a:schemeClr>
              </a:solidFill>
            </a:endParaRPr>
          </a:p>
          <a:p>
            <a:endParaRPr kumimoji="1" lang="zh-TW" altLang="en-US" dirty="0"/>
          </a:p>
        </p:txBody>
      </p:sp>
      <p:pic>
        <p:nvPicPr>
          <p:cNvPr id="5" name="內容版面配置區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38145" y="2642113"/>
            <a:ext cx="2631927" cy="3517922"/>
          </a:xfr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618" y="2675407"/>
            <a:ext cx="2999509" cy="3484628"/>
          </a:xfrm>
          <a:prstGeom prst="rect">
            <a:avLst/>
          </a:prstGeom>
        </p:spPr>
      </p:pic>
    </p:spTree>
    <p:extLst>
      <p:ext uri="{BB962C8B-B14F-4D97-AF65-F5344CB8AC3E}">
        <p14:creationId xmlns:p14="http://schemas.microsoft.com/office/powerpoint/2010/main" val="2097050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5400" dirty="0" smtClean="0"/>
              <a:t>Machine </a:t>
            </a:r>
            <a:r>
              <a:rPr lang="en-US" altLang="zh-TW" sz="5400" dirty="0"/>
              <a:t>Learning </a:t>
            </a:r>
            <a:endParaRPr kumimoji="1" lang="zh-TW" altLang="en-US" sz="5400" dirty="0"/>
          </a:p>
        </p:txBody>
      </p:sp>
      <p:sp>
        <p:nvSpPr>
          <p:cNvPr id="3" name="內容版面配置區 2"/>
          <p:cNvSpPr>
            <a:spLocks noGrp="1"/>
          </p:cNvSpPr>
          <p:nvPr>
            <p:ph idx="1"/>
          </p:nvPr>
        </p:nvSpPr>
        <p:spPr>
          <a:xfrm>
            <a:off x="1251678" y="2140021"/>
            <a:ext cx="10579250" cy="4986996"/>
          </a:xfrm>
        </p:spPr>
        <p:txBody>
          <a:bodyPr>
            <a:noAutofit/>
          </a:bodyPr>
          <a:lstStyle/>
          <a:p>
            <a:r>
              <a:rPr lang="en-US" altLang="zh-TW" sz="2800" dirty="0" smtClean="0"/>
              <a:t>Advantages</a:t>
            </a:r>
            <a:r>
              <a:rPr lang="zh-TW" altLang="en-US" sz="2800" dirty="0" smtClean="0"/>
              <a:t>：</a:t>
            </a:r>
            <a:endParaRPr lang="zh-TW" altLang="en-US" sz="2800" dirty="0"/>
          </a:p>
          <a:p>
            <a:pPr marL="0" indent="0">
              <a:buNone/>
            </a:pPr>
            <a:r>
              <a:rPr lang="en-US" altLang="zh-TW" sz="2800" dirty="0"/>
              <a:t> </a:t>
            </a:r>
            <a:r>
              <a:rPr lang="en-US" altLang="zh-TW" sz="2800" dirty="0" smtClean="0"/>
              <a:t>  1. </a:t>
            </a:r>
            <a:r>
              <a:rPr lang="en-US" altLang="zh-TW" sz="2800" dirty="0"/>
              <a:t>Evaluation is fast </a:t>
            </a:r>
            <a:endParaRPr lang="zh-TW" altLang="en-US" sz="2800" dirty="0" smtClean="0"/>
          </a:p>
          <a:p>
            <a:pPr marL="0" lvl="1" indent="0">
              <a:buNone/>
            </a:pPr>
            <a:r>
              <a:rPr lang="zh-TW" altLang="en-US" sz="2800" dirty="0" smtClean="0"/>
              <a:t>   </a:t>
            </a:r>
            <a:r>
              <a:rPr lang="en-US" altLang="zh-TW" sz="2800" dirty="0" smtClean="0"/>
              <a:t>2. </a:t>
            </a:r>
            <a:r>
              <a:rPr lang="en-US" altLang="zh-TW" sz="2800" dirty="0"/>
              <a:t>Less training time than the neural </a:t>
            </a:r>
            <a:r>
              <a:rPr lang="en-US" altLang="zh-TW" sz="2800" dirty="0" smtClean="0"/>
              <a:t>networks</a:t>
            </a:r>
            <a:endParaRPr lang="en-US" altLang="zh-TW" sz="2800" dirty="0"/>
          </a:p>
          <a:p>
            <a:r>
              <a:rPr lang="en-US" altLang="zh-TW" sz="2800" dirty="0" smtClean="0"/>
              <a:t>Disadvantage</a:t>
            </a:r>
            <a:r>
              <a:rPr lang="zh-TW" altLang="en-US" sz="2800" dirty="0" smtClean="0"/>
              <a:t>：</a:t>
            </a:r>
            <a:endParaRPr lang="en-US" altLang="zh-TW" sz="2800" dirty="0" smtClean="0"/>
          </a:p>
          <a:p>
            <a:pPr marL="0" indent="0">
              <a:buNone/>
            </a:pPr>
            <a:r>
              <a:rPr lang="en-US" altLang="zh-TW" sz="2800" dirty="0" smtClean="0"/>
              <a:t>   1. Training set</a:t>
            </a:r>
            <a:r>
              <a:rPr lang="en-US" altLang="zh-TW" sz="2800" dirty="0"/>
              <a:t> </a:t>
            </a:r>
            <a:r>
              <a:rPr lang="en-US" altLang="zh-TW" sz="2800" dirty="0" smtClean="0"/>
              <a:t>will be an important role to the performance.</a:t>
            </a:r>
          </a:p>
          <a:p>
            <a:pPr marL="0" indent="0">
              <a:buNone/>
            </a:pPr>
            <a:r>
              <a:rPr lang="en-US" altLang="zh-TW" sz="2800" dirty="0"/>
              <a:t> </a:t>
            </a:r>
            <a:r>
              <a:rPr lang="en-US" altLang="zh-TW" sz="2800" dirty="0" smtClean="0"/>
              <a:t>      </a:t>
            </a:r>
            <a:endParaRPr kumimoji="1" lang="zh-TW" altLang="en-US" sz="2800" dirty="0"/>
          </a:p>
        </p:txBody>
      </p:sp>
      <p:sp>
        <p:nvSpPr>
          <p:cNvPr id="4" name="文字方塊 3"/>
          <p:cNvSpPr txBox="1"/>
          <p:nvPr/>
        </p:nvSpPr>
        <p:spPr>
          <a:xfrm>
            <a:off x="1251678" y="1639880"/>
            <a:ext cx="8844196" cy="800219"/>
          </a:xfrm>
          <a:prstGeom prst="rect">
            <a:avLst/>
          </a:prstGeom>
          <a:noFill/>
        </p:spPr>
        <p:txBody>
          <a:bodyPr wrap="square" rtlCol="0">
            <a:spAutoFit/>
          </a:bodyPr>
          <a:lstStyle/>
          <a:p>
            <a:r>
              <a:rPr kumimoji="1" lang="en-US" altLang="zh-TW" sz="2800" dirty="0">
                <a:solidFill>
                  <a:schemeClr val="tx1">
                    <a:lumMod val="65000"/>
                    <a:lumOff val="35000"/>
                  </a:schemeClr>
                </a:solidFill>
              </a:rPr>
              <a:t>Support vector machine</a:t>
            </a:r>
            <a:endParaRPr kumimoji="1" lang="zh-TW" altLang="en-US" sz="2800" dirty="0">
              <a:solidFill>
                <a:schemeClr val="tx1">
                  <a:lumMod val="65000"/>
                  <a:lumOff val="35000"/>
                </a:schemeClr>
              </a:solidFill>
            </a:endParaRPr>
          </a:p>
          <a:p>
            <a:endParaRPr kumimoji="1" lang="zh-TW" altLang="en-US" dirty="0"/>
          </a:p>
        </p:txBody>
      </p:sp>
    </p:spTree>
    <p:extLst>
      <p:ext uri="{BB962C8B-B14F-4D97-AF65-F5344CB8AC3E}">
        <p14:creationId xmlns:p14="http://schemas.microsoft.com/office/powerpoint/2010/main" val="2026900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sz="5400" dirty="0" smtClean="0"/>
              <a:t>Outline</a:t>
            </a:r>
            <a:endParaRPr kumimoji="1" lang="zh-TW" altLang="en-US" sz="5400" dirty="0"/>
          </a:p>
        </p:txBody>
      </p:sp>
      <p:sp>
        <p:nvSpPr>
          <p:cNvPr id="3" name="內容版面配置區 2"/>
          <p:cNvSpPr>
            <a:spLocks noGrp="1"/>
          </p:cNvSpPr>
          <p:nvPr>
            <p:ph idx="1"/>
          </p:nvPr>
        </p:nvSpPr>
        <p:spPr>
          <a:xfrm>
            <a:off x="1251678" y="1402915"/>
            <a:ext cx="10178322" cy="4464151"/>
          </a:xfrm>
        </p:spPr>
        <p:txBody>
          <a:bodyPr>
            <a:normAutofit fontScale="25000" lnSpcReduction="20000"/>
          </a:bodyPr>
          <a:lstStyle/>
          <a:p>
            <a:r>
              <a:rPr lang="en-US" altLang="zh-TW" sz="12800" dirty="0" smtClean="0">
                <a:solidFill>
                  <a:schemeClr val="bg1">
                    <a:lumMod val="85000"/>
                  </a:schemeClr>
                </a:solidFill>
              </a:rPr>
              <a:t>Techniques </a:t>
            </a:r>
            <a:r>
              <a:rPr lang="en-US" altLang="zh-TW" sz="12800" dirty="0">
                <a:solidFill>
                  <a:schemeClr val="bg1">
                    <a:lumMod val="85000"/>
                  </a:schemeClr>
                </a:solidFill>
              </a:rPr>
              <a:t>for face detection </a:t>
            </a:r>
          </a:p>
          <a:p>
            <a:pPr marL="0" indent="0">
              <a:buNone/>
            </a:pPr>
            <a:r>
              <a:rPr lang="en-US" altLang="zh-TW" sz="12800" dirty="0">
                <a:solidFill>
                  <a:schemeClr val="bg1">
                    <a:lumMod val="85000"/>
                  </a:schemeClr>
                </a:solidFill>
              </a:rPr>
              <a:t> </a:t>
            </a:r>
            <a:r>
              <a:rPr lang="en-US" altLang="zh-TW" sz="12800" dirty="0" smtClean="0">
                <a:solidFill>
                  <a:schemeClr val="bg1">
                    <a:lumMod val="85000"/>
                  </a:schemeClr>
                </a:solidFill>
              </a:rPr>
              <a:t>  </a:t>
            </a:r>
            <a:r>
              <a:rPr lang="en-US" altLang="zh-TW" sz="11200" dirty="0" smtClean="0">
                <a:solidFill>
                  <a:schemeClr val="bg1">
                    <a:lumMod val="85000"/>
                  </a:schemeClr>
                </a:solidFill>
              </a:rPr>
              <a:t>Knowledge </a:t>
            </a:r>
            <a:r>
              <a:rPr lang="en-US" altLang="zh-TW" sz="11200" dirty="0">
                <a:solidFill>
                  <a:schemeClr val="bg1">
                    <a:lumMod val="85000"/>
                  </a:schemeClr>
                </a:solidFill>
              </a:rPr>
              <a:t>based</a:t>
            </a:r>
          </a:p>
          <a:p>
            <a:pPr marL="0" indent="0">
              <a:buNone/>
            </a:pPr>
            <a:r>
              <a:rPr lang="en-US" altLang="zh-TW" sz="11200" dirty="0">
                <a:solidFill>
                  <a:schemeClr val="bg1">
                    <a:lumMod val="85000"/>
                  </a:schemeClr>
                </a:solidFill>
              </a:rPr>
              <a:t>    Feature invariant </a:t>
            </a:r>
          </a:p>
          <a:p>
            <a:pPr marL="0" indent="0">
              <a:buNone/>
            </a:pPr>
            <a:r>
              <a:rPr lang="en-US" altLang="zh-TW" sz="11200" dirty="0">
                <a:solidFill>
                  <a:schemeClr val="bg1">
                    <a:lumMod val="85000"/>
                  </a:schemeClr>
                </a:solidFill>
              </a:rPr>
              <a:t>    Template matching  </a:t>
            </a:r>
          </a:p>
          <a:p>
            <a:pPr marL="0" indent="0">
              <a:buNone/>
            </a:pPr>
            <a:r>
              <a:rPr lang="en-US" altLang="zh-TW" sz="11200" dirty="0">
                <a:solidFill>
                  <a:schemeClr val="bg1">
                    <a:lumMod val="85000"/>
                  </a:schemeClr>
                </a:solidFill>
              </a:rPr>
              <a:t>    Machine </a:t>
            </a:r>
            <a:r>
              <a:rPr lang="en-US" altLang="zh-TW" sz="11200" dirty="0" smtClean="0">
                <a:solidFill>
                  <a:schemeClr val="bg1">
                    <a:lumMod val="85000"/>
                  </a:schemeClr>
                </a:solidFill>
              </a:rPr>
              <a:t>learning  </a:t>
            </a:r>
            <a:endParaRPr lang="zh-TW" altLang="en-US" sz="11200" dirty="0" smtClean="0">
              <a:solidFill>
                <a:schemeClr val="bg1">
                  <a:lumMod val="85000"/>
                </a:schemeClr>
              </a:solidFill>
            </a:endParaRPr>
          </a:p>
          <a:p>
            <a:r>
              <a:rPr lang="en-US" altLang="zh-TW" sz="12800" dirty="0" err="1" smtClean="0">
                <a:solidFill>
                  <a:srgbClr val="FF0000"/>
                </a:solidFill>
              </a:rPr>
              <a:t>Adaboost</a:t>
            </a:r>
            <a:endParaRPr lang="zh-TW" altLang="en-US" sz="12800" dirty="0" smtClean="0">
              <a:solidFill>
                <a:srgbClr val="FF0000"/>
              </a:solidFill>
            </a:endParaRPr>
          </a:p>
          <a:p>
            <a:r>
              <a:rPr lang="en-US" altLang="zh-TW" sz="12800" dirty="0" smtClean="0">
                <a:solidFill>
                  <a:schemeClr val="bg1">
                    <a:lumMod val="85000"/>
                  </a:schemeClr>
                </a:solidFill>
              </a:rPr>
              <a:t>Application</a:t>
            </a:r>
          </a:p>
          <a:p>
            <a:r>
              <a:rPr lang="en-US" altLang="zh-TW" sz="12800" dirty="0" smtClean="0">
                <a:solidFill>
                  <a:schemeClr val="bg1">
                    <a:lumMod val="85000"/>
                  </a:schemeClr>
                </a:solidFill>
              </a:rPr>
              <a:t>Conclusion</a:t>
            </a:r>
          </a:p>
          <a:p>
            <a:r>
              <a:rPr lang="en-US" altLang="zh-TW" sz="12800" dirty="0" smtClean="0">
                <a:solidFill>
                  <a:schemeClr val="bg1">
                    <a:lumMod val="85000"/>
                  </a:schemeClr>
                </a:solidFill>
              </a:rPr>
              <a:t>Reference</a:t>
            </a:r>
          </a:p>
          <a:p>
            <a:endParaRPr lang="en-US" altLang="zh-TW" sz="2600" dirty="0" smtClean="0">
              <a:solidFill>
                <a:srgbClr val="FF0000"/>
              </a:solidFill>
            </a:endParaRPr>
          </a:p>
          <a:p>
            <a:pPr marL="0" indent="0">
              <a:buNone/>
            </a:pPr>
            <a:endParaRPr lang="en-US" altLang="zh-TW" dirty="0" smtClean="0">
              <a:solidFill>
                <a:srgbClr val="FF0000"/>
              </a:solidFill>
            </a:endParaRPr>
          </a:p>
          <a:p>
            <a:pPr marL="0" indent="0">
              <a:buNone/>
            </a:pPr>
            <a:r>
              <a:rPr lang="en-US" altLang="zh-TW" dirty="0" smtClean="0"/>
              <a:t>    </a:t>
            </a:r>
          </a:p>
          <a:p>
            <a:pPr marL="0" indent="0">
              <a:buNone/>
            </a:pPr>
            <a:endParaRPr lang="en-US" altLang="zh-TW" dirty="0"/>
          </a:p>
          <a:p>
            <a:pPr marL="0" indent="0">
              <a:buNone/>
            </a:pPr>
            <a:endParaRPr lang="en-US" altLang="zh-TW" dirty="0"/>
          </a:p>
          <a:p>
            <a:pPr marL="0" indent="0">
              <a:buNone/>
            </a:pPr>
            <a:endParaRPr lang="en-US" altLang="zh-TW" sz="2000" dirty="0" smtClean="0"/>
          </a:p>
          <a:p>
            <a:pPr marL="0" indent="0">
              <a:buNone/>
            </a:pPr>
            <a:endParaRPr lang="en-US" altLang="zh-TW" sz="2000" dirty="0"/>
          </a:p>
          <a:p>
            <a:pPr marL="0" indent="0">
              <a:buNone/>
            </a:pPr>
            <a:endParaRPr lang="en-US" altLang="zh-TW" dirty="0"/>
          </a:p>
          <a:p>
            <a:pPr marL="0" indent="0">
              <a:buNone/>
            </a:pPr>
            <a:r>
              <a:rPr lang="en-US" altLang="zh-TW" dirty="0" smtClean="0"/>
              <a:t> </a:t>
            </a:r>
          </a:p>
          <a:p>
            <a:endParaRPr lang="en-US" altLang="zh-TW" dirty="0"/>
          </a:p>
          <a:p>
            <a:endParaRPr kumimoji="1" lang="zh-TW" altLang="en-US" dirty="0"/>
          </a:p>
        </p:txBody>
      </p:sp>
    </p:spTree>
    <p:extLst>
      <p:ext uri="{BB962C8B-B14F-4D97-AF65-F5344CB8AC3E}">
        <p14:creationId xmlns:p14="http://schemas.microsoft.com/office/powerpoint/2010/main" val="106242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smtClean="0">
                <a:solidFill>
                  <a:schemeClr val="tx1"/>
                </a:solidFill>
              </a:rPr>
              <a:t>ADABOOST</a:t>
            </a:r>
            <a:endParaRPr kumimoji="1" lang="zh-TW" altLang="en-US" sz="5400" dirty="0"/>
          </a:p>
        </p:txBody>
      </p:sp>
      <p:sp>
        <p:nvSpPr>
          <p:cNvPr id="3" name="內容版面配置區 2"/>
          <p:cNvSpPr>
            <a:spLocks noGrp="1"/>
          </p:cNvSpPr>
          <p:nvPr>
            <p:ph idx="1"/>
          </p:nvPr>
        </p:nvSpPr>
        <p:spPr/>
        <p:txBody>
          <a:bodyPr>
            <a:normAutofit/>
          </a:bodyPr>
          <a:lstStyle/>
          <a:p>
            <a:r>
              <a:rPr lang="en-US" altLang="zh-TW" sz="2800" dirty="0" smtClean="0"/>
              <a:t>Adaptive </a:t>
            </a:r>
            <a:r>
              <a:rPr lang="en-US" altLang="zh-TW" sz="2800" dirty="0"/>
              <a:t>b</a:t>
            </a:r>
            <a:r>
              <a:rPr lang="en-US" altLang="zh-TW" sz="2800" dirty="0" smtClean="0"/>
              <a:t>oosting  = weak classifiers + linear </a:t>
            </a:r>
            <a:r>
              <a:rPr lang="en-US" altLang="zh-TW" sz="2800" dirty="0"/>
              <a:t>aggregation </a:t>
            </a:r>
          </a:p>
          <a:p>
            <a:endParaRPr lang="en-US" altLang="zh-TW" sz="2800" dirty="0"/>
          </a:p>
          <a:p>
            <a:endParaRPr lang="en-US" altLang="zh-TW" sz="2800" dirty="0"/>
          </a:p>
          <a:p>
            <a:pPr marL="0" indent="0">
              <a:buNone/>
            </a:pPr>
            <a:endParaRPr lang="en-US" altLang="zh-TW" sz="2800" dirty="0" smtClean="0"/>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3415259"/>
            <a:ext cx="8940800" cy="2011180"/>
          </a:xfrm>
          <a:prstGeom prst="rect">
            <a:avLst/>
          </a:prstGeom>
        </p:spPr>
      </p:pic>
      <p:sp>
        <p:nvSpPr>
          <p:cNvPr id="4" name="文字方塊 3"/>
          <p:cNvSpPr txBox="1"/>
          <p:nvPr/>
        </p:nvSpPr>
        <p:spPr>
          <a:xfrm>
            <a:off x="1482437" y="5657671"/>
            <a:ext cx="10169236" cy="538609"/>
          </a:xfrm>
          <a:prstGeom prst="rect">
            <a:avLst/>
          </a:prstGeom>
          <a:noFill/>
        </p:spPr>
        <p:txBody>
          <a:bodyPr wrap="square" rtlCol="0">
            <a:spAutoFit/>
          </a:bodyPr>
          <a:lstStyle/>
          <a:p>
            <a:r>
              <a:rPr kumimoji="1" lang="en-US" altLang="zh-TW" dirty="0"/>
              <a:t>h</a:t>
            </a:r>
            <a:r>
              <a:rPr kumimoji="1" lang="en-US" altLang="zh-TW" sz="1100" dirty="0"/>
              <a:t>ttps://</a:t>
            </a:r>
            <a:r>
              <a:rPr kumimoji="1" lang="en-US" altLang="zh-TW" sz="1100" dirty="0" err="1"/>
              <a:t>www.google.com.tw</a:t>
            </a:r>
            <a:r>
              <a:rPr kumimoji="1" lang="en-US" altLang="zh-TW" sz="1100" dirty="0"/>
              <a:t>/</a:t>
            </a:r>
            <a:r>
              <a:rPr kumimoji="1" lang="en-US" altLang="zh-TW" sz="1100" dirty="0" err="1"/>
              <a:t>url?sa</a:t>
            </a:r>
            <a:r>
              <a:rPr kumimoji="1" lang="en-US" altLang="zh-TW" sz="1100" dirty="0"/>
              <a:t>=</a:t>
            </a:r>
            <a:r>
              <a:rPr kumimoji="1" lang="en-US" altLang="zh-TW" sz="1100" dirty="0" err="1"/>
              <a:t>i&amp;rct</a:t>
            </a:r>
            <a:r>
              <a:rPr kumimoji="1" lang="en-US" altLang="zh-TW" sz="1100" dirty="0"/>
              <a:t>=</a:t>
            </a:r>
            <a:r>
              <a:rPr kumimoji="1" lang="en-US" altLang="zh-TW" sz="1100" dirty="0" err="1"/>
              <a:t>j&amp;q</a:t>
            </a:r>
            <a:r>
              <a:rPr kumimoji="1" lang="en-US" altLang="zh-TW" sz="1100" dirty="0"/>
              <a:t>=&amp;</a:t>
            </a:r>
            <a:r>
              <a:rPr kumimoji="1" lang="en-US" altLang="zh-TW" sz="1100" dirty="0" err="1"/>
              <a:t>esrc</a:t>
            </a:r>
            <a:r>
              <a:rPr kumimoji="1" lang="en-US" altLang="zh-TW" sz="1100" dirty="0"/>
              <a:t>=</a:t>
            </a:r>
            <a:r>
              <a:rPr kumimoji="1" lang="en-US" altLang="zh-TW" sz="1100" dirty="0" err="1"/>
              <a:t>s&amp;source</a:t>
            </a:r>
            <a:r>
              <a:rPr kumimoji="1" lang="en-US" altLang="zh-TW" sz="1100" dirty="0"/>
              <a:t>=</a:t>
            </a:r>
            <a:r>
              <a:rPr kumimoji="1" lang="en-US" altLang="zh-TW" sz="1100" dirty="0" err="1"/>
              <a:t>images&amp;cd</a:t>
            </a:r>
            <a:r>
              <a:rPr kumimoji="1" lang="en-US" altLang="zh-TW" sz="1100" dirty="0"/>
              <a:t>=&amp;</a:t>
            </a:r>
            <a:r>
              <a:rPr kumimoji="1" lang="en-US" altLang="zh-TW" sz="1100" dirty="0" smtClean="0"/>
              <a:t>cad=</a:t>
            </a:r>
            <a:r>
              <a:rPr kumimoji="1" lang="en-US" altLang="zh-TW" sz="1100" dirty="0" err="1" smtClean="0"/>
              <a:t>rja&amp;uact</a:t>
            </a:r>
            <a:r>
              <a:rPr kumimoji="1" lang="en-US" altLang="zh-TW" sz="1100" dirty="0" smtClean="0"/>
              <a:t>=8&amp;ved=0ahUKEwixr86t9vLAhUEJZQKHQHODQsQjRwIBw&amp;url=http%3A%2F%2Fvgl-ait.org%2Fcvwiki%2Fdoku.php%3Fid%3Dopencv%3Atutorial%3Ahaartraining&amp;psig=AFQjCNEy0_CsJjDCazcn0JTM0ipp-porRQ&amp;ust=1458999639214602</a:t>
            </a:r>
            <a:endParaRPr kumimoji="1" lang="zh-TW" altLang="en-US" sz="1100" dirty="0"/>
          </a:p>
        </p:txBody>
      </p:sp>
    </p:spTree>
    <p:extLst>
      <p:ext uri="{BB962C8B-B14F-4D97-AF65-F5344CB8AC3E}">
        <p14:creationId xmlns:p14="http://schemas.microsoft.com/office/powerpoint/2010/main" val="718514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a:solidFill>
                  <a:schemeClr val="tx1"/>
                </a:solidFill>
              </a:rPr>
              <a:t>ADABOOST</a:t>
            </a:r>
            <a:endParaRPr kumimoji="1" lang="zh-TW" altLang="en-US" sz="5400" dirty="0"/>
          </a:p>
        </p:txBody>
      </p:sp>
      <p:sp>
        <p:nvSpPr>
          <p:cNvPr id="3" name="內容版面配置區 2"/>
          <p:cNvSpPr>
            <a:spLocks noGrp="1"/>
          </p:cNvSpPr>
          <p:nvPr>
            <p:ph idx="1"/>
          </p:nvPr>
        </p:nvSpPr>
        <p:spPr>
          <a:xfrm>
            <a:off x="1251678" y="1439055"/>
            <a:ext cx="10178322" cy="4440537"/>
          </a:xfrm>
        </p:spPr>
        <p:txBody>
          <a:bodyPr>
            <a:normAutofit/>
          </a:bodyPr>
          <a:lstStyle/>
          <a:p>
            <a:r>
              <a:rPr kumimoji="1" lang="en-US" altLang="zh-TW" sz="2800" dirty="0" err="1" smtClean="0"/>
              <a:t>Haar</a:t>
            </a:r>
            <a:r>
              <a:rPr kumimoji="1" lang="en-US" altLang="zh-TW" sz="2800" dirty="0" smtClean="0"/>
              <a:t> Feature (training set)</a:t>
            </a:r>
            <a:endParaRPr kumimoji="1" lang="zh-TW" altLang="en-US" sz="2800" dirty="0"/>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678" y="2277523"/>
            <a:ext cx="4414187" cy="3602070"/>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865" y="2277523"/>
            <a:ext cx="5651500" cy="3602070"/>
          </a:xfrm>
          <a:prstGeom prst="rect">
            <a:avLst/>
          </a:prstGeom>
        </p:spPr>
      </p:pic>
      <p:sp>
        <p:nvSpPr>
          <p:cNvPr id="4" name="文字方塊 3"/>
          <p:cNvSpPr txBox="1"/>
          <p:nvPr/>
        </p:nvSpPr>
        <p:spPr>
          <a:xfrm>
            <a:off x="2798618" y="6179127"/>
            <a:ext cx="5493876" cy="369332"/>
          </a:xfrm>
          <a:prstGeom prst="rect">
            <a:avLst/>
          </a:prstGeom>
          <a:noFill/>
        </p:spPr>
        <p:txBody>
          <a:bodyPr wrap="none" rtlCol="0">
            <a:spAutoFit/>
          </a:bodyPr>
          <a:lstStyle/>
          <a:p>
            <a:r>
              <a:rPr lang="en-US" altLang="zh-TW" dirty="0"/>
              <a:t>P. Viola and M. Jones. Robust Real-time Object Detection.</a:t>
            </a:r>
            <a:endParaRPr kumimoji="1" lang="zh-TW" altLang="en-US" dirty="0"/>
          </a:p>
        </p:txBody>
      </p:sp>
    </p:spTree>
    <p:extLst>
      <p:ext uri="{BB962C8B-B14F-4D97-AF65-F5344CB8AC3E}">
        <p14:creationId xmlns:p14="http://schemas.microsoft.com/office/powerpoint/2010/main" val="16406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5400" dirty="0">
                <a:solidFill>
                  <a:schemeClr val="tx1"/>
                </a:solidFill>
              </a:rPr>
              <a:t>ADABOOST</a:t>
            </a:r>
            <a:endParaRPr kumimoji="1" lang="zh-TW" altLang="en-US" dirty="0"/>
          </a:p>
        </p:txBody>
      </p:sp>
      <p:sp>
        <p:nvSpPr>
          <p:cNvPr id="3" name="內容版面配置區 2"/>
          <p:cNvSpPr>
            <a:spLocks noGrp="1"/>
          </p:cNvSpPr>
          <p:nvPr>
            <p:ph idx="1"/>
          </p:nvPr>
        </p:nvSpPr>
        <p:spPr>
          <a:xfrm>
            <a:off x="1251678" y="1334125"/>
            <a:ext cx="10178322" cy="4545467"/>
          </a:xfrm>
        </p:spPr>
        <p:txBody>
          <a:bodyPr>
            <a:normAutofit/>
          </a:bodyPr>
          <a:lstStyle/>
          <a:p>
            <a:r>
              <a:rPr kumimoji="1" lang="en-US" altLang="zh-TW" sz="2800" dirty="0" smtClean="0"/>
              <a:t>Integral image</a:t>
            </a:r>
            <a:endParaRPr kumimoji="1" lang="zh-TW" altLang="en-US" sz="2800"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72" y="1984812"/>
            <a:ext cx="4686300" cy="2256988"/>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9371" y="1984811"/>
            <a:ext cx="6147841" cy="4333687"/>
          </a:xfrm>
          <a:prstGeom prst="rect">
            <a:avLst/>
          </a:prstGeom>
        </p:spPr>
      </p:pic>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072" y="4253992"/>
            <a:ext cx="4686298" cy="2064505"/>
          </a:xfrm>
          <a:prstGeom prst="rect">
            <a:avLst/>
          </a:prstGeom>
        </p:spPr>
      </p:pic>
      <p:sp>
        <p:nvSpPr>
          <p:cNvPr id="7" name="文字方塊 6"/>
          <p:cNvSpPr txBox="1"/>
          <p:nvPr/>
        </p:nvSpPr>
        <p:spPr>
          <a:xfrm>
            <a:off x="3006436" y="6428792"/>
            <a:ext cx="7154459" cy="369332"/>
          </a:xfrm>
          <a:prstGeom prst="rect">
            <a:avLst/>
          </a:prstGeom>
          <a:noFill/>
        </p:spPr>
        <p:txBody>
          <a:bodyPr wrap="none" rtlCol="0">
            <a:spAutoFit/>
          </a:bodyPr>
          <a:lstStyle/>
          <a:p>
            <a:r>
              <a:rPr kumimoji="1" lang="en-US" altLang="zh-TW" dirty="0"/>
              <a:t>http://cg2010studio.com/2012/04/24/</a:t>
            </a:r>
            <a:r>
              <a:rPr kumimoji="1" lang="zh-TW" altLang="en-US" dirty="0"/>
              <a:t>積分影像</a:t>
            </a:r>
            <a:r>
              <a:rPr kumimoji="1" lang="en-US" altLang="zh-TW" dirty="0"/>
              <a:t>-integral-image/#more-5384</a:t>
            </a:r>
            <a:endParaRPr kumimoji="1" lang="zh-TW" altLang="en-US" dirty="0"/>
          </a:p>
        </p:txBody>
      </p:sp>
    </p:spTree>
    <p:extLst>
      <p:ext uri="{BB962C8B-B14F-4D97-AF65-F5344CB8AC3E}">
        <p14:creationId xmlns:p14="http://schemas.microsoft.com/office/powerpoint/2010/main" val="190361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a:solidFill>
                  <a:schemeClr val="tx1"/>
                </a:solidFill>
              </a:rPr>
              <a:t>ADABOOST</a:t>
            </a:r>
            <a:endParaRPr kumimoji="1" lang="zh-TW" altLang="en-US" sz="54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251678" y="1514007"/>
                <a:ext cx="10178322" cy="4365585"/>
              </a:xfrm>
            </p:spPr>
            <p:txBody>
              <a:bodyPr>
                <a:normAutofit/>
              </a:bodyPr>
              <a:lstStyle/>
              <a:p>
                <a:r>
                  <a:rPr kumimoji="1" lang="en-US" altLang="zh-TW" sz="2800" dirty="0" smtClean="0"/>
                  <a:t>Weak classifier :  P(correct) =&gt; ½</a:t>
                </a:r>
              </a:p>
              <a:p>
                <a:r>
                  <a:rPr kumimoji="1" lang="en-US" altLang="zh-TW" sz="2800" dirty="0" smtClean="0"/>
                  <a:t>Decision stump : </a:t>
                </a:r>
                <a14:m>
                  <m:oMath xmlns:m="http://schemas.openxmlformats.org/officeDocument/2006/math">
                    <m:sSub>
                      <m:sSubPr>
                        <m:ctrlPr>
                          <a:rPr kumimoji="1" lang="en-US" altLang="zh-TW" sz="2800" i="1" smtClean="0">
                            <a:latin typeface="Cambria Math" charset="0"/>
                          </a:rPr>
                        </m:ctrlPr>
                      </m:sSubPr>
                      <m:e>
                        <m:r>
                          <a:rPr kumimoji="1" lang="en-US" altLang="zh-TW" sz="2800" b="0" i="1" smtClean="0">
                            <a:latin typeface="Cambria Math" charset="0"/>
                          </a:rPr>
                          <m:t>h</m:t>
                        </m:r>
                      </m:e>
                      <m:sub>
                        <m:r>
                          <a:rPr kumimoji="1" lang="en-US" altLang="zh-TW" sz="2800" b="0" i="1" smtClean="0">
                            <a:latin typeface="Cambria Math" charset="0"/>
                          </a:rPr>
                          <m:t>𝑠</m:t>
                        </m:r>
                        <m:r>
                          <a:rPr kumimoji="1" lang="en-US" altLang="zh-TW" sz="2800" b="0" i="1" smtClean="0">
                            <a:latin typeface="Cambria Math" charset="0"/>
                          </a:rPr>
                          <m:t>,</m:t>
                        </m:r>
                        <m:r>
                          <a:rPr kumimoji="1" lang="en-US" altLang="zh-TW" sz="2800" b="0" i="1" smtClean="0">
                            <a:latin typeface="Cambria Math" charset="0"/>
                          </a:rPr>
                          <m:t>𝑖</m:t>
                        </m:r>
                        <m:r>
                          <a:rPr kumimoji="1" lang="en-US" altLang="zh-TW" sz="2800" b="0" i="1" smtClean="0">
                            <a:latin typeface="Cambria Math" charset="0"/>
                          </a:rPr>
                          <m:t>,</m:t>
                        </m:r>
                        <m:r>
                          <a:rPr kumimoji="1" lang="en-US" altLang="zh-TW" sz="2800" b="0" i="1" smtClean="0">
                            <a:latin typeface="Cambria Math" charset="0"/>
                            <a:ea typeface="Cambria Math" charset="0"/>
                            <a:cs typeface="Cambria Math" charset="0"/>
                          </a:rPr>
                          <m:t>𝜃</m:t>
                        </m:r>
                      </m:sub>
                    </m:sSub>
                    <m:d>
                      <m:dPr>
                        <m:ctrlPr>
                          <a:rPr kumimoji="1" lang="en-US" altLang="zh-TW" sz="2800" b="0" i="1" smtClean="0">
                            <a:latin typeface="Cambria Math" charset="0"/>
                          </a:rPr>
                        </m:ctrlPr>
                      </m:dPr>
                      <m:e>
                        <m:r>
                          <a:rPr kumimoji="1" lang="en-US" altLang="zh-TW" sz="2800" b="0" i="1" smtClean="0">
                            <a:latin typeface="Cambria Math" charset="0"/>
                          </a:rPr>
                          <m:t>𝑥</m:t>
                        </m:r>
                      </m:e>
                    </m:d>
                    <m:r>
                      <a:rPr kumimoji="1" lang="en-US" altLang="zh-TW" sz="2800" b="0" i="1" smtClean="0">
                        <a:latin typeface="Cambria Math" charset="0"/>
                      </a:rPr>
                      <m:t>=</m:t>
                    </m:r>
                    <m:r>
                      <a:rPr kumimoji="1" lang="en-US" altLang="zh-TW" sz="2800" b="0" i="1" smtClean="0">
                        <a:latin typeface="Cambria Math" charset="0"/>
                      </a:rPr>
                      <m:t>𝑠</m:t>
                    </m:r>
                    <m:r>
                      <a:rPr kumimoji="1" lang="en-US" altLang="zh-TW" sz="2800" b="0" i="1" smtClean="0">
                        <a:latin typeface="Cambria Math" charset="0"/>
                      </a:rPr>
                      <m:t> ∙</m:t>
                    </m:r>
                    <m:r>
                      <a:rPr kumimoji="1" lang="en-US" altLang="zh-TW" sz="2800" b="0" i="1" smtClean="0">
                        <a:latin typeface="Cambria Math" charset="0"/>
                        <a:ea typeface="Cambria Math" charset="0"/>
                        <a:cs typeface="Cambria Math" charset="0"/>
                      </a:rPr>
                      <m:t>𝑠𝑖𝑔𝑛</m:t>
                    </m:r>
                    <m:r>
                      <a:rPr kumimoji="1" lang="en-US" altLang="zh-TW" sz="2800" b="0" i="1" smtClean="0">
                        <a:latin typeface="Cambria Math" charset="0"/>
                        <a:ea typeface="Cambria Math" charset="0"/>
                        <a:cs typeface="Cambria Math" charset="0"/>
                      </a:rPr>
                      <m:t> </m:t>
                    </m:r>
                    <m:d>
                      <m:dPr>
                        <m:ctrlPr>
                          <a:rPr kumimoji="1" lang="en-US" altLang="zh-TW" sz="2800" b="0" i="1" smtClean="0">
                            <a:latin typeface="Cambria Math" charset="0"/>
                            <a:ea typeface="Cambria Math" charset="0"/>
                            <a:cs typeface="Cambria Math" charset="0"/>
                          </a:rPr>
                        </m:ctrlPr>
                      </m:dPr>
                      <m:e>
                        <m:sSub>
                          <m:sSubPr>
                            <m:ctrlPr>
                              <a:rPr kumimoji="1" lang="en-US" altLang="zh-TW" sz="2800" b="0" i="1" smtClean="0">
                                <a:latin typeface="Cambria Math" charset="0"/>
                                <a:ea typeface="Cambria Math" charset="0"/>
                                <a:cs typeface="Cambria Math" charset="0"/>
                              </a:rPr>
                            </m:ctrlPr>
                          </m:sSubPr>
                          <m:e>
                            <m:r>
                              <a:rPr kumimoji="1" lang="en-US" altLang="zh-TW" sz="2800" b="0" i="1" smtClean="0">
                                <a:latin typeface="Cambria Math" charset="0"/>
                                <a:ea typeface="Cambria Math" charset="0"/>
                                <a:cs typeface="Cambria Math" charset="0"/>
                              </a:rPr>
                              <m:t>𝑥</m:t>
                            </m:r>
                          </m:e>
                          <m:sub>
                            <m:r>
                              <a:rPr kumimoji="1" lang="en-US" altLang="zh-TW" sz="2800" b="0" i="1" smtClean="0">
                                <a:latin typeface="Cambria Math" charset="0"/>
                                <a:ea typeface="Cambria Math" charset="0"/>
                                <a:cs typeface="Cambria Math" charset="0"/>
                              </a:rPr>
                              <m:t>𝑖</m:t>
                            </m:r>
                            <m:r>
                              <a:rPr kumimoji="1" lang="en-US" altLang="zh-TW" sz="2800" b="0" i="1" smtClean="0">
                                <a:latin typeface="Cambria Math" charset="0"/>
                                <a:ea typeface="Cambria Math" charset="0"/>
                                <a:cs typeface="Cambria Math" charset="0"/>
                              </a:rPr>
                              <m:t> </m:t>
                            </m:r>
                          </m:sub>
                        </m:sSub>
                        <m:r>
                          <a:rPr kumimoji="1" lang="en-US" altLang="zh-TW" sz="2800" b="0" i="1" smtClean="0">
                            <a:latin typeface="Cambria Math" charset="0"/>
                            <a:ea typeface="Cambria Math" charset="0"/>
                            <a:cs typeface="Cambria Math" charset="0"/>
                          </a:rPr>
                          <m:t>− </m:t>
                        </m:r>
                        <m:r>
                          <a:rPr kumimoji="1" lang="en-US" altLang="zh-TW" sz="2800" b="0" i="1" smtClean="0">
                            <a:latin typeface="Cambria Math" charset="0"/>
                            <a:ea typeface="Cambria Math" charset="0"/>
                            <a:cs typeface="Cambria Math" charset="0"/>
                          </a:rPr>
                          <m:t>𝜃</m:t>
                        </m:r>
                      </m:e>
                    </m:d>
                  </m:oMath>
                </a14:m>
                <a:endParaRPr kumimoji="1" lang="zh-TW" altLang="en-US" sz="2800" b="0" dirty="0" smtClean="0"/>
              </a:p>
              <a:p>
                <a:pPr marL="0" indent="0">
                  <a:buNone/>
                </a:pPr>
                <a:r>
                  <a:rPr lang="zh-TW" altLang="en-US" sz="2800" dirty="0" smtClean="0"/>
                  <a:t>                           </a:t>
                </a:r>
                <a:r>
                  <a:rPr lang="en-US" altLang="zh-TW" sz="2800" dirty="0" smtClean="0"/>
                  <a:t>(</a:t>
                </a:r>
                <a:r>
                  <a:rPr lang="en-US" altLang="zh-TW" sz="2800" dirty="0"/>
                  <a:t>feature </a:t>
                </a:r>
                <a:r>
                  <a:rPr lang="en-US" altLang="zh-TW" sz="2800" i="1" dirty="0" err="1"/>
                  <a:t>i</a:t>
                </a:r>
                <a:r>
                  <a:rPr lang="en-US" altLang="zh-TW" sz="2800" dirty="0"/>
                  <a:t>, threshold </a:t>
                </a:r>
                <a:r>
                  <a:rPr lang="en-US" altLang="zh-TW" sz="2800" dirty="0" err="1"/>
                  <a:t>θ</a:t>
                </a:r>
                <a:r>
                  <a:rPr lang="en-US" altLang="zh-TW" sz="2800" dirty="0"/>
                  <a:t>, direction </a:t>
                </a:r>
                <a:r>
                  <a:rPr lang="en-US" altLang="zh-TW" sz="2800" i="1" dirty="0"/>
                  <a:t>s</a:t>
                </a:r>
                <a:r>
                  <a:rPr lang="en-US" altLang="zh-TW" sz="2800" dirty="0"/>
                  <a:t>) </a:t>
                </a:r>
              </a:p>
              <a:p>
                <a:endParaRPr kumimoji="1" lang="en-US" altLang="zh-TW" sz="2800" dirty="0" smtClean="0"/>
              </a:p>
              <a:p>
                <a:pPr marL="0" indent="0">
                  <a:buNone/>
                </a:pPr>
                <a:endParaRPr kumimoji="1" lang="zh-TW" altLang="en-US" sz="28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251678" y="1514007"/>
                <a:ext cx="10178322" cy="4365585"/>
              </a:xfrm>
              <a:blipFill rotWithShape="0">
                <a:blip r:embed="rId3"/>
                <a:stretch>
                  <a:fillRect l="-1078" t="-1116"/>
                </a:stretch>
              </a:blipFill>
            </p:spPr>
            <p:txBody>
              <a:bodyPr/>
              <a:lstStyle/>
              <a:p>
                <a:r>
                  <a:rPr lang="zh-TW" altLang="en-US">
                    <a:noFill/>
                  </a:rPr>
                  <a:t> </a:t>
                </a:r>
              </a:p>
            </p:txBody>
          </p:sp>
        </mc:Fallback>
      </mc:AlternateContent>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676" y="3507697"/>
            <a:ext cx="7315200" cy="2769433"/>
          </a:xfrm>
          <a:prstGeom prst="rect">
            <a:avLst/>
          </a:prstGeom>
        </p:spPr>
      </p:pic>
      <p:sp>
        <p:nvSpPr>
          <p:cNvPr id="4" name="文字方塊 3"/>
          <p:cNvSpPr txBox="1"/>
          <p:nvPr/>
        </p:nvSpPr>
        <p:spPr>
          <a:xfrm>
            <a:off x="1856509" y="6427113"/>
            <a:ext cx="9254837" cy="430887"/>
          </a:xfrm>
          <a:prstGeom prst="rect">
            <a:avLst/>
          </a:prstGeom>
          <a:noFill/>
        </p:spPr>
        <p:txBody>
          <a:bodyPr wrap="square" rtlCol="0">
            <a:spAutoFit/>
          </a:bodyPr>
          <a:lstStyle/>
          <a:p>
            <a:r>
              <a:rPr kumimoji="1" lang="en-US" altLang="zh-TW" sz="1100" dirty="0"/>
              <a:t>https://</a:t>
            </a:r>
            <a:r>
              <a:rPr kumimoji="1" lang="en-US" altLang="zh-TW" sz="1100" dirty="0" err="1"/>
              <a:t>www.google.com.tw</a:t>
            </a:r>
            <a:r>
              <a:rPr kumimoji="1" lang="en-US" altLang="zh-TW" sz="1100" dirty="0"/>
              <a:t>/</a:t>
            </a:r>
            <a:r>
              <a:rPr kumimoji="1" lang="en-US" altLang="zh-TW" sz="1100" dirty="0" err="1"/>
              <a:t>url?sa</a:t>
            </a:r>
            <a:r>
              <a:rPr kumimoji="1" lang="en-US" altLang="zh-TW" sz="1100" dirty="0"/>
              <a:t>=</a:t>
            </a:r>
            <a:r>
              <a:rPr kumimoji="1" lang="en-US" altLang="zh-TW" sz="1100" dirty="0" err="1"/>
              <a:t>i&amp;rct</a:t>
            </a:r>
            <a:r>
              <a:rPr kumimoji="1" lang="en-US" altLang="zh-TW" sz="1100" dirty="0"/>
              <a:t>=</a:t>
            </a:r>
            <a:r>
              <a:rPr kumimoji="1" lang="en-US" altLang="zh-TW" sz="1100" dirty="0" err="1"/>
              <a:t>j&amp;q</a:t>
            </a:r>
            <a:r>
              <a:rPr kumimoji="1" lang="en-US" altLang="zh-TW" sz="1100" dirty="0"/>
              <a:t>=&amp;</a:t>
            </a:r>
            <a:r>
              <a:rPr kumimoji="1" lang="en-US" altLang="zh-TW" sz="1100" dirty="0" err="1"/>
              <a:t>esrc</a:t>
            </a:r>
            <a:r>
              <a:rPr kumimoji="1" lang="en-US" altLang="zh-TW" sz="1100" dirty="0"/>
              <a:t>=</a:t>
            </a:r>
            <a:r>
              <a:rPr kumimoji="1" lang="en-US" altLang="zh-TW" sz="1100" dirty="0" err="1"/>
              <a:t>s&amp;source</a:t>
            </a:r>
            <a:r>
              <a:rPr kumimoji="1" lang="en-US" altLang="zh-TW" sz="1100" dirty="0"/>
              <a:t>=</a:t>
            </a:r>
            <a:r>
              <a:rPr kumimoji="1" lang="en-US" altLang="zh-TW" sz="1100" dirty="0" err="1"/>
              <a:t>images&amp;cd</a:t>
            </a:r>
            <a:r>
              <a:rPr kumimoji="1" lang="en-US" altLang="zh-TW" sz="1100" dirty="0"/>
              <a:t>=&amp;</a:t>
            </a:r>
            <a:r>
              <a:rPr kumimoji="1" lang="en-US" altLang="zh-TW" sz="1100" dirty="0" smtClean="0"/>
              <a:t>cad=</a:t>
            </a:r>
            <a:r>
              <a:rPr kumimoji="1" lang="en-US" altLang="zh-TW" sz="1100" dirty="0" err="1" smtClean="0"/>
              <a:t>rja&amp;uact</a:t>
            </a:r>
            <a:r>
              <a:rPr kumimoji="1" lang="en-US" altLang="zh-TW" sz="1100" dirty="0" smtClean="0"/>
              <a:t>=8&amp;ved=0ahUKEwiCobKN_tvLAhWFHpQKHbunDZsQjRwIBw&amp;url=http%3A%2F%2Fsli.ics.uci.edu%2FClasses-CS178-Notes%2FDecisionTrees&amp;psig=AFQjCNEXdJRLRrNH44sC-</a:t>
            </a:r>
            <a:r>
              <a:rPr kumimoji="1" lang="en-US" altLang="zh-TW" sz="1100" dirty="0"/>
              <a:t>_2i39dMQNVm-Q&amp;ust=1458999940453742</a:t>
            </a:r>
            <a:endParaRPr kumimoji="1" lang="zh-TW" altLang="en-US" sz="1100" dirty="0"/>
          </a:p>
        </p:txBody>
      </p:sp>
    </p:spTree>
    <p:extLst>
      <p:ext uri="{BB962C8B-B14F-4D97-AF65-F5344CB8AC3E}">
        <p14:creationId xmlns:p14="http://schemas.microsoft.com/office/powerpoint/2010/main" val="684723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sz="5400" dirty="0" smtClean="0"/>
              <a:t>Outline</a:t>
            </a:r>
            <a:endParaRPr kumimoji="1" lang="zh-TW" altLang="en-US" sz="5400" dirty="0"/>
          </a:p>
        </p:txBody>
      </p:sp>
      <p:sp>
        <p:nvSpPr>
          <p:cNvPr id="3" name="內容版面配置區 2"/>
          <p:cNvSpPr>
            <a:spLocks noGrp="1"/>
          </p:cNvSpPr>
          <p:nvPr>
            <p:ph idx="1"/>
          </p:nvPr>
        </p:nvSpPr>
        <p:spPr>
          <a:xfrm>
            <a:off x="1251678" y="1402915"/>
            <a:ext cx="10178322" cy="4464151"/>
          </a:xfrm>
        </p:spPr>
        <p:txBody>
          <a:bodyPr>
            <a:normAutofit fontScale="25000" lnSpcReduction="20000"/>
          </a:bodyPr>
          <a:lstStyle/>
          <a:p>
            <a:r>
              <a:rPr lang="en-US" altLang="zh-TW" sz="12800" dirty="0" smtClean="0">
                <a:solidFill>
                  <a:srgbClr val="FF0000"/>
                </a:solidFill>
              </a:rPr>
              <a:t>Techniques </a:t>
            </a:r>
            <a:r>
              <a:rPr lang="en-US" altLang="zh-TW" sz="12800" dirty="0">
                <a:solidFill>
                  <a:srgbClr val="FF0000"/>
                </a:solidFill>
              </a:rPr>
              <a:t>for face detection </a:t>
            </a:r>
          </a:p>
          <a:p>
            <a:pPr marL="0" indent="0">
              <a:buNone/>
            </a:pPr>
            <a:r>
              <a:rPr lang="en-US" altLang="zh-TW" sz="12800" dirty="0"/>
              <a:t> </a:t>
            </a:r>
            <a:r>
              <a:rPr lang="en-US" altLang="zh-TW" sz="12800" dirty="0" smtClean="0"/>
              <a:t>  </a:t>
            </a:r>
            <a:r>
              <a:rPr lang="en-US" altLang="zh-TW" sz="11200" dirty="0" smtClean="0"/>
              <a:t>Knowledge </a:t>
            </a:r>
            <a:r>
              <a:rPr lang="en-US" altLang="zh-TW" sz="11200" dirty="0"/>
              <a:t>based</a:t>
            </a:r>
          </a:p>
          <a:p>
            <a:pPr marL="0" indent="0">
              <a:buNone/>
            </a:pPr>
            <a:r>
              <a:rPr lang="en-US" altLang="zh-TW" sz="11200" dirty="0"/>
              <a:t>    Feature invariant </a:t>
            </a:r>
          </a:p>
          <a:p>
            <a:pPr marL="0" indent="0">
              <a:buNone/>
            </a:pPr>
            <a:r>
              <a:rPr lang="en-US" altLang="zh-TW" sz="11200" dirty="0"/>
              <a:t>    Template matching  </a:t>
            </a:r>
          </a:p>
          <a:p>
            <a:pPr marL="0" indent="0">
              <a:buNone/>
            </a:pPr>
            <a:r>
              <a:rPr lang="en-US" altLang="zh-TW" sz="11200" dirty="0"/>
              <a:t>    Machine </a:t>
            </a:r>
            <a:r>
              <a:rPr lang="en-US" altLang="zh-TW" sz="11200" dirty="0" smtClean="0"/>
              <a:t>learning  </a:t>
            </a:r>
            <a:endParaRPr lang="zh-TW" altLang="en-US" sz="11200" dirty="0" smtClean="0">
              <a:solidFill>
                <a:srgbClr val="FF0000"/>
              </a:solidFill>
            </a:endParaRPr>
          </a:p>
          <a:p>
            <a:r>
              <a:rPr lang="en-US" altLang="zh-TW" sz="12800" dirty="0" err="1" smtClean="0">
                <a:solidFill>
                  <a:srgbClr val="FF0000"/>
                </a:solidFill>
              </a:rPr>
              <a:t>Adaboost</a:t>
            </a:r>
            <a:endParaRPr lang="zh-TW" altLang="en-US" sz="12800" dirty="0" smtClean="0">
              <a:solidFill>
                <a:srgbClr val="FF0000"/>
              </a:solidFill>
            </a:endParaRPr>
          </a:p>
          <a:p>
            <a:r>
              <a:rPr lang="en-US" altLang="zh-TW" sz="12800" dirty="0" smtClean="0">
                <a:solidFill>
                  <a:srgbClr val="FF0000"/>
                </a:solidFill>
              </a:rPr>
              <a:t>Application</a:t>
            </a:r>
          </a:p>
          <a:p>
            <a:r>
              <a:rPr lang="en-US" altLang="zh-TW" sz="12800" dirty="0" smtClean="0">
                <a:solidFill>
                  <a:srgbClr val="FF0000"/>
                </a:solidFill>
              </a:rPr>
              <a:t>Conclusion</a:t>
            </a:r>
          </a:p>
          <a:p>
            <a:r>
              <a:rPr lang="en-US" altLang="zh-TW" sz="12800" dirty="0" smtClean="0">
                <a:solidFill>
                  <a:srgbClr val="FF0000"/>
                </a:solidFill>
              </a:rPr>
              <a:t>Reference</a:t>
            </a:r>
          </a:p>
          <a:p>
            <a:endParaRPr lang="en-US" altLang="zh-TW" sz="2600" dirty="0" smtClean="0">
              <a:solidFill>
                <a:srgbClr val="FF0000"/>
              </a:solidFill>
            </a:endParaRPr>
          </a:p>
          <a:p>
            <a:pPr marL="0" indent="0">
              <a:buNone/>
            </a:pPr>
            <a:endParaRPr lang="en-US" altLang="zh-TW" dirty="0" smtClean="0">
              <a:solidFill>
                <a:srgbClr val="FF0000"/>
              </a:solidFill>
            </a:endParaRPr>
          </a:p>
          <a:p>
            <a:pPr marL="0" indent="0">
              <a:buNone/>
            </a:pPr>
            <a:r>
              <a:rPr lang="en-US" altLang="zh-TW" dirty="0" smtClean="0"/>
              <a:t>    </a:t>
            </a:r>
          </a:p>
          <a:p>
            <a:pPr marL="0" indent="0">
              <a:buNone/>
            </a:pPr>
            <a:endParaRPr lang="en-US" altLang="zh-TW" dirty="0"/>
          </a:p>
          <a:p>
            <a:pPr marL="0" indent="0">
              <a:buNone/>
            </a:pPr>
            <a:endParaRPr lang="en-US" altLang="zh-TW" dirty="0"/>
          </a:p>
          <a:p>
            <a:pPr marL="0" indent="0">
              <a:buNone/>
            </a:pPr>
            <a:endParaRPr lang="en-US" altLang="zh-TW" sz="2000" dirty="0" smtClean="0"/>
          </a:p>
          <a:p>
            <a:pPr marL="0" indent="0">
              <a:buNone/>
            </a:pPr>
            <a:endParaRPr lang="en-US" altLang="zh-TW" sz="2000" dirty="0"/>
          </a:p>
          <a:p>
            <a:pPr marL="0" indent="0">
              <a:buNone/>
            </a:pPr>
            <a:endParaRPr lang="en-US" altLang="zh-TW" dirty="0"/>
          </a:p>
          <a:p>
            <a:pPr marL="0" indent="0">
              <a:buNone/>
            </a:pPr>
            <a:r>
              <a:rPr lang="en-US" altLang="zh-TW" dirty="0" smtClean="0"/>
              <a:t> </a:t>
            </a:r>
          </a:p>
          <a:p>
            <a:endParaRPr lang="en-US" altLang="zh-TW" dirty="0"/>
          </a:p>
          <a:p>
            <a:endParaRPr kumimoji="1" lang="zh-TW" altLang="en-US" dirty="0"/>
          </a:p>
        </p:txBody>
      </p:sp>
    </p:spTree>
    <p:extLst>
      <p:ext uri="{BB962C8B-B14F-4D97-AF65-F5344CB8AC3E}">
        <p14:creationId xmlns:p14="http://schemas.microsoft.com/office/powerpoint/2010/main" val="981512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a:solidFill>
                  <a:schemeClr val="tx1"/>
                </a:solidFill>
              </a:rPr>
              <a:t>ADABOOST</a:t>
            </a:r>
            <a:endParaRPr kumimoji="1" lang="zh-TW" altLang="en-US" sz="5400" dirty="0"/>
          </a:p>
        </p:txBody>
      </p:sp>
      <p:pic>
        <p:nvPicPr>
          <p:cNvPr id="11" name="內容版面配置區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1678" y="1413164"/>
            <a:ext cx="9527158" cy="4795852"/>
          </a:xfrm>
        </p:spPr>
      </p:pic>
      <p:sp>
        <p:nvSpPr>
          <p:cNvPr id="3" name="文字方塊 2"/>
          <p:cNvSpPr txBox="1"/>
          <p:nvPr/>
        </p:nvSpPr>
        <p:spPr>
          <a:xfrm>
            <a:off x="2978728" y="6345382"/>
            <a:ext cx="4472058" cy="369332"/>
          </a:xfrm>
          <a:prstGeom prst="rect">
            <a:avLst/>
          </a:prstGeom>
          <a:noFill/>
        </p:spPr>
        <p:txBody>
          <a:bodyPr wrap="none" rtlCol="0">
            <a:spAutoFit/>
          </a:bodyPr>
          <a:lstStyle/>
          <a:p>
            <a:r>
              <a:rPr lang="en-US" altLang="zh-TW" dirty="0" err="1"/>
              <a:t>Hsuan</a:t>
            </a:r>
            <a:r>
              <a:rPr lang="en-US" altLang="zh-TW" dirty="0"/>
              <a:t>-Tien Lin “machine</a:t>
            </a:r>
            <a:r>
              <a:rPr lang="zh-TW" altLang="en-US" dirty="0"/>
              <a:t> </a:t>
            </a:r>
            <a:r>
              <a:rPr lang="en-US" altLang="zh-TW" dirty="0"/>
              <a:t>learning</a:t>
            </a:r>
            <a:r>
              <a:rPr lang="zh-TW" altLang="en-US" dirty="0"/>
              <a:t> </a:t>
            </a:r>
            <a:r>
              <a:rPr lang="en-US" altLang="zh-TW" dirty="0"/>
              <a:t>techniques”</a:t>
            </a:r>
            <a:endParaRPr kumimoji="1" lang="zh-TW" altLang="en-US" dirty="0"/>
          </a:p>
        </p:txBody>
      </p:sp>
    </p:spTree>
    <p:extLst>
      <p:ext uri="{BB962C8B-B14F-4D97-AF65-F5344CB8AC3E}">
        <p14:creationId xmlns:p14="http://schemas.microsoft.com/office/powerpoint/2010/main" val="134313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a:solidFill>
                  <a:schemeClr val="tx1"/>
                </a:solidFill>
              </a:rPr>
              <a:t>ADABOOST</a:t>
            </a:r>
            <a:endParaRPr kumimoji="1" lang="zh-TW" altLang="en-US" sz="5400" dirty="0"/>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1679" y="1353073"/>
            <a:ext cx="3060000" cy="2524247"/>
          </a:xfr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138" y="1353073"/>
            <a:ext cx="3060000" cy="2524246"/>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597" y="1353073"/>
            <a:ext cx="3085911" cy="2524246"/>
          </a:xfrm>
          <a:prstGeom prst="rect">
            <a:avLst/>
          </a:prstGeom>
        </p:spPr>
      </p:pic>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5040" y="3877319"/>
            <a:ext cx="3076639" cy="2563090"/>
          </a:xfrm>
          <a:prstGeom prst="rect">
            <a:avLst/>
          </a:prstGeom>
        </p:spPr>
      </p:pic>
      <p:pic>
        <p:nvPicPr>
          <p:cNvPr id="9" name="圖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5138" y="3877319"/>
            <a:ext cx="3085911" cy="2506517"/>
          </a:xfrm>
          <a:prstGeom prst="rect">
            <a:avLst/>
          </a:prstGeom>
        </p:spPr>
      </p:pic>
      <p:pic>
        <p:nvPicPr>
          <p:cNvPr id="10" name="圖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0020" y="3877319"/>
            <a:ext cx="3060000" cy="2563090"/>
          </a:xfrm>
          <a:prstGeom prst="rect">
            <a:avLst/>
          </a:prstGeom>
        </p:spPr>
      </p:pic>
      <p:sp>
        <p:nvSpPr>
          <p:cNvPr id="3" name="文字方塊 2"/>
          <p:cNvSpPr txBox="1"/>
          <p:nvPr/>
        </p:nvSpPr>
        <p:spPr>
          <a:xfrm>
            <a:off x="3497962" y="6488668"/>
            <a:ext cx="4472058" cy="369332"/>
          </a:xfrm>
          <a:prstGeom prst="rect">
            <a:avLst/>
          </a:prstGeom>
          <a:noFill/>
        </p:spPr>
        <p:txBody>
          <a:bodyPr wrap="none" rtlCol="0">
            <a:spAutoFit/>
          </a:bodyPr>
          <a:lstStyle/>
          <a:p>
            <a:r>
              <a:rPr lang="en-US" altLang="zh-TW" dirty="0" err="1"/>
              <a:t>Hsuan</a:t>
            </a:r>
            <a:r>
              <a:rPr lang="en-US" altLang="zh-TW" dirty="0"/>
              <a:t>-Tien Lin “machine</a:t>
            </a:r>
            <a:r>
              <a:rPr lang="zh-TW" altLang="en-US" dirty="0"/>
              <a:t> </a:t>
            </a:r>
            <a:r>
              <a:rPr lang="en-US" altLang="zh-TW" dirty="0"/>
              <a:t>learning</a:t>
            </a:r>
            <a:r>
              <a:rPr lang="zh-TW" altLang="en-US" dirty="0"/>
              <a:t> </a:t>
            </a:r>
            <a:r>
              <a:rPr lang="en-US" altLang="zh-TW" dirty="0"/>
              <a:t>techniques”</a:t>
            </a:r>
            <a:endParaRPr kumimoji="1" lang="zh-TW" altLang="en-US" dirty="0"/>
          </a:p>
        </p:txBody>
      </p:sp>
    </p:spTree>
    <p:extLst>
      <p:ext uri="{BB962C8B-B14F-4D97-AF65-F5344CB8AC3E}">
        <p14:creationId xmlns:p14="http://schemas.microsoft.com/office/powerpoint/2010/main" val="120045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a:solidFill>
                  <a:schemeClr val="tx1"/>
                </a:solidFill>
              </a:rPr>
              <a:t>ADABOOST</a:t>
            </a:r>
            <a:endParaRPr kumimoji="1" lang="zh-TW" altLang="en-US" sz="5400" dirty="0"/>
          </a:p>
        </p:txBody>
      </p:sp>
      <p:sp>
        <p:nvSpPr>
          <p:cNvPr id="3" name="內容版面配置區 2"/>
          <p:cNvSpPr>
            <a:spLocks noGrp="1"/>
          </p:cNvSpPr>
          <p:nvPr>
            <p:ph idx="1"/>
          </p:nvPr>
        </p:nvSpPr>
        <p:spPr/>
        <p:txBody>
          <a:bodyPr/>
          <a:lstStyle/>
          <a:p>
            <a:r>
              <a:rPr lang="nl-NL" altLang="zh-TW" dirty="0"/>
              <a:t>‪Haar Cascade </a:t>
            </a:r>
            <a:r>
              <a:rPr lang="nl-NL" altLang="zh-TW" dirty="0" err="1"/>
              <a:t>Visualization</a:t>
            </a:r>
            <a:r>
              <a:rPr lang="nl-NL" altLang="zh-TW" dirty="0" smtClean="0"/>
              <a:t>‬</a:t>
            </a:r>
            <a:r>
              <a:rPr lang="zh-TW" altLang="en-US" dirty="0" smtClean="0"/>
              <a:t> </a:t>
            </a:r>
            <a:r>
              <a:rPr lang="en-US" altLang="zh-TW" dirty="0" smtClean="0"/>
              <a:t>demo :</a:t>
            </a:r>
          </a:p>
          <a:p>
            <a:pPr marL="0" indent="0">
              <a:buNone/>
            </a:pPr>
            <a:r>
              <a:rPr lang="en-US" altLang="zh-TW" dirty="0"/>
              <a:t>   </a:t>
            </a:r>
            <a:r>
              <a:rPr lang="en-US" altLang="zh-TW" dirty="0">
                <a:hlinkClick r:id="rId3"/>
              </a:rPr>
              <a:t>https://</a:t>
            </a:r>
            <a:r>
              <a:rPr lang="en-US" altLang="zh-TW" dirty="0" smtClean="0">
                <a:hlinkClick r:id="rId3"/>
              </a:rPr>
              <a:t>www.youtube.com/watch?v=hPCTwxF0qf4</a:t>
            </a:r>
            <a:endParaRPr lang="en-US" altLang="zh-TW" dirty="0" smtClean="0"/>
          </a:p>
          <a:p>
            <a:pPr marL="0" indent="0">
              <a:buNone/>
            </a:pPr>
            <a:r>
              <a:rPr lang="nl-NL" altLang="zh-TW" dirty="0"/>
              <a:t>	</a:t>
            </a:r>
          </a:p>
          <a:p>
            <a:endParaRPr kumimoji="1" lang="zh-TW" altLang="en-US" dirty="0"/>
          </a:p>
        </p:txBody>
      </p:sp>
    </p:spTree>
    <p:extLst>
      <p:ext uri="{BB962C8B-B14F-4D97-AF65-F5344CB8AC3E}">
        <p14:creationId xmlns:p14="http://schemas.microsoft.com/office/powerpoint/2010/main" val="332846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sz="5400" dirty="0" smtClean="0"/>
              <a:t>Outline</a:t>
            </a:r>
            <a:endParaRPr kumimoji="1" lang="zh-TW" altLang="en-US" sz="5400" dirty="0"/>
          </a:p>
        </p:txBody>
      </p:sp>
      <p:sp>
        <p:nvSpPr>
          <p:cNvPr id="3" name="內容版面配置區 2"/>
          <p:cNvSpPr>
            <a:spLocks noGrp="1"/>
          </p:cNvSpPr>
          <p:nvPr>
            <p:ph idx="1"/>
          </p:nvPr>
        </p:nvSpPr>
        <p:spPr>
          <a:xfrm>
            <a:off x="1251678" y="1402915"/>
            <a:ext cx="10178322" cy="4464151"/>
          </a:xfrm>
        </p:spPr>
        <p:txBody>
          <a:bodyPr>
            <a:normAutofit fontScale="25000" lnSpcReduction="20000"/>
          </a:bodyPr>
          <a:lstStyle/>
          <a:p>
            <a:r>
              <a:rPr lang="en-US" altLang="zh-TW" sz="12800" dirty="0" smtClean="0">
                <a:solidFill>
                  <a:schemeClr val="bg1">
                    <a:lumMod val="85000"/>
                  </a:schemeClr>
                </a:solidFill>
              </a:rPr>
              <a:t>Techniques </a:t>
            </a:r>
            <a:r>
              <a:rPr lang="en-US" altLang="zh-TW" sz="12800" dirty="0">
                <a:solidFill>
                  <a:schemeClr val="bg1">
                    <a:lumMod val="85000"/>
                  </a:schemeClr>
                </a:solidFill>
              </a:rPr>
              <a:t>for face detection </a:t>
            </a:r>
          </a:p>
          <a:p>
            <a:pPr marL="0" indent="0">
              <a:buNone/>
            </a:pPr>
            <a:r>
              <a:rPr lang="en-US" altLang="zh-TW" sz="12800" dirty="0">
                <a:solidFill>
                  <a:schemeClr val="bg1">
                    <a:lumMod val="85000"/>
                  </a:schemeClr>
                </a:solidFill>
              </a:rPr>
              <a:t> </a:t>
            </a:r>
            <a:r>
              <a:rPr lang="en-US" altLang="zh-TW" sz="12800" dirty="0" smtClean="0">
                <a:solidFill>
                  <a:schemeClr val="bg1">
                    <a:lumMod val="85000"/>
                  </a:schemeClr>
                </a:solidFill>
              </a:rPr>
              <a:t>  </a:t>
            </a:r>
            <a:r>
              <a:rPr lang="en-US" altLang="zh-TW" sz="11200" dirty="0" smtClean="0">
                <a:solidFill>
                  <a:schemeClr val="bg1">
                    <a:lumMod val="85000"/>
                  </a:schemeClr>
                </a:solidFill>
              </a:rPr>
              <a:t>Knowledge </a:t>
            </a:r>
            <a:r>
              <a:rPr lang="en-US" altLang="zh-TW" sz="11200" dirty="0">
                <a:solidFill>
                  <a:schemeClr val="bg1">
                    <a:lumMod val="85000"/>
                  </a:schemeClr>
                </a:solidFill>
              </a:rPr>
              <a:t>based</a:t>
            </a:r>
          </a:p>
          <a:p>
            <a:pPr marL="0" indent="0">
              <a:buNone/>
            </a:pPr>
            <a:r>
              <a:rPr lang="en-US" altLang="zh-TW" sz="11200" dirty="0">
                <a:solidFill>
                  <a:schemeClr val="bg1">
                    <a:lumMod val="85000"/>
                  </a:schemeClr>
                </a:solidFill>
              </a:rPr>
              <a:t>    Feature invariant </a:t>
            </a:r>
          </a:p>
          <a:p>
            <a:pPr marL="0" indent="0">
              <a:buNone/>
            </a:pPr>
            <a:r>
              <a:rPr lang="en-US" altLang="zh-TW" sz="11200" dirty="0">
                <a:solidFill>
                  <a:schemeClr val="bg1">
                    <a:lumMod val="85000"/>
                  </a:schemeClr>
                </a:solidFill>
              </a:rPr>
              <a:t>    Template matching  </a:t>
            </a:r>
          </a:p>
          <a:p>
            <a:pPr marL="0" indent="0">
              <a:buNone/>
            </a:pPr>
            <a:r>
              <a:rPr lang="en-US" altLang="zh-TW" sz="11200" dirty="0">
                <a:solidFill>
                  <a:schemeClr val="bg1">
                    <a:lumMod val="85000"/>
                  </a:schemeClr>
                </a:solidFill>
              </a:rPr>
              <a:t>    Machine </a:t>
            </a:r>
            <a:r>
              <a:rPr lang="en-US" altLang="zh-TW" sz="11200" dirty="0" smtClean="0">
                <a:solidFill>
                  <a:schemeClr val="bg1">
                    <a:lumMod val="85000"/>
                  </a:schemeClr>
                </a:solidFill>
              </a:rPr>
              <a:t>learning  </a:t>
            </a:r>
            <a:endParaRPr lang="zh-TW" altLang="en-US" sz="11200" dirty="0" smtClean="0">
              <a:solidFill>
                <a:schemeClr val="bg1">
                  <a:lumMod val="85000"/>
                </a:schemeClr>
              </a:solidFill>
            </a:endParaRPr>
          </a:p>
          <a:p>
            <a:r>
              <a:rPr lang="en-US" altLang="zh-TW" sz="12800" dirty="0" err="1" smtClean="0">
                <a:solidFill>
                  <a:schemeClr val="bg1">
                    <a:lumMod val="85000"/>
                  </a:schemeClr>
                </a:solidFill>
              </a:rPr>
              <a:t>Adaboost</a:t>
            </a:r>
            <a:endParaRPr lang="zh-TW" altLang="en-US" sz="12800" dirty="0" smtClean="0">
              <a:solidFill>
                <a:schemeClr val="bg1">
                  <a:lumMod val="85000"/>
                </a:schemeClr>
              </a:solidFill>
            </a:endParaRPr>
          </a:p>
          <a:p>
            <a:r>
              <a:rPr lang="en-US" altLang="zh-TW" sz="12800" dirty="0" smtClean="0">
                <a:solidFill>
                  <a:srgbClr val="FF0000"/>
                </a:solidFill>
              </a:rPr>
              <a:t>Application</a:t>
            </a:r>
          </a:p>
          <a:p>
            <a:r>
              <a:rPr lang="en-US" altLang="zh-TW" sz="12800" dirty="0" smtClean="0">
                <a:solidFill>
                  <a:schemeClr val="bg1">
                    <a:lumMod val="85000"/>
                  </a:schemeClr>
                </a:solidFill>
              </a:rPr>
              <a:t>Conclusion</a:t>
            </a:r>
          </a:p>
          <a:p>
            <a:r>
              <a:rPr lang="en-US" altLang="zh-TW" sz="12800" dirty="0" smtClean="0">
                <a:solidFill>
                  <a:schemeClr val="bg1">
                    <a:lumMod val="85000"/>
                  </a:schemeClr>
                </a:solidFill>
              </a:rPr>
              <a:t>Reference</a:t>
            </a:r>
          </a:p>
          <a:p>
            <a:endParaRPr lang="en-US" altLang="zh-TW" sz="2600" dirty="0" smtClean="0">
              <a:solidFill>
                <a:srgbClr val="FF0000"/>
              </a:solidFill>
            </a:endParaRPr>
          </a:p>
          <a:p>
            <a:pPr marL="0" indent="0">
              <a:buNone/>
            </a:pPr>
            <a:endParaRPr lang="en-US" altLang="zh-TW" dirty="0" smtClean="0">
              <a:solidFill>
                <a:srgbClr val="FF0000"/>
              </a:solidFill>
            </a:endParaRPr>
          </a:p>
          <a:p>
            <a:pPr marL="0" indent="0">
              <a:buNone/>
            </a:pPr>
            <a:r>
              <a:rPr lang="en-US" altLang="zh-TW" dirty="0" smtClean="0"/>
              <a:t>    </a:t>
            </a:r>
          </a:p>
          <a:p>
            <a:pPr marL="0" indent="0">
              <a:buNone/>
            </a:pPr>
            <a:endParaRPr lang="en-US" altLang="zh-TW" dirty="0"/>
          </a:p>
          <a:p>
            <a:pPr marL="0" indent="0">
              <a:buNone/>
            </a:pPr>
            <a:endParaRPr lang="en-US" altLang="zh-TW" dirty="0"/>
          </a:p>
          <a:p>
            <a:pPr marL="0" indent="0">
              <a:buNone/>
            </a:pPr>
            <a:endParaRPr lang="en-US" altLang="zh-TW" sz="2000" dirty="0" smtClean="0"/>
          </a:p>
          <a:p>
            <a:pPr marL="0" indent="0">
              <a:buNone/>
            </a:pPr>
            <a:endParaRPr lang="en-US" altLang="zh-TW" sz="2000" dirty="0"/>
          </a:p>
          <a:p>
            <a:pPr marL="0" indent="0">
              <a:buNone/>
            </a:pPr>
            <a:endParaRPr lang="en-US" altLang="zh-TW" dirty="0"/>
          </a:p>
          <a:p>
            <a:pPr marL="0" indent="0">
              <a:buNone/>
            </a:pPr>
            <a:r>
              <a:rPr lang="en-US" altLang="zh-TW" dirty="0" smtClean="0"/>
              <a:t> </a:t>
            </a:r>
          </a:p>
          <a:p>
            <a:endParaRPr lang="en-US" altLang="zh-TW" dirty="0"/>
          </a:p>
          <a:p>
            <a:endParaRPr kumimoji="1" lang="zh-TW" altLang="en-US" dirty="0"/>
          </a:p>
        </p:txBody>
      </p:sp>
    </p:spTree>
    <p:extLst>
      <p:ext uri="{BB962C8B-B14F-4D97-AF65-F5344CB8AC3E}">
        <p14:creationId xmlns:p14="http://schemas.microsoft.com/office/powerpoint/2010/main" val="1410681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6000" dirty="0" smtClean="0">
                <a:solidFill>
                  <a:schemeClr val="tx1"/>
                </a:solidFill>
              </a:rPr>
              <a:t>Application</a:t>
            </a:r>
            <a:r>
              <a:rPr lang="en-US" altLang="zh-TW" sz="9600" dirty="0">
                <a:solidFill>
                  <a:srgbClr val="FF0000"/>
                </a:solidFill>
              </a:rPr>
              <a:t/>
            </a:r>
            <a:br>
              <a:rPr lang="en-US" altLang="zh-TW" sz="9600" dirty="0">
                <a:solidFill>
                  <a:srgbClr val="FF0000"/>
                </a:solidFill>
              </a:rPr>
            </a:br>
            <a:endParaRPr kumimoji="1" lang="zh-TW" altLang="en-US" dirty="0"/>
          </a:p>
        </p:txBody>
      </p:sp>
      <p:sp>
        <p:nvSpPr>
          <p:cNvPr id="3" name="內容版面配置區 2"/>
          <p:cNvSpPr>
            <a:spLocks noGrp="1"/>
          </p:cNvSpPr>
          <p:nvPr>
            <p:ph idx="1"/>
          </p:nvPr>
        </p:nvSpPr>
        <p:spPr/>
        <p:txBody>
          <a:bodyPr/>
          <a:lstStyle/>
          <a:p>
            <a:r>
              <a:rPr kumimoji="1" lang="en-US" altLang="zh-TW" sz="2800" dirty="0" smtClean="0"/>
              <a:t>Advertisement</a:t>
            </a:r>
            <a:r>
              <a:rPr kumimoji="1" lang="zh-TW" altLang="en-US" sz="2800" dirty="0" smtClean="0"/>
              <a:t> </a:t>
            </a:r>
            <a:r>
              <a:rPr kumimoji="1" lang="en-US" altLang="zh-TW" sz="2800" dirty="0" smtClean="0"/>
              <a:t>system</a:t>
            </a:r>
            <a:endParaRPr kumimoji="1" lang="zh-TW" altLang="en-US" sz="2800" dirty="0" smtClean="0"/>
          </a:p>
          <a:p>
            <a:pPr marL="0" indent="0">
              <a:buNone/>
            </a:pPr>
            <a:endParaRPr kumimoji="1" lang="zh-TW"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627" y="2286001"/>
            <a:ext cx="4686300" cy="3505200"/>
          </a:xfrm>
          <a:prstGeom prst="rect">
            <a:avLst/>
          </a:prstGeom>
        </p:spPr>
      </p:pic>
      <p:sp>
        <p:nvSpPr>
          <p:cNvPr id="5" name="文字方塊 4"/>
          <p:cNvSpPr txBox="1"/>
          <p:nvPr/>
        </p:nvSpPr>
        <p:spPr>
          <a:xfrm>
            <a:off x="6151418" y="5998688"/>
            <a:ext cx="2797561" cy="584775"/>
          </a:xfrm>
          <a:prstGeom prst="rect">
            <a:avLst/>
          </a:prstGeom>
          <a:noFill/>
        </p:spPr>
        <p:txBody>
          <a:bodyPr wrap="none" rtlCol="0">
            <a:spAutoFit/>
          </a:bodyPr>
          <a:lstStyle/>
          <a:p>
            <a:r>
              <a:rPr kumimoji="1" lang="zh-TW" altLang="en-US" sz="1400" dirty="0">
                <a:solidFill>
                  <a:schemeClr val="tx1">
                    <a:lumMod val="65000"/>
                    <a:lumOff val="35000"/>
                  </a:schemeClr>
                </a:solidFill>
              </a:rPr>
              <a:t>曾婉菁 人臉偵測及辨識方法探究 </a:t>
            </a:r>
          </a:p>
          <a:p>
            <a:endParaRPr kumimoji="1" lang="zh-TW" altLang="en-US" dirty="0"/>
          </a:p>
        </p:txBody>
      </p:sp>
    </p:spTree>
    <p:extLst>
      <p:ext uri="{BB962C8B-B14F-4D97-AF65-F5344CB8AC3E}">
        <p14:creationId xmlns:p14="http://schemas.microsoft.com/office/powerpoint/2010/main" val="1049546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sz="5400" dirty="0" smtClean="0"/>
              <a:t>Outline</a:t>
            </a:r>
            <a:endParaRPr kumimoji="1" lang="zh-TW" altLang="en-US" sz="5400" dirty="0"/>
          </a:p>
        </p:txBody>
      </p:sp>
      <p:sp>
        <p:nvSpPr>
          <p:cNvPr id="3" name="內容版面配置區 2"/>
          <p:cNvSpPr>
            <a:spLocks noGrp="1"/>
          </p:cNvSpPr>
          <p:nvPr>
            <p:ph idx="1"/>
          </p:nvPr>
        </p:nvSpPr>
        <p:spPr>
          <a:xfrm>
            <a:off x="1251678" y="1402915"/>
            <a:ext cx="10178322" cy="4464151"/>
          </a:xfrm>
        </p:spPr>
        <p:txBody>
          <a:bodyPr>
            <a:normAutofit fontScale="25000" lnSpcReduction="20000"/>
          </a:bodyPr>
          <a:lstStyle/>
          <a:p>
            <a:r>
              <a:rPr lang="en-US" altLang="zh-TW" sz="12800" dirty="0" smtClean="0">
                <a:solidFill>
                  <a:schemeClr val="bg1">
                    <a:lumMod val="85000"/>
                  </a:schemeClr>
                </a:solidFill>
              </a:rPr>
              <a:t>Techniques </a:t>
            </a:r>
            <a:r>
              <a:rPr lang="en-US" altLang="zh-TW" sz="12800" dirty="0">
                <a:solidFill>
                  <a:schemeClr val="bg1">
                    <a:lumMod val="85000"/>
                  </a:schemeClr>
                </a:solidFill>
              </a:rPr>
              <a:t>for face detection </a:t>
            </a:r>
          </a:p>
          <a:p>
            <a:pPr marL="0" indent="0">
              <a:buNone/>
            </a:pPr>
            <a:r>
              <a:rPr lang="en-US" altLang="zh-TW" sz="12800" dirty="0">
                <a:solidFill>
                  <a:schemeClr val="bg1">
                    <a:lumMod val="85000"/>
                  </a:schemeClr>
                </a:solidFill>
              </a:rPr>
              <a:t> </a:t>
            </a:r>
            <a:r>
              <a:rPr lang="en-US" altLang="zh-TW" sz="12800" dirty="0" smtClean="0">
                <a:solidFill>
                  <a:schemeClr val="bg1">
                    <a:lumMod val="85000"/>
                  </a:schemeClr>
                </a:solidFill>
              </a:rPr>
              <a:t>  </a:t>
            </a:r>
            <a:r>
              <a:rPr lang="en-US" altLang="zh-TW" sz="11200" dirty="0" smtClean="0">
                <a:solidFill>
                  <a:schemeClr val="bg1">
                    <a:lumMod val="85000"/>
                  </a:schemeClr>
                </a:solidFill>
              </a:rPr>
              <a:t>Knowledge </a:t>
            </a:r>
            <a:r>
              <a:rPr lang="en-US" altLang="zh-TW" sz="11200" dirty="0">
                <a:solidFill>
                  <a:schemeClr val="bg1">
                    <a:lumMod val="85000"/>
                  </a:schemeClr>
                </a:solidFill>
              </a:rPr>
              <a:t>based</a:t>
            </a:r>
          </a:p>
          <a:p>
            <a:pPr marL="0" indent="0">
              <a:buNone/>
            </a:pPr>
            <a:r>
              <a:rPr lang="en-US" altLang="zh-TW" sz="11200" dirty="0">
                <a:solidFill>
                  <a:schemeClr val="bg1">
                    <a:lumMod val="85000"/>
                  </a:schemeClr>
                </a:solidFill>
              </a:rPr>
              <a:t>    Feature invariant </a:t>
            </a:r>
          </a:p>
          <a:p>
            <a:pPr marL="0" indent="0">
              <a:buNone/>
            </a:pPr>
            <a:r>
              <a:rPr lang="en-US" altLang="zh-TW" sz="11200" dirty="0">
                <a:solidFill>
                  <a:schemeClr val="bg1">
                    <a:lumMod val="85000"/>
                  </a:schemeClr>
                </a:solidFill>
              </a:rPr>
              <a:t>    Template matching  </a:t>
            </a:r>
          </a:p>
          <a:p>
            <a:pPr marL="0" indent="0">
              <a:buNone/>
            </a:pPr>
            <a:r>
              <a:rPr lang="en-US" altLang="zh-TW" sz="11200" dirty="0">
                <a:solidFill>
                  <a:schemeClr val="bg1">
                    <a:lumMod val="85000"/>
                  </a:schemeClr>
                </a:solidFill>
              </a:rPr>
              <a:t>    Machine </a:t>
            </a:r>
            <a:r>
              <a:rPr lang="en-US" altLang="zh-TW" sz="11200" dirty="0" smtClean="0">
                <a:solidFill>
                  <a:schemeClr val="bg1">
                    <a:lumMod val="85000"/>
                  </a:schemeClr>
                </a:solidFill>
              </a:rPr>
              <a:t>learning  </a:t>
            </a:r>
            <a:endParaRPr lang="zh-TW" altLang="en-US" sz="11200" dirty="0" smtClean="0">
              <a:solidFill>
                <a:schemeClr val="bg1">
                  <a:lumMod val="85000"/>
                </a:schemeClr>
              </a:solidFill>
            </a:endParaRPr>
          </a:p>
          <a:p>
            <a:r>
              <a:rPr lang="en-US" altLang="zh-TW" sz="12800" dirty="0" err="1" smtClean="0">
                <a:solidFill>
                  <a:schemeClr val="bg1">
                    <a:lumMod val="85000"/>
                  </a:schemeClr>
                </a:solidFill>
              </a:rPr>
              <a:t>Adaboost</a:t>
            </a:r>
            <a:endParaRPr lang="zh-TW" altLang="en-US" sz="12800" dirty="0" smtClean="0">
              <a:solidFill>
                <a:schemeClr val="bg1">
                  <a:lumMod val="85000"/>
                </a:schemeClr>
              </a:solidFill>
            </a:endParaRPr>
          </a:p>
          <a:p>
            <a:r>
              <a:rPr lang="en-US" altLang="zh-TW" sz="12800" dirty="0" smtClean="0">
                <a:solidFill>
                  <a:schemeClr val="bg1">
                    <a:lumMod val="85000"/>
                  </a:schemeClr>
                </a:solidFill>
              </a:rPr>
              <a:t>Application</a:t>
            </a:r>
          </a:p>
          <a:p>
            <a:r>
              <a:rPr lang="en-US" altLang="zh-TW" sz="12800" dirty="0" smtClean="0">
                <a:solidFill>
                  <a:srgbClr val="FF0000"/>
                </a:solidFill>
              </a:rPr>
              <a:t>Conclusion</a:t>
            </a:r>
          </a:p>
          <a:p>
            <a:r>
              <a:rPr lang="en-US" altLang="zh-TW" sz="12800" dirty="0" smtClean="0">
                <a:solidFill>
                  <a:schemeClr val="bg1">
                    <a:lumMod val="85000"/>
                  </a:schemeClr>
                </a:solidFill>
              </a:rPr>
              <a:t>Reference</a:t>
            </a:r>
          </a:p>
          <a:p>
            <a:endParaRPr lang="en-US" altLang="zh-TW" sz="2600" dirty="0" smtClean="0">
              <a:solidFill>
                <a:srgbClr val="FF0000"/>
              </a:solidFill>
            </a:endParaRPr>
          </a:p>
          <a:p>
            <a:pPr marL="0" indent="0">
              <a:buNone/>
            </a:pPr>
            <a:endParaRPr lang="en-US" altLang="zh-TW" dirty="0" smtClean="0">
              <a:solidFill>
                <a:srgbClr val="FF0000"/>
              </a:solidFill>
            </a:endParaRPr>
          </a:p>
          <a:p>
            <a:pPr marL="0" indent="0">
              <a:buNone/>
            </a:pPr>
            <a:r>
              <a:rPr lang="en-US" altLang="zh-TW" dirty="0" smtClean="0"/>
              <a:t>    </a:t>
            </a:r>
          </a:p>
          <a:p>
            <a:pPr marL="0" indent="0">
              <a:buNone/>
            </a:pPr>
            <a:endParaRPr lang="en-US" altLang="zh-TW" dirty="0"/>
          </a:p>
          <a:p>
            <a:pPr marL="0" indent="0">
              <a:buNone/>
            </a:pPr>
            <a:endParaRPr lang="en-US" altLang="zh-TW" dirty="0"/>
          </a:p>
          <a:p>
            <a:pPr marL="0" indent="0">
              <a:buNone/>
            </a:pPr>
            <a:endParaRPr lang="en-US" altLang="zh-TW" sz="2000" dirty="0" smtClean="0"/>
          </a:p>
          <a:p>
            <a:pPr marL="0" indent="0">
              <a:buNone/>
            </a:pPr>
            <a:endParaRPr lang="en-US" altLang="zh-TW" sz="2000" dirty="0"/>
          </a:p>
          <a:p>
            <a:pPr marL="0" indent="0">
              <a:buNone/>
            </a:pPr>
            <a:endParaRPr lang="en-US" altLang="zh-TW" dirty="0"/>
          </a:p>
          <a:p>
            <a:pPr marL="0" indent="0">
              <a:buNone/>
            </a:pPr>
            <a:r>
              <a:rPr lang="en-US" altLang="zh-TW" dirty="0" smtClean="0"/>
              <a:t> </a:t>
            </a:r>
          </a:p>
          <a:p>
            <a:endParaRPr lang="en-US" altLang="zh-TW" dirty="0"/>
          </a:p>
          <a:p>
            <a:endParaRPr kumimoji="1" lang="zh-TW" altLang="en-US" dirty="0"/>
          </a:p>
        </p:txBody>
      </p:sp>
    </p:spTree>
    <p:extLst>
      <p:ext uri="{BB962C8B-B14F-4D97-AF65-F5344CB8AC3E}">
        <p14:creationId xmlns:p14="http://schemas.microsoft.com/office/powerpoint/2010/main" val="54449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CONCLUSION</a:t>
            </a:r>
            <a:endParaRPr kumimoji="1" lang="zh-TW" altLang="en-US" dirty="0"/>
          </a:p>
        </p:txBody>
      </p:sp>
      <p:sp>
        <p:nvSpPr>
          <p:cNvPr id="7" name="內容版面配置區 6"/>
          <p:cNvSpPr>
            <a:spLocks noGrp="1"/>
          </p:cNvSpPr>
          <p:nvPr>
            <p:ph idx="1"/>
          </p:nvPr>
        </p:nvSpPr>
        <p:spPr/>
        <p:txBody>
          <a:bodyPr/>
          <a:lstStyle/>
          <a:p>
            <a:r>
              <a:rPr kumimoji="1" lang="en-US" altLang="zh-TW" sz="2800" dirty="0" smtClean="0"/>
              <a:t>Face</a:t>
            </a:r>
            <a:r>
              <a:rPr kumimoji="1" lang="zh-TW" altLang="en-US" sz="2800" dirty="0" smtClean="0"/>
              <a:t> </a:t>
            </a:r>
            <a:r>
              <a:rPr kumimoji="1" lang="en-US" altLang="zh-TW" sz="2800" dirty="0" smtClean="0"/>
              <a:t>detection</a:t>
            </a:r>
            <a:r>
              <a:rPr kumimoji="1" lang="zh-TW" altLang="en-US" sz="2800" dirty="0" smtClean="0"/>
              <a:t> </a:t>
            </a:r>
            <a:r>
              <a:rPr kumimoji="1" lang="en-US" altLang="zh-TW" sz="2800" dirty="0" smtClean="0"/>
              <a:t>are</a:t>
            </a:r>
            <a:r>
              <a:rPr kumimoji="1" lang="zh-TW" altLang="en-US" sz="2800" dirty="0" smtClean="0"/>
              <a:t> </a:t>
            </a:r>
            <a:r>
              <a:rPr kumimoji="1" lang="en-US" altLang="zh-TW" sz="2800" dirty="0" smtClean="0"/>
              <a:t>still</a:t>
            </a:r>
            <a:r>
              <a:rPr kumimoji="1" lang="zh-TW" altLang="en-US" sz="2800" dirty="0" smtClean="0"/>
              <a:t> </a:t>
            </a:r>
            <a:r>
              <a:rPr kumimoji="1" lang="en-US" altLang="zh-TW" sz="2800" dirty="0" smtClean="0"/>
              <a:t>limited</a:t>
            </a:r>
            <a:r>
              <a:rPr kumimoji="1" lang="zh-TW" altLang="en-US" sz="2800" dirty="0" smtClean="0"/>
              <a:t> </a:t>
            </a:r>
            <a:r>
              <a:rPr kumimoji="1" lang="en-US" altLang="zh-TW" sz="2800" dirty="0" smtClean="0"/>
              <a:t>by</a:t>
            </a:r>
            <a:r>
              <a:rPr kumimoji="1" lang="zh-TW" altLang="en-US" sz="2800" dirty="0" smtClean="0"/>
              <a:t> </a:t>
            </a:r>
            <a:r>
              <a:rPr kumimoji="1" lang="en-US" altLang="zh-TW" sz="2800" dirty="0" smtClean="0"/>
              <a:t>some</a:t>
            </a:r>
            <a:r>
              <a:rPr kumimoji="1" lang="zh-TW" altLang="en-US" sz="2800" dirty="0" smtClean="0"/>
              <a:t> </a:t>
            </a:r>
            <a:r>
              <a:rPr kumimoji="1" lang="en-US" altLang="zh-TW" sz="2800" dirty="0" smtClean="0"/>
              <a:t>unconstrained</a:t>
            </a:r>
            <a:r>
              <a:rPr kumimoji="1" lang="zh-TW" altLang="en-US" sz="2800" dirty="0" smtClean="0"/>
              <a:t> </a:t>
            </a:r>
            <a:r>
              <a:rPr kumimoji="1" lang="en-US" altLang="zh-TW" sz="2800" dirty="0" smtClean="0"/>
              <a:t>conditions,</a:t>
            </a:r>
            <a:r>
              <a:rPr kumimoji="1" lang="zh-TW" altLang="en-US" sz="2800" dirty="0" smtClean="0"/>
              <a:t> </a:t>
            </a:r>
            <a:r>
              <a:rPr lang="en-US" altLang="zh-TW" sz="2800" dirty="0"/>
              <a:t>e.g. </a:t>
            </a:r>
            <a:r>
              <a:rPr lang="zh-TW" altLang="en-US" sz="2800" dirty="0" smtClean="0"/>
              <a:t> </a:t>
            </a:r>
            <a:r>
              <a:rPr lang="en-US" altLang="zh-TW" sz="2800" dirty="0"/>
              <a:t>v</a:t>
            </a:r>
            <a:r>
              <a:rPr lang="en-US" altLang="zh-TW" sz="2800" dirty="0" smtClean="0"/>
              <a:t>ariant</a:t>
            </a:r>
            <a:r>
              <a:rPr lang="zh-TW" altLang="en-US" sz="2800" dirty="0" smtClean="0"/>
              <a:t> </a:t>
            </a:r>
            <a:r>
              <a:rPr lang="en-US" altLang="zh-TW" sz="2800" dirty="0" smtClean="0"/>
              <a:t>pose,</a:t>
            </a:r>
            <a:r>
              <a:rPr lang="zh-TW" altLang="en-US" sz="2800" dirty="0" smtClean="0"/>
              <a:t> </a:t>
            </a:r>
            <a:r>
              <a:rPr lang="en-US" altLang="zh-TW" sz="2800" dirty="0" smtClean="0"/>
              <a:t>illumination,</a:t>
            </a:r>
            <a:r>
              <a:rPr lang="zh-TW" altLang="en-US" sz="2800" dirty="0" smtClean="0"/>
              <a:t>  </a:t>
            </a:r>
            <a:r>
              <a:rPr lang="en-US" altLang="zh-TW" sz="2800" dirty="0" smtClean="0"/>
              <a:t>skin</a:t>
            </a:r>
            <a:r>
              <a:rPr lang="zh-TW" altLang="en-US" sz="2800" dirty="0" smtClean="0"/>
              <a:t> </a:t>
            </a:r>
            <a:r>
              <a:rPr lang="en-US" altLang="zh-TW" sz="2800" dirty="0" smtClean="0"/>
              <a:t>color..</a:t>
            </a:r>
            <a:endParaRPr lang="zh-TW" altLang="en-US" sz="2800" dirty="0" smtClean="0"/>
          </a:p>
          <a:p>
            <a:r>
              <a:rPr lang="en-US" altLang="zh-TW" sz="2800" dirty="0" smtClean="0"/>
              <a:t>A</a:t>
            </a:r>
            <a:r>
              <a:rPr lang="zh-TW" altLang="en-US" sz="2800" dirty="0" smtClean="0"/>
              <a:t> </a:t>
            </a:r>
            <a:r>
              <a:rPr lang="en-US" altLang="zh-TW" sz="2800" dirty="0" smtClean="0"/>
              <a:t>good</a:t>
            </a:r>
            <a:r>
              <a:rPr lang="zh-TW" altLang="en-US" sz="2800" dirty="0" smtClean="0"/>
              <a:t> </a:t>
            </a:r>
            <a:r>
              <a:rPr lang="en-US" altLang="zh-TW" sz="2800" dirty="0" smtClean="0"/>
              <a:t>face</a:t>
            </a:r>
            <a:r>
              <a:rPr lang="zh-TW" altLang="en-US" sz="2800" dirty="0" smtClean="0"/>
              <a:t> </a:t>
            </a:r>
            <a:r>
              <a:rPr lang="en-US" altLang="zh-TW" sz="2800" dirty="0" smtClean="0"/>
              <a:t>detection</a:t>
            </a:r>
            <a:r>
              <a:rPr lang="zh-TW" altLang="en-US" sz="2800" dirty="0" smtClean="0"/>
              <a:t> </a:t>
            </a:r>
            <a:r>
              <a:rPr lang="en-US" altLang="zh-TW" sz="2800" dirty="0" smtClean="0"/>
              <a:t>system</a:t>
            </a:r>
            <a:r>
              <a:rPr lang="zh-TW" altLang="en-US" sz="2800" dirty="0" smtClean="0"/>
              <a:t> </a:t>
            </a:r>
            <a:r>
              <a:rPr lang="en-US" altLang="zh-TW" sz="2800" dirty="0" smtClean="0"/>
              <a:t>may</a:t>
            </a:r>
            <a:r>
              <a:rPr lang="zh-TW" altLang="en-US" sz="2800" dirty="0" smtClean="0"/>
              <a:t> </a:t>
            </a:r>
            <a:r>
              <a:rPr lang="en-US" altLang="zh-TW" sz="2800" dirty="0" smtClean="0"/>
              <a:t>need</a:t>
            </a:r>
            <a:r>
              <a:rPr lang="zh-TW" altLang="en-US" sz="2800" dirty="0" smtClean="0"/>
              <a:t>  </a:t>
            </a:r>
            <a:r>
              <a:rPr lang="en-US" altLang="zh-TW" sz="2800" dirty="0" smtClean="0"/>
              <a:t>to</a:t>
            </a:r>
            <a:r>
              <a:rPr lang="zh-TW" altLang="en-US" sz="2800" dirty="0" smtClean="0"/>
              <a:t> </a:t>
            </a:r>
            <a:r>
              <a:rPr lang="en-US" altLang="zh-TW" sz="2800" dirty="0" smtClean="0"/>
              <a:t>use</a:t>
            </a:r>
            <a:r>
              <a:rPr lang="zh-TW" altLang="en-US" sz="2800" dirty="0" smtClean="0"/>
              <a:t> </a:t>
            </a:r>
            <a:r>
              <a:rPr lang="en-US" altLang="zh-TW" sz="2800" dirty="0" smtClean="0"/>
              <a:t>more</a:t>
            </a:r>
            <a:r>
              <a:rPr lang="zh-TW" altLang="en-US" sz="2800" dirty="0" smtClean="0"/>
              <a:t> </a:t>
            </a:r>
            <a:r>
              <a:rPr lang="en-US" altLang="zh-TW" sz="2800" dirty="0" smtClean="0"/>
              <a:t>than</a:t>
            </a:r>
            <a:r>
              <a:rPr lang="zh-TW" altLang="en-US" sz="2800" dirty="0" smtClean="0"/>
              <a:t> </a:t>
            </a:r>
            <a:r>
              <a:rPr lang="en-US" altLang="zh-TW" sz="2800" dirty="0" smtClean="0"/>
              <a:t>one</a:t>
            </a:r>
            <a:r>
              <a:rPr lang="zh-TW" altLang="en-US" sz="2800" dirty="0" smtClean="0"/>
              <a:t>  </a:t>
            </a:r>
            <a:r>
              <a:rPr lang="en-US" altLang="zh-TW" sz="2800" dirty="0" smtClean="0"/>
              <a:t>method.</a:t>
            </a:r>
            <a:endParaRPr lang="zh-TW" altLang="en-US" sz="2800" dirty="0"/>
          </a:p>
          <a:p>
            <a:r>
              <a:rPr lang="en-US" altLang="zh-TW" sz="2800" dirty="0"/>
              <a:t>It is the first step in many applications such as face recognition, facial expression analysis, surveillance, security systems and human computer </a:t>
            </a:r>
            <a:r>
              <a:rPr lang="en-US" altLang="zh-TW" sz="2800" dirty="0" smtClean="0"/>
              <a:t>interface.</a:t>
            </a:r>
            <a:endParaRPr lang="en-US" altLang="zh-TW" sz="2800" dirty="0"/>
          </a:p>
          <a:p>
            <a:endParaRPr kumimoji="1" lang="zh-TW" altLang="en-US" dirty="0"/>
          </a:p>
        </p:txBody>
      </p:sp>
    </p:spTree>
    <p:extLst>
      <p:ext uri="{BB962C8B-B14F-4D97-AF65-F5344CB8AC3E}">
        <p14:creationId xmlns:p14="http://schemas.microsoft.com/office/powerpoint/2010/main" val="1828209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references</a:t>
            </a:r>
            <a:endParaRPr kumimoji="1" lang="zh-TW" altLang="en-US" dirty="0"/>
          </a:p>
        </p:txBody>
      </p:sp>
      <p:sp>
        <p:nvSpPr>
          <p:cNvPr id="3" name="內容版面配置區 2"/>
          <p:cNvSpPr>
            <a:spLocks noGrp="1"/>
          </p:cNvSpPr>
          <p:nvPr>
            <p:ph idx="1"/>
          </p:nvPr>
        </p:nvSpPr>
        <p:spPr>
          <a:xfrm>
            <a:off x="1251678" y="1496291"/>
            <a:ext cx="10178322" cy="5472545"/>
          </a:xfrm>
        </p:spPr>
        <p:txBody>
          <a:bodyPr>
            <a:normAutofit fontScale="47500" lnSpcReduction="20000"/>
          </a:bodyPr>
          <a:lstStyle/>
          <a:p>
            <a:r>
              <a:rPr lang="en-US" altLang="zh-TW" sz="4200" dirty="0"/>
              <a:t>[1</a:t>
            </a:r>
            <a:r>
              <a:rPr lang="en-US" altLang="zh-TW" sz="4200" dirty="0" smtClean="0"/>
              <a:t>]</a:t>
            </a:r>
            <a:r>
              <a:rPr lang="en-US" altLang="zh-TW" sz="4200" dirty="0"/>
              <a:t> P. Viola and M. Jones. Robust Real-time Object Detection. International Journal of Computer Vision 57(2), 137–154, 2004 </a:t>
            </a:r>
          </a:p>
          <a:p>
            <a:r>
              <a:rPr lang="en-US" altLang="zh-TW" sz="4200" dirty="0" smtClean="0"/>
              <a:t>[2]</a:t>
            </a:r>
            <a:r>
              <a:rPr lang="en-US" altLang="zh-TW" sz="4200" dirty="0"/>
              <a:t> Ming-</a:t>
            </a:r>
            <a:r>
              <a:rPr lang="en-US" altLang="zh-TW" sz="4200" dirty="0" err="1"/>
              <a:t>Hsuan</a:t>
            </a:r>
            <a:r>
              <a:rPr lang="en-US" altLang="zh-TW" sz="4200" dirty="0"/>
              <a:t> </a:t>
            </a:r>
            <a:r>
              <a:rPr lang="en-US" altLang="zh-TW" sz="4200" dirty="0" smtClean="0"/>
              <a:t>Yang,</a:t>
            </a:r>
            <a:r>
              <a:rPr lang="en-US" altLang="zh-TW" sz="4200" dirty="0"/>
              <a:t> David J. </a:t>
            </a:r>
            <a:r>
              <a:rPr lang="en-US" altLang="zh-TW" sz="4200" dirty="0" err="1"/>
              <a:t>Kriegman</a:t>
            </a:r>
            <a:r>
              <a:rPr lang="en-US" altLang="zh-TW" sz="4200" dirty="0"/>
              <a:t> </a:t>
            </a:r>
            <a:r>
              <a:rPr lang="en-US" altLang="zh-TW" sz="4200" dirty="0" smtClean="0"/>
              <a:t>and </a:t>
            </a:r>
            <a:r>
              <a:rPr lang="en-US" altLang="zh-TW" sz="4200" dirty="0" err="1"/>
              <a:t>Narendra</a:t>
            </a:r>
            <a:r>
              <a:rPr lang="en-US" altLang="zh-TW" sz="4200" dirty="0"/>
              <a:t> Ahuja </a:t>
            </a:r>
            <a:r>
              <a:rPr lang="en-US" altLang="zh-TW" sz="4200" dirty="0" smtClean="0"/>
              <a:t>.</a:t>
            </a:r>
            <a:r>
              <a:rPr lang="en-US" altLang="zh-TW" sz="4200" dirty="0"/>
              <a:t> Detecting Faces in Images: A Survey </a:t>
            </a:r>
            <a:r>
              <a:rPr lang="en-US" altLang="zh-TW" sz="4200" dirty="0" smtClean="0"/>
              <a:t>.</a:t>
            </a:r>
            <a:r>
              <a:rPr lang="en-US" altLang="zh-TW" sz="4200" dirty="0"/>
              <a:t> </a:t>
            </a:r>
            <a:r>
              <a:rPr lang="en-US" altLang="zh-TW" sz="4200" dirty="0" err="1" smtClean="0"/>
              <a:t>Ieee</a:t>
            </a:r>
            <a:r>
              <a:rPr lang="zh-TW" altLang="en-US" sz="4200" dirty="0" smtClean="0"/>
              <a:t> </a:t>
            </a:r>
            <a:r>
              <a:rPr lang="en-US" altLang="zh-TW" sz="4200" dirty="0" smtClean="0"/>
              <a:t>transitions pattern analysis and machine intelligence, vol. </a:t>
            </a:r>
            <a:r>
              <a:rPr lang="en-US" altLang="zh-TW" sz="4200" dirty="0"/>
              <a:t>24, </a:t>
            </a:r>
            <a:r>
              <a:rPr lang="en-US" altLang="zh-TW" sz="4200" dirty="0" smtClean="0"/>
              <a:t>no. 1, </a:t>
            </a:r>
            <a:r>
              <a:rPr lang="zh-TW" altLang="en-US" sz="4200" dirty="0" smtClean="0"/>
              <a:t> </a:t>
            </a:r>
            <a:r>
              <a:rPr lang="en-US" altLang="zh-TW" sz="4200" dirty="0" err="1" smtClean="0"/>
              <a:t>january</a:t>
            </a:r>
            <a:r>
              <a:rPr lang="en-US" altLang="zh-TW" sz="4200" dirty="0" smtClean="0"/>
              <a:t> </a:t>
            </a:r>
            <a:r>
              <a:rPr lang="en-US" altLang="zh-TW" sz="4200" dirty="0"/>
              <a:t>2002 </a:t>
            </a:r>
            <a:endParaRPr lang="zh-TW" altLang="en-US" sz="4200" dirty="0" smtClean="0"/>
          </a:p>
          <a:p>
            <a:r>
              <a:rPr lang="en-US" altLang="zh-TW" sz="4200" dirty="0" smtClean="0"/>
              <a:t>[3]</a:t>
            </a:r>
            <a:r>
              <a:rPr lang="zh-TW" altLang="en-US" sz="4200" dirty="0" smtClean="0"/>
              <a:t> </a:t>
            </a:r>
            <a:r>
              <a:rPr lang="en-US" altLang="zh-TW" sz="4200" dirty="0" err="1" smtClean="0"/>
              <a:t>Rashmi</a:t>
            </a:r>
            <a:r>
              <a:rPr lang="en-US" altLang="zh-TW" sz="4200" dirty="0" smtClean="0"/>
              <a:t> </a:t>
            </a:r>
            <a:r>
              <a:rPr lang="en-US" altLang="zh-TW" sz="4200" dirty="0"/>
              <a:t>Gupta </a:t>
            </a:r>
            <a:r>
              <a:rPr lang="en-US" altLang="zh-TW" sz="4200" dirty="0" smtClean="0"/>
              <a:t>and</a:t>
            </a:r>
            <a:r>
              <a:rPr lang="zh-TW" altLang="en-US" sz="4200" dirty="0" smtClean="0"/>
              <a:t> </a:t>
            </a:r>
            <a:r>
              <a:rPr lang="en-US" altLang="zh-TW" sz="4200" dirty="0"/>
              <a:t>Anil Kishore </a:t>
            </a:r>
            <a:r>
              <a:rPr lang="en-US" altLang="zh-TW" sz="4200" dirty="0" err="1" smtClean="0"/>
              <a:t>Saxena</a:t>
            </a:r>
            <a:r>
              <a:rPr lang="en-US" altLang="zh-TW" sz="4200" dirty="0" smtClean="0"/>
              <a:t>.</a:t>
            </a:r>
            <a:r>
              <a:rPr lang="zh-TW" altLang="en-US" sz="4200" dirty="0" smtClean="0"/>
              <a:t> </a:t>
            </a:r>
            <a:r>
              <a:rPr lang="en-US" altLang="zh-TW" sz="4200" dirty="0"/>
              <a:t>Survey of Advanced Face Detection Techniques in Image </a:t>
            </a:r>
            <a:r>
              <a:rPr lang="en-US" altLang="zh-TW" sz="4200" dirty="0" smtClean="0"/>
              <a:t>Processing.</a:t>
            </a:r>
            <a:r>
              <a:rPr lang="zh-TW" altLang="en-US" sz="4200" dirty="0" smtClean="0"/>
              <a:t> </a:t>
            </a:r>
            <a:r>
              <a:rPr lang="en-US" altLang="zh-TW" sz="4200" dirty="0"/>
              <a:t>I</a:t>
            </a:r>
            <a:r>
              <a:rPr lang="en-US" altLang="zh-TW" sz="4200" dirty="0" smtClean="0"/>
              <a:t>nternational </a:t>
            </a:r>
            <a:r>
              <a:rPr lang="en-US" altLang="zh-TW" sz="4200" dirty="0"/>
              <a:t>Journal of Computer Science and Management Research </a:t>
            </a:r>
            <a:r>
              <a:rPr lang="en-US" altLang="zh-TW" sz="4200" dirty="0" smtClean="0"/>
              <a:t>Vol. </a:t>
            </a:r>
            <a:r>
              <a:rPr lang="en-US" altLang="zh-TW" sz="4200" dirty="0"/>
              <a:t>1 Issue 2 September 2012 </a:t>
            </a:r>
            <a:endParaRPr lang="zh-TW" altLang="en-US" sz="4200" dirty="0" smtClean="0"/>
          </a:p>
          <a:p>
            <a:r>
              <a:rPr lang="en-US" altLang="zh-TW" sz="4200" dirty="0" smtClean="0"/>
              <a:t>[4]</a:t>
            </a:r>
            <a:r>
              <a:rPr lang="zh-TW" altLang="en-US" sz="4200" dirty="0" smtClean="0"/>
              <a:t> </a:t>
            </a:r>
            <a:r>
              <a:rPr lang="en-US" altLang="zh-TW" sz="4200" dirty="0"/>
              <a:t>Deepak </a:t>
            </a:r>
            <a:r>
              <a:rPr lang="en-US" altLang="zh-TW" sz="4200" dirty="0" err="1" smtClean="0"/>
              <a:t>Ghimire</a:t>
            </a:r>
            <a:r>
              <a:rPr lang="en-US" altLang="zh-TW" sz="4200" dirty="0" smtClean="0"/>
              <a:t> </a:t>
            </a:r>
            <a:r>
              <a:rPr lang="en-US" altLang="zh-TW" sz="4200" dirty="0"/>
              <a:t>and </a:t>
            </a:r>
            <a:r>
              <a:rPr lang="en-US" altLang="zh-TW" sz="4200" dirty="0" err="1"/>
              <a:t>Joonwhoan</a:t>
            </a:r>
            <a:r>
              <a:rPr lang="en-US" altLang="zh-TW" sz="4200" dirty="0"/>
              <a:t> </a:t>
            </a:r>
            <a:r>
              <a:rPr lang="en-US" altLang="zh-TW" sz="4200" dirty="0" smtClean="0"/>
              <a:t>Lee.</a:t>
            </a:r>
            <a:r>
              <a:rPr lang="zh-TW" altLang="en-US" sz="4200" dirty="0" smtClean="0"/>
              <a:t> </a:t>
            </a:r>
            <a:r>
              <a:rPr lang="en-US" altLang="zh-TW" sz="4200" dirty="0"/>
              <a:t>A Robust Face Detection Method Based on Skin Color and </a:t>
            </a:r>
            <a:r>
              <a:rPr lang="en-US" altLang="zh-TW" sz="4200" dirty="0" smtClean="0"/>
              <a:t>Edges.</a:t>
            </a:r>
            <a:r>
              <a:rPr lang="zh-TW" altLang="en-US" sz="4200" dirty="0" smtClean="0"/>
              <a:t> </a:t>
            </a:r>
            <a:r>
              <a:rPr lang="en-US" altLang="zh-TW" sz="4200" dirty="0"/>
              <a:t>J </a:t>
            </a:r>
            <a:r>
              <a:rPr lang="en-US" altLang="zh-TW" sz="4200" dirty="0" err="1"/>
              <a:t>Inf</a:t>
            </a:r>
            <a:r>
              <a:rPr lang="en-US" altLang="zh-TW" sz="4200" dirty="0"/>
              <a:t> Process </a:t>
            </a:r>
            <a:r>
              <a:rPr lang="en-US" altLang="zh-TW" sz="4200" dirty="0" err="1"/>
              <a:t>Syst</a:t>
            </a:r>
            <a:r>
              <a:rPr lang="en-US" altLang="zh-TW" sz="4200" dirty="0"/>
              <a:t>, Vol.9, No.1, March 2013 </a:t>
            </a:r>
          </a:p>
          <a:p>
            <a:r>
              <a:rPr lang="en-US" altLang="zh-TW" sz="4200" dirty="0" smtClean="0"/>
              <a:t>[5] </a:t>
            </a:r>
            <a:r>
              <a:rPr lang="en-US" altLang="zh-TW" sz="4200" dirty="0" err="1"/>
              <a:t>Hsuan</a:t>
            </a:r>
            <a:r>
              <a:rPr lang="en-US" altLang="zh-TW" sz="4200" dirty="0"/>
              <a:t>-Tien Lin</a:t>
            </a:r>
            <a:r>
              <a:rPr lang="en-US" altLang="zh-TW" sz="4200" dirty="0" smtClean="0"/>
              <a:t> “machine</a:t>
            </a:r>
            <a:r>
              <a:rPr lang="zh-TW" altLang="en-US" sz="4200" dirty="0" smtClean="0"/>
              <a:t> </a:t>
            </a:r>
            <a:r>
              <a:rPr lang="en-US" altLang="zh-TW" sz="4200" dirty="0" smtClean="0"/>
              <a:t>learning</a:t>
            </a:r>
            <a:r>
              <a:rPr lang="zh-TW" altLang="en-US" sz="4200" dirty="0" smtClean="0"/>
              <a:t> </a:t>
            </a:r>
            <a:r>
              <a:rPr lang="en-US" altLang="zh-TW" sz="4200" dirty="0" smtClean="0"/>
              <a:t>techniques” ,</a:t>
            </a:r>
            <a:r>
              <a:rPr lang="en-US" altLang="zh-TW" sz="4200" dirty="0"/>
              <a:t> </a:t>
            </a:r>
            <a:r>
              <a:rPr lang="en-US" altLang="zh-TW" sz="4200" dirty="0" err="1"/>
              <a:t>Coursera</a:t>
            </a:r>
            <a:r>
              <a:rPr lang="en-US" altLang="zh-TW" sz="4200" dirty="0" smtClean="0"/>
              <a:t>, </a:t>
            </a:r>
            <a:r>
              <a:rPr lang="en-US" altLang="zh-TW" sz="4200" dirty="0"/>
              <a:t>Lecture note</a:t>
            </a:r>
            <a:r>
              <a:rPr lang="en-US" altLang="zh-TW" sz="4200" dirty="0" smtClean="0"/>
              <a:t>.</a:t>
            </a:r>
          </a:p>
          <a:p>
            <a:r>
              <a:rPr lang="en-US" altLang="zh-TW" sz="4200" dirty="0" smtClean="0"/>
              <a:t>[6]</a:t>
            </a:r>
            <a:r>
              <a:rPr lang="zh-TW" altLang="en-US" sz="4200" dirty="0" smtClean="0"/>
              <a:t> </a:t>
            </a:r>
            <a:r>
              <a:rPr lang="en-US" altLang="zh-TW" sz="4200" dirty="0" smtClean="0"/>
              <a:t>http</a:t>
            </a:r>
            <a:r>
              <a:rPr lang="en-US" altLang="zh-TW" sz="4200" dirty="0"/>
              <a:t>://cg2010studio.com/tag/</a:t>
            </a:r>
            <a:r>
              <a:rPr lang="en-US" altLang="zh-TW" sz="4200" dirty="0" err="1"/>
              <a:t>haar</a:t>
            </a:r>
            <a:r>
              <a:rPr lang="en-US" altLang="zh-TW" sz="4200" dirty="0"/>
              <a:t>-feature/</a:t>
            </a:r>
          </a:p>
          <a:p>
            <a:r>
              <a:rPr lang="en-US" altLang="zh-TW" sz="4200" dirty="0" smtClean="0"/>
              <a:t>[7]</a:t>
            </a:r>
            <a:r>
              <a:rPr lang="zh-TW" altLang="en-US" sz="4200" dirty="0" smtClean="0"/>
              <a:t> </a:t>
            </a:r>
            <a:r>
              <a:rPr lang="en-US" altLang="zh-TW" sz="4200" dirty="0" smtClean="0"/>
              <a:t>http</a:t>
            </a:r>
            <a:r>
              <a:rPr lang="en-US" altLang="zh-TW" sz="4200" dirty="0"/>
              <a:t>://</a:t>
            </a:r>
            <a:r>
              <a:rPr lang="en-US" altLang="zh-TW" sz="4200" dirty="0" smtClean="0"/>
              <a:t>mark-jo-prog.blogspot.tw/2012/08/face-detection-opencv-242.html</a:t>
            </a:r>
          </a:p>
          <a:p>
            <a:r>
              <a:rPr lang="en-US" altLang="zh-TW" sz="4200" dirty="0"/>
              <a:t>[8]</a:t>
            </a:r>
            <a:r>
              <a:rPr lang="zh-TW" altLang="en-US" sz="4200" dirty="0"/>
              <a:t> </a:t>
            </a:r>
            <a:r>
              <a:rPr lang="en-US" altLang="zh-TW" sz="4200" dirty="0"/>
              <a:t>http://courses.cs.tamu.edu/</a:t>
            </a:r>
            <a:r>
              <a:rPr lang="en-US" altLang="zh-TW" sz="4200" dirty="0" err="1"/>
              <a:t>rgutier</a:t>
            </a:r>
            <a:r>
              <a:rPr lang="en-US" altLang="zh-TW" sz="4200" dirty="0"/>
              <a:t>/cpsc689_s07/yang2002faceDetectionSurveySLIDES.pdf</a:t>
            </a:r>
          </a:p>
          <a:p>
            <a:r>
              <a:rPr lang="en-US" altLang="zh-TW" sz="4200" dirty="0"/>
              <a:t>[9]</a:t>
            </a:r>
            <a:r>
              <a:rPr lang="zh-TW" altLang="en-US" sz="4200" dirty="0"/>
              <a:t> </a:t>
            </a:r>
            <a:r>
              <a:rPr lang="en-US" altLang="zh-TW" sz="4200" dirty="0"/>
              <a:t>http://</a:t>
            </a:r>
            <a:r>
              <a:rPr lang="en-US" altLang="zh-TW" sz="4200" dirty="0" err="1"/>
              <a:t>www.cepp.gov.tw</a:t>
            </a:r>
            <a:r>
              <a:rPr lang="en-US" altLang="zh-TW" sz="4200" dirty="0"/>
              <a:t>/</a:t>
            </a:r>
            <a:r>
              <a:rPr lang="en-US" altLang="zh-TW" sz="4200" dirty="0" err="1"/>
              <a:t>TheFiles</a:t>
            </a:r>
            <a:r>
              <a:rPr lang="en-US" altLang="zh-TW" sz="4200" dirty="0"/>
              <a:t>/publication/97607698-36ce-48b3-973f-a7cd47d3b0ad.pdf</a:t>
            </a:r>
          </a:p>
          <a:p>
            <a:endParaRPr lang="en-US" altLang="zh-TW" dirty="0"/>
          </a:p>
          <a:p>
            <a:endParaRPr lang="en-US" altLang="zh-TW" dirty="0"/>
          </a:p>
          <a:p>
            <a:endParaRPr lang="zh-TW" altLang="en-US" dirty="0" smtClean="0"/>
          </a:p>
          <a:p>
            <a:endParaRPr kumimoji="1" lang="zh-TW" altLang="en-US" dirty="0"/>
          </a:p>
          <a:p>
            <a:endParaRPr kumimoji="1" lang="zh-TW" altLang="en-US" dirty="0"/>
          </a:p>
        </p:txBody>
      </p:sp>
    </p:spTree>
    <p:extLst>
      <p:ext uri="{BB962C8B-B14F-4D97-AF65-F5344CB8AC3E}">
        <p14:creationId xmlns:p14="http://schemas.microsoft.com/office/powerpoint/2010/main" val="829056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normAutofit/>
          </a:bodyPr>
          <a:lstStyle/>
          <a:p>
            <a:r>
              <a:rPr lang="en-US" altLang="zh-TW" sz="6000" dirty="0"/>
              <a:t>Thank you for your attention</a:t>
            </a:r>
            <a:endParaRPr kumimoji="1" lang="zh-TW" altLang="en-US" sz="6000" dirty="0"/>
          </a:p>
        </p:txBody>
      </p:sp>
    </p:spTree>
    <p:extLst>
      <p:ext uri="{BB962C8B-B14F-4D97-AF65-F5344CB8AC3E}">
        <p14:creationId xmlns:p14="http://schemas.microsoft.com/office/powerpoint/2010/main" val="473903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sz="5400" dirty="0" smtClean="0"/>
              <a:t>Outline</a:t>
            </a:r>
            <a:endParaRPr kumimoji="1" lang="zh-TW" altLang="en-US" sz="5400" dirty="0"/>
          </a:p>
        </p:txBody>
      </p:sp>
      <p:sp>
        <p:nvSpPr>
          <p:cNvPr id="3" name="內容版面配置區 2"/>
          <p:cNvSpPr>
            <a:spLocks noGrp="1"/>
          </p:cNvSpPr>
          <p:nvPr>
            <p:ph idx="1"/>
          </p:nvPr>
        </p:nvSpPr>
        <p:spPr>
          <a:xfrm>
            <a:off x="1251678" y="1402915"/>
            <a:ext cx="10178322" cy="4464151"/>
          </a:xfrm>
        </p:spPr>
        <p:txBody>
          <a:bodyPr>
            <a:normAutofit fontScale="25000" lnSpcReduction="20000"/>
          </a:bodyPr>
          <a:lstStyle/>
          <a:p>
            <a:r>
              <a:rPr lang="en-US" altLang="zh-TW" sz="12800" dirty="0" smtClean="0">
                <a:solidFill>
                  <a:srgbClr val="FF0000"/>
                </a:solidFill>
              </a:rPr>
              <a:t>Techniques </a:t>
            </a:r>
            <a:r>
              <a:rPr lang="en-US" altLang="zh-TW" sz="12800" dirty="0">
                <a:solidFill>
                  <a:srgbClr val="FF0000"/>
                </a:solidFill>
              </a:rPr>
              <a:t>for face detection </a:t>
            </a:r>
          </a:p>
          <a:p>
            <a:pPr marL="0" indent="0">
              <a:buNone/>
            </a:pPr>
            <a:r>
              <a:rPr lang="en-US" altLang="zh-TW" sz="12800" dirty="0"/>
              <a:t> </a:t>
            </a:r>
            <a:r>
              <a:rPr lang="en-US" altLang="zh-TW" sz="12800" dirty="0" smtClean="0"/>
              <a:t>  </a:t>
            </a:r>
            <a:r>
              <a:rPr lang="en-US" altLang="zh-TW" sz="11200" dirty="0" smtClean="0"/>
              <a:t>Knowledge </a:t>
            </a:r>
            <a:r>
              <a:rPr lang="en-US" altLang="zh-TW" sz="11200" dirty="0"/>
              <a:t>based</a:t>
            </a:r>
          </a:p>
          <a:p>
            <a:pPr marL="0" indent="0">
              <a:buNone/>
            </a:pPr>
            <a:r>
              <a:rPr lang="en-US" altLang="zh-TW" sz="11200" dirty="0"/>
              <a:t>    Feature invariant </a:t>
            </a:r>
          </a:p>
          <a:p>
            <a:pPr marL="0" indent="0">
              <a:buNone/>
            </a:pPr>
            <a:r>
              <a:rPr lang="en-US" altLang="zh-TW" sz="11200" dirty="0"/>
              <a:t>    Template matching  </a:t>
            </a:r>
          </a:p>
          <a:p>
            <a:pPr marL="0" indent="0">
              <a:buNone/>
            </a:pPr>
            <a:r>
              <a:rPr lang="en-US" altLang="zh-TW" sz="11200" dirty="0"/>
              <a:t>    Machine </a:t>
            </a:r>
            <a:r>
              <a:rPr lang="en-US" altLang="zh-TW" sz="11200" dirty="0" smtClean="0"/>
              <a:t>learning  </a:t>
            </a:r>
            <a:endParaRPr lang="zh-TW" altLang="en-US" sz="11200" dirty="0" smtClean="0">
              <a:solidFill>
                <a:srgbClr val="FF0000"/>
              </a:solidFill>
            </a:endParaRPr>
          </a:p>
          <a:p>
            <a:r>
              <a:rPr lang="en-US" altLang="zh-TW" sz="12800" dirty="0" err="1" smtClean="0">
                <a:solidFill>
                  <a:schemeClr val="bg1">
                    <a:lumMod val="85000"/>
                  </a:schemeClr>
                </a:solidFill>
              </a:rPr>
              <a:t>Adaboost</a:t>
            </a:r>
            <a:endParaRPr lang="zh-TW" altLang="en-US" sz="12800" dirty="0" smtClean="0">
              <a:solidFill>
                <a:schemeClr val="bg1">
                  <a:lumMod val="85000"/>
                </a:schemeClr>
              </a:solidFill>
            </a:endParaRPr>
          </a:p>
          <a:p>
            <a:r>
              <a:rPr lang="en-US" altLang="zh-TW" sz="12800" dirty="0" smtClean="0">
                <a:solidFill>
                  <a:schemeClr val="bg1">
                    <a:lumMod val="85000"/>
                  </a:schemeClr>
                </a:solidFill>
              </a:rPr>
              <a:t>Application</a:t>
            </a:r>
          </a:p>
          <a:p>
            <a:r>
              <a:rPr lang="en-US" altLang="zh-TW" sz="12800" dirty="0" smtClean="0">
                <a:solidFill>
                  <a:schemeClr val="bg1">
                    <a:lumMod val="85000"/>
                  </a:schemeClr>
                </a:solidFill>
              </a:rPr>
              <a:t>Conclusion</a:t>
            </a:r>
          </a:p>
          <a:p>
            <a:r>
              <a:rPr lang="en-US" altLang="zh-TW" sz="12800" dirty="0" smtClean="0">
                <a:solidFill>
                  <a:schemeClr val="bg1">
                    <a:lumMod val="85000"/>
                  </a:schemeClr>
                </a:solidFill>
              </a:rPr>
              <a:t>Reference</a:t>
            </a:r>
          </a:p>
          <a:p>
            <a:endParaRPr lang="en-US" altLang="zh-TW" sz="2600" dirty="0" smtClean="0">
              <a:solidFill>
                <a:srgbClr val="FF0000"/>
              </a:solidFill>
            </a:endParaRPr>
          </a:p>
          <a:p>
            <a:pPr marL="0" indent="0">
              <a:buNone/>
            </a:pPr>
            <a:endParaRPr lang="en-US" altLang="zh-TW" dirty="0" smtClean="0">
              <a:solidFill>
                <a:srgbClr val="FF0000"/>
              </a:solidFill>
            </a:endParaRPr>
          </a:p>
          <a:p>
            <a:pPr marL="0" indent="0">
              <a:buNone/>
            </a:pPr>
            <a:r>
              <a:rPr lang="en-US" altLang="zh-TW" dirty="0" smtClean="0"/>
              <a:t>    </a:t>
            </a:r>
          </a:p>
          <a:p>
            <a:pPr marL="0" indent="0">
              <a:buNone/>
            </a:pPr>
            <a:endParaRPr lang="en-US" altLang="zh-TW" dirty="0"/>
          </a:p>
          <a:p>
            <a:pPr marL="0" indent="0">
              <a:buNone/>
            </a:pPr>
            <a:endParaRPr lang="en-US" altLang="zh-TW" dirty="0"/>
          </a:p>
          <a:p>
            <a:pPr marL="0" indent="0">
              <a:buNone/>
            </a:pPr>
            <a:endParaRPr lang="en-US" altLang="zh-TW" sz="2000" dirty="0" smtClean="0"/>
          </a:p>
          <a:p>
            <a:pPr marL="0" indent="0">
              <a:buNone/>
            </a:pPr>
            <a:endParaRPr lang="en-US" altLang="zh-TW" sz="2000" dirty="0"/>
          </a:p>
          <a:p>
            <a:pPr marL="0" indent="0">
              <a:buNone/>
            </a:pPr>
            <a:endParaRPr lang="en-US" altLang="zh-TW" dirty="0"/>
          </a:p>
          <a:p>
            <a:pPr marL="0" indent="0">
              <a:buNone/>
            </a:pPr>
            <a:r>
              <a:rPr lang="en-US" altLang="zh-TW" dirty="0" smtClean="0"/>
              <a:t> </a:t>
            </a:r>
          </a:p>
          <a:p>
            <a:endParaRPr lang="en-US" altLang="zh-TW" dirty="0"/>
          </a:p>
          <a:p>
            <a:endParaRPr kumimoji="1" lang="zh-TW" altLang="en-US" dirty="0"/>
          </a:p>
        </p:txBody>
      </p:sp>
    </p:spTree>
    <p:extLst>
      <p:ext uri="{BB962C8B-B14F-4D97-AF65-F5344CB8AC3E}">
        <p14:creationId xmlns:p14="http://schemas.microsoft.com/office/powerpoint/2010/main" val="318333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Flow</a:t>
            </a:r>
            <a:r>
              <a:rPr kumimoji="1" lang="zh-TW" altLang="en-US" dirty="0" smtClean="0"/>
              <a:t> </a:t>
            </a:r>
            <a:r>
              <a:rPr kumimoji="1" lang="en-US" altLang="zh-TW" dirty="0" smtClean="0"/>
              <a:t>chart</a:t>
            </a:r>
            <a:endParaRPr kumimoji="1" lang="zh-TW" altLang="en-US" dirty="0"/>
          </a:p>
        </p:txBody>
      </p:sp>
      <p:sp>
        <p:nvSpPr>
          <p:cNvPr id="3" name="內容版面配置區 2"/>
          <p:cNvSpPr>
            <a:spLocks noGrp="1"/>
          </p:cNvSpPr>
          <p:nvPr>
            <p:ph idx="1"/>
          </p:nvPr>
        </p:nvSpPr>
        <p:spPr/>
        <p:txBody>
          <a:bodyPr>
            <a:normAutofit/>
          </a:bodyPr>
          <a:lstStyle/>
          <a:p>
            <a:pPr marL="0" indent="0">
              <a:buNone/>
            </a:pPr>
            <a:r>
              <a:rPr lang="en-US" altLang="zh-TW" sz="2800" dirty="0"/>
              <a:t>(</a:t>
            </a:r>
            <a:r>
              <a:rPr lang="en-US" altLang="zh-TW" sz="2800" dirty="0" err="1"/>
              <a:t>i</a:t>
            </a:r>
            <a:r>
              <a:rPr lang="en-US" altLang="zh-TW" sz="2800" dirty="0"/>
              <a:t>) Face image is acquired, enhanced and segmented. </a:t>
            </a:r>
            <a:endParaRPr lang="en-US" altLang="zh-TW" sz="2800" dirty="0" smtClean="0"/>
          </a:p>
          <a:p>
            <a:pPr marL="0" indent="0">
              <a:buNone/>
            </a:pPr>
            <a:r>
              <a:rPr lang="en-US" altLang="zh-TW" sz="2800" dirty="0" smtClean="0"/>
              <a:t>(</a:t>
            </a:r>
            <a:r>
              <a:rPr lang="en-US" altLang="zh-TW" sz="2800" dirty="0"/>
              <a:t>ii) face boundary and facial features are detected. </a:t>
            </a:r>
            <a:endParaRPr lang="en-US" altLang="zh-TW" sz="2800" dirty="0" smtClean="0"/>
          </a:p>
          <a:p>
            <a:pPr marL="0" indent="0">
              <a:buNone/>
            </a:pPr>
            <a:r>
              <a:rPr lang="en-US" altLang="zh-TW" sz="2800" dirty="0" smtClean="0"/>
              <a:t>(</a:t>
            </a:r>
            <a:r>
              <a:rPr lang="en-US" altLang="zh-TW" sz="2800" dirty="0"/>
              <a:t>iii) the extracted facial features are matched against the </a:t>
            </a:r>
            <a:r>
              <a:rPr lang="en-US" altLang="zh-TW" sz="2800" dirty="0" smtClean="0"/>
              <a:t>features    </a:t>
            </a:r>
          </a:p>
          <a:p>
            <a:pPr marL="0" indent="0">
              <a:buNone/>
            </a:pPr>
            <a:r>
              <a:rPr lang="en-US" altLang="zh-TW" sz="2800" dirty="0"/>
              <a:t> </a:t>
            </a:r>
            <a:r>
              <a:rPr lang="en-US" altLang="zh-TW" sz="2800" dirty="0" smtClean="0"/>
              <a:t>     stored </a:t>
            </a:r>
            <a:r>
              <a:rPr lang="en-US" altLang="zh-TW" sz="2800" dirty="0"/>
              <a:t>in the database. </a:t>
            </a:r>
            <a:endParaRPr lang="en-US" altLang="zh-TW" sz="2800" dirty="0" smtClean="0"/>
          </a:p>
          <a:p>
            <a:pPr marL="0" indent="0">
              <a:buNone/>
            </a:pPr>
            <a:r>
              <a:rPr lang="en-US" altLang="zh-TW" sz="2800" dirty="0" smtClean="0"/>
              <a:t>(</a:t>
            </a:r>
            <a:r>
              <a:rPr lang="en-US" altLang="zh-TW" sz="2800" dirty="0"/>
              <a:t>iv) the classification of the face image into one or more persons </a:t>
            </a:r>
            <a:r>
              <a:rPr lang="en-US" altLang="zh-TW" sz="2800" dirty="0" smtClean="0"/>
              <a:t>is</a:t>
            </a:r>
          </a:p>
          <a:p>
            <a:pPr marL="0" indent="0">
              <a:buNone/>
            </a:pPr>
            <a:r>
              <a:rPr lang="en-US" altLang="zh-TW" sz="2800" dirty="0"/>
              <a:t> </a:t>
            </a:r>
            <a:r>
              <a:rPr lang="en-US" altLang="zh-TW" sz="2800" dirty="0" smtClean="0"/>
              <a:t>     achieved</a:t>
            </a:r>
            <a:r>
              <a:rPr lang="en-US" altLang="zh-TW" sz="2800" dirty="0"/>
              <a:t>. </a:t>
            </a:r>
          </a:p>
          <a:p>
            <a:endParaRPr kumimoji="1" lang="zh-TW" altLang="en-US" sz="2800" dirty="0"/>
          </a:p>
        </p:txBody>
      </p:sp>
    </p:spTree>
    <p:extLst>
      <p:ext uri="{BB962C8B-B14F-4D97-AF65-F5344CB8AC3E}">
        <p14:creationId xmlns:p14="http://schemas.microsoft.com/office/powerpoint/2010/main" val="608413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1678" y="396453"/>
            <a:ext cx="10178322" cy="1492132"/>
          </a:xfrm>
        </p:spPr>
        <p:txBody>
          <a:bodyPr>
            <a:noAutofit/>
          </a:bodyPr>
          <a:lstStyle/>
          <a:p>
            <a:r>
              <a:rPr lang="en-US" altLang="zh-TW" sz="5400" dirty="0"/>
              <a:t>Knowledge based</a:t>
            </a:r>
            <a:br>
              <a:rPr lang="en-US" altLang="zh-TW" sz="5400" dirty="0"/>
            </a:br>
            <a:endParaRPr kumimoji="1" lang="zh-TW" altLang="en-US" sz="5400" dirty="0"/>
          </a:p>
        </p:txBody>
      </p:sp>
      <p:sp>
        <p:nvSpPr>
          <p:cNvPr id="7" name="內容版面配置區 6"/>
          <p:cNvSpPr>
            <a:spLocks noGrp="1"/>
          </p:cNvSpPr>
          <p:nvPr>
            <p:ph idx="1"/>
          </p:nvPr>
        </p:nvSpPr>
        <p:spPr/>
        <p:txBody>
          <a:bodyPr/>
          <a:lstStyle/>
          <a:p>
            <a:r>
              <a:rPr kumimoji="1" lang="en-US" altLang="zh-TW" sz="2800" b="1" dirty="0"/>
              <a:t>Main idea :</a:t>
            </a:r>
            <a:r>
              <a:rPr lang="en-US" altLang="zh-TW" sz="2800" dirty="0"/>
              <a:t> capture our knowledge of faces, and translate them </a:t>
            </a:r>
            <a:r>
              <a:rPr lang="en-US" altLang="zh-TW" sz="2800" dirty="0" smtClean="0"/>
              <a:t>		   into </a:t>
            </a:r>
            <a:r>
              <a:rPr lang="en-US" altLang="zh-TW" sz="2800" dirty="0"/>
              <a:t>a </a:t>
            </a:r>
            <a:r>
              <a:rPr lang="en-US" altLang="zh-TW" sz="2800" dirty="0" smtClean="0"/>
              <a:t>set of </a:t>
            </a:r>
            <a:r>
              <a:rPr lang="en-US" altLang="zh-TW" sz="2800" dirty="0"/>
              <a:t>rules </a:t>
            </a:r>
          </a:p>
          <a:p>
            <a:r>
              <a:rPr lang="en-US" altLang="zh-TW" sz="2800" b="1" dirty="0"/>
              <a:t>Suitable : </a:t>
            </a:r>
            <a:r>
              <a:rPr lang="en-US" altLang="zh-TW" sz="2800" dirty="0"/>
              <a:t>Frontal faces in not complicated scene</a:t>
            </a:r>
            <a:endParaRPr lang="en-US" altLang="zh-TW" sz="2800" b="1" dirty="0"/>
          </a:p>
          <a:p>
            <a:r>
              <a:rPr lang="en-US" altLang="zh-TW" sz="2800" b="1" dirty="0" smtClean="0"/>
              <a:t>Weaknesses : </a:t>
            </a:r>
            <a:r>
              <a:rPr lang="en-US" altLang="zh-TW" sz="2800" dirty="0" smtClean="0"/>
              <a:t>difficulty in translating </a:t>
            </a:r>
            <a:r>
              <a:rPr lang="en-US" altLang="zh-TW" sz="2800" dirty="0"/>
              <a:t>human </a:t>
            </a:r>
            <a:r>
              <a:rPr lang="en-US" altLang="zh-TW" sz="2800" dirty="0" smtClean="0"/>
              <a:t>knowledge </a:t>
            </a:r>
            <a:r>
              <a:rPr lang="en-US" altLang="zh-TW" sz="2800" dirty="0"/>
              <a:t>into </a:t>
            </a:r>
            <a:r>
              <a:rPr lang="en-US" altLang="zh-TW" sz="2800" dirty="0" smtClean="0"/>
              <a:t>well-		       defined </a:t>
            </a:r>
            <a:r>
              <a:rPr lang="en-US" altLang="zh-TW" sz="2800" dirty="0"/>
              <a:t>rules </a:t>
            </a:r>
          </a:p>
          <a:p>
            <a:endParaRPr lang="en-US" altLang="zh-TW" dirty="0"/>
          </a:p>
          <a:p>
            <a:endParaRPr kumimoji="1" lang="en-US" altLang="zh-TW" dirty="0"/>
          </a:p>
          <a:p>
            <a:endParaRPr kumimoji="1" lang="zh-TW" altLang="en-US" dirty="0"/>
          </a:p>
          <a:p>
            <a:pPr marL="0" indent="0">
              <a:buNone/>
            </a:pPr>
            <a:endParaRPr kumimoji="1" lang="zh-TW" altLang="en-US" dirty="0"/>
          </a:p>
        </p:txBody>
      </p:sp>
    </p:spTree>
    <p:extLst>
      <p:ext uri="{BB962C8B-B14F-4D97-AF65-F5344CB8AC3E}">
        <p14:creationId xmlns:p14="http://schemas.microsoft.com/office/powerpoint/2010/main" val="1035839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428" y="2342270"/>
            <a:ext cx="5702300" cy="3594101"/>
          </a:xfrm>
          <a:prstGeom prst="rect">
            <a:avLst/>
          </a:prstGeom>
        </p:spPr>
      </p:pic>
      <p:sp>
        <p:nvSpPr>
          <p:cNvPr id="2" name="標題 1"/>
          <p:cNvSpPr>
            <a:spLocks noGrp="1"/>
          </p:cNvSpPr>
          <p:nvPr>
            <p:ph type="title"/>
          </p:nvPr>
        </p:nvSpPr>
        <p:spPr>
          <a:xfrm>
            <a:off x="1251678" y="368317"/>
            <a:ext cx="10178322" cy="1492132"/>
          </a:xfrm>
        </p:spPr>
        <p:txBody>
          <a:bodyPr>
            <a:normAutofit/>
          </a:bodyPr>
          <a:lstStyle/>
          <a:p>
            <a:r>
              <a:rPr lang="en-US" altLang="zh-TW" sz="5400" dirty="0"/>
              <a:t>Knowledge based</a:t>
            </a:r>
            <a:endParaRPr kumimoji="1" lang="zh-TW" altLang="en-US" sz="5400" dirty="0"/>
          </a:p>
        </p:txBody>
      </p:sp>
      <p:pic>
        <p:nvPicPr>
          <p:cNvPr id="4" name="內容版面配置區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92104" y="2342271"/>
            <a:ext cx="4533324" cy="3594100"/>
          </a:xfrm>
        </p:spPr>
      </p:pic>
      <p:sp>
        <p:nvSpPr>
          <p:cNvPr id="3" name="文字方塊 2"/>
          <p:cNvSpPr txBox="1"/>
          <p:nvPr/>
        </p:nvSpPr>
        <p:spPr>
          <a:xfrm>
            <a:off x="3558162" y="6095026"/>
            <a:ext cx="5218416" cy="646331"/>
          </a:xfrm>
          <a:prstGeom prst="rect">
            <a:avLst/>
          </a:prstGeom>
          <a:noFill/>
        </p:spPr>
        <p:txBody>
          <a:bodyPr wrap="none" rtlCol="0">
            <a:spAutoFit/>
          </a:bodyPr>
          <a:lstStyle/>
          <a:p>
            <a:r>
              <a:rPr lang="en-US" altLang="zh-TW" dirty="0"/>
              <a:t>Ming-</a:t>
            </a:r>
            <a:r>
              <a:rPr lang="en-US" altLang="zh-TW" dirty="0" err="1"/>
              <a:t>Hsuan</a:t>
            </a:r>
            <a:r>
              <a:rPr lang="en-US" altLang="zh-TW" dirty="0"/>
              <a:t> </a:t>
            </a:r>
            <a:r>
              <a:rPr lang="en-US" altLang="zh-TW" dirty="0" smtClean="0"/>
              <a:t>Yang.</a:t>
            </a:r>
            <a:r>
              <a:rPr lang="zh-TW" altLang="en-US" dirty="0" smtClean="0"/>
              <a:t> </a:t>
            </a:r>
            <a:r>
              <a:rPr lang="en-US" altLang="zh-TW" dirty="0"/>
              <a:t>Detecting Faces in Images: A </a:t>
            </a:r>
            <a:r>
              <a:rPr lang="en-US" altLang="zh-TW" dirty="0" smtClean="0"/>
              <a:t>Survey.</a:t>
            </a:r>
            <a:endParaRPr lang="en-US" altLang="zh-TW" dirty="0"/>
          </a:p>
          <a:p>
            <a:endParaRPr lang="en-US" altLang="zh-TW" dirty="0"/>
          </a:p>
        </p:txBody>
      </p:sp>
    </p:spTree>
    <p:extLst>
      <p:ext uri="{BB962C8B-B14F-4D97-AF65-F5344CB8AC3E}">
        <p14:creationId xmlns:p14="http://schemas.microsoft.com/office/powerpoint/2010/main" val="67342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5400" dirty="0"/>
              <a:t>Feature invariant</a:t>
            </a:r>
            <a:endParaRPr kumimoji="1" lang="zh-TW" altLang="en-US" dirty="0"/>
          </a:p>
        </p:txBody>
      </p:sp>
      <p:sp>
        <p:nvSpPr>
          <p:cNvPr id="3" name="內容版面配置區 2"/>
          <p:cNvSpPr>
            <a:spLocks noGrp="1"/>
          </p:cNvSpPr>
          <p:nvPr>
            <p:ph idx="1"/>
          </p:nvPr>
        </p:nvSpPr>
        <p:spPr/>
        <p:txBody>
          <a:bodyPr>
            <a:normAutofit/>
          </a:bodyPr>
          <a:lstStyle/>
          <a:p>
            <a:r>
              <a:rPr kumimoji="1" lang="en-US" altLang="zh-TW" sz="2800" b="1" dirty="0" smtClean="0"/>
              <a:t>Main idea : </a:t>
            </a:r>
            <a:r>
              <a:rPr lang="en-US" altLang="zh-TW" sz="2800" dirty="0" smtClean="0"/>
              <a:t>find </a:t>
            </a:r>
            <a:r>
              <a:rPr lang="en-US" altLang="zh-TW" sz="2800" dirty="0"/>
              <a:t>structural </a:t>
            </a:r>
            <a:r>
              <a:rPr lang="en-US" altLang="zh-TW" sz="2800" dirty="0" smtClean="0"/>
              <a:t>features</a:t>
            </a:r>
            <a:r>
              <a:rPr lang="zh-TW" altLang="en-US" sz="2800" dirty="0" smtClean="0"/>
              <a:t> </a:t>
            </a:r>
            <a:r>
              <a:rPr lang="en-US" altLang="zh-TW" sz="2800" dirty="0" smtClean="0"/>
              <a:t>or </a:t>
            </a:r>
            <a:r>
              <a:rPr lang="en-US" altLang="zh-TW" sz="2800" dirty="0"/>
              <a:t>statistical models </a:t>
            </a:r>
            <a:r>
              <a:rPr lang="en-US" altLang="zh-TW" sz="2800" dirty="0" smtClean="0"/>
              <a:t> </a:t>
            </a:r>
            <a:r>
              <a:rPr lang="en-US" altLang="zh-TW" sz="2800" dirty="0"/>
              <a:t>that exist, </a:t>
            </a:r>
            <a:r>
              <a:rPr lang="en-US" altLang="zh-TW" sz="2800" dirty="0" smtClean="0"/>
              <a:t>	            even when </a:t>
            </a:r>
            <a:r>
              <a:rPr lang="en-US" altLang="zh-TW" sz="2800" dirty="0"/>
              <a:t>the </a:t>
            </a:r>
            <a:r>
              <a:rPr lang="en-US" altLang="zh-TW" sz="2800" dirty="0" smtClean="0"/>
              <a:t>viewpoint or </a:t>
            </a:r>
            <a:r>
              <a:rPr lang="en-US" altLang="zh-TW" sz="2800" dirty="0"/>
              <a:t>lighting </a:t>
            </a:r>
            <a:r>
              <a:rPr lang="en-US" altLang="zh-TW" sz="2800" dirty="0" smtClean="0"/>
              <a:t>conditions vary.</a:t>
            </a:r>
          </a:p>
          <a:p>
            <a:r>
              <a:rPr lang="en-US" altLang="zh-TW" sz="2800" b="1" dirty="0" smtClean="0"/>
              <a:t>Strengths : </a:t>
            </a:r>
            <a:r>
              <a:rPr lang="en-US" altLang="zh-TW" sz="2800" dirty="0"/>
              <a:t>Improved invariance for different poses and lighting </a:t>
            </a:r>
            <a:r>
              <a:rPr lang="en-US" altLang="zh-TW" sz="2800" dirty="0" smtClean="0"/>
              <a:t>		   conditions </a:t>
            </a:r>
            <a:endParaRPr kumimoji="1" lang="en-US" altLang="zh-TW" sz="2800" dirty="0" smtClean="0"/>
          </a:p>
          <a:p>
            <a:r>
              <a:rPr kumimoji="1" lang="en-US" altLang="zh-TW" sz="2800" b="1" dirty="0" smtClean="0"/>
              <a:t>Weaknesses : </a:t>
            </a:r>
            <a:r>
              <a:rPr lang="en-US" altLang="zh-TW" sz="2800" dirty="0"/>
              <a:t>Corruption of individual due to illumination, noise, </a:t>
            </a:r>
            <a:r>
              <a:rPr lang="en-US" altLang="zh-TW" sz="2800" dirty="0" smtClean="0"/>
              <a:t>		       or occlusion…</a:t>
            </a:r>
            <a:endParaRPr lang="en-US" altLang="zh-TW" sz="2800" dirty="0"/>
          </a:p>
          <a:p>
            <a:endParaRPr kumimoji="1" lang="en-US" altLang="zh-TW" sz="2800" dirty="0" smtClean="0"/>
          </a:p>
          <a:p>
            <a:endParaRPr kumimoji="1" lang="zh-TW" altLang="en-US" sz="2800" dirty="0"/>
          </a:p>
        </p:txBody>
      </p:sp>
    </p:spTree>
    <p:extLst>
      <p:ext uri="{BB962C8B-B14F-4D97-AF65-F5344CB8AC3E}">
        <p14:creationId xmlns:p14="http://schemas.microsoft.com/office/powerpoint/2010/main" val="2094347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a:t>Feature invariant</a:t>
            </a:r>
            <a:endParaRPr kumimoji="1" lang="zh-TW" altLang="en-US" sz="5400" dirty="0"/>
          </a:p>
        </p:txBody>
      </p:sp>
      <p:sp>
        <p:nvSpPr>
          <p:cNvPr id="5" name="文字方塊 4"/>
          <p:cNvSpPr txBox="1"/>
          <p:nvPr/>
        </p:nvSpPr>
        <p:spPr>
          <a:xfrm>
            <a:off x="1250950" y="1555405"/>
            <a:ext cx="9243548" cy="1569660"/>
          </a:xfrm>
          <a:prstGeom prst="rect">
            <a:avLst/>
          </a:prstGeom>
          <a:noFill/>
        </p:spPr>
        <p:txBody>
          <a:bodyPr wrap="square" rtlCol="0">
            <a:spAutoFit/>
          </a:bodyPr>
          <a:lstStyle/>
          <a:p>
            <a:r>
              <a:rPr kumimoji="1" lang="en-US" altLang="zh-TW" sz="2400" dirty="0" smtClean="0"/>
              <a:t>R&gt;95 AND G&gt;40 AND B&lt;20 AND</a:t>
            </a:r>
          </a:p>
          <a:p>
            <a:r>
              <a:rPr kumimoji="1" lang="en-US" altLang="zh-TW" sz="2400" dirty="0" smtClean="0"/>
              <a:t>Max{R,G,B} – Min{</a:t>
            </a:r>
            <a:r>
              <a:rPr kumimoji="1" lang="en-US" altLang="zh-TW" sz="2400" dirty="0"/>
              <a:t>R</a:t>
            </a:r>
            <a:r>
              <a:rPr kumimoji="1" lang="en-US" altLang="zh-TW" sz="2400" dirty="0" smtClean="0"/>
              <a:t>,G,B}&gt;15 AND</a:t>
            </a:r>
          </a:p>
          <a:p>
            <a:r>
              <a:rPr kumimoji="1" lang="en-US" altLang="zh-TW" sz="2400" dirty="0" smtClean="0"/>
              <a:t>| R-G |&gt;15 AND</a:t>
            </a:r>
          </a:p>
          <a:p>
            <a:r>
              <a:rPr kumimoji="1" lang="en-US" altLang="zh-TW" sz="2400" dirty="0" smtClean="0"/>
              <a:t>R&gt;G AND R&gt;B </a:t>
            </a:r>
            <a:endParaRPr kumimoji="1" lang="zh-TW" altLang="en-US" sz="2400" dirty="0"/>
          </a:p>
        </p:txBody>
      </p:sp>
      <p:pic>
        <p:nvPicPr>
          <p:cNvPr id="6"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0950" y="3314700"/>
            <a:ext cx="4419600" cy="2755900"/>
          </a:xfr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839" y="3314700"/>
            <a:ext cx="4445000" cy="2755900"/>
          </a:xfrm>
          <a:prstGeom prst="rect">
            <a:avLst/>
          </a:prstGeom>
        </p:spPr>
      </p:pic>
      <p:sp>
        <p:nvSpPr>
          <p:cNvPr id="8" name="文字方塊 7"/>
          <p:cNvSpPr txBox="1"/>
          <p:nvPr/>
        </p:nvSpPr>
        <p:spPr>
          <a:xfrm>
            <a:off x="1250950" y="6260235"/>
            <a:ext cx="9902583" cy="923330"/>
          </a:xfrm>
          <a:prstGeom prst="rect">
            <a:avLst/>
          </a:prstGeom>
          <a:noFill/>
        </p:spPr>
        <p:txBody>
          <a:bodyPr wrap="none" rtlCol="0">
            <a:spAutoFit/>
          </a:bodyPr>
          <a:lstStyle/>
          <a:p>
            <a:r>
              <a:rPr lang="en-US" altLang="zh-TW" dirty="0"/>
              <a:t>Deepak </a:t>
            </a:r>
            <a:r>
              <a:rPr lang="en-US" altLang="zh-TW" dirty="0" err="1" smtClean="0"/>
              <a:t>Ghimire</a:t>
            </a:r>
            <a:r>
              <a:rPr lang="en-US" altLang="zh-TW" dirty="0" smtClean="0"/>
              <a:t> </a:t>
            </a:r>
            <a:r>
              <a:rPr lang="en-US" altLang="zh-TW" dirty="0"/>
              <a:t>and </a:t>
            </a:r>
            <a:r>
              <a:rPr lang="en-US" altLang="zh-TW" dirty="0" err="1"/>
              <a:t>Joonwhoan</a:t>
            </a:r>
            <a:r>
              <a:rPr lang="en-US" altLang="zh-TW" dirty="0"/>
              <a:t> </a:t>
            </a:r>
            <a:r>
              <a:rPr lang="en-US" altLang="zh-TW" dirty="0" smtClean="0"/>
              <a:t>Lee.</a:t>
            </a:r>
            <a:r>
              <a:rPr lang="zh-TW" altLang="en-US" dirty="0" smtClean="0"/>
              <a:t>  </a:t>
            </a:r>
            <a:r>
              <a:rPr lang="en-US" altLang="zh-TW" dirty="0" smtClean="0"/>
              <a:t>A </a:t>
            </a:r>
            <a:r>
              <a:rPr lang="en-US" altLang="zh-TW" dirty="0"/>
              <a:t>Robust Face Detection Method Based on Skin Color and </a:t>
            </a:r>
            <a:r>
              <a:rPr lang="en-US" altLang="zh-TW" dirty="0" smtClean="0"/>
              <a:t>Edges.</a:t>
            </a:r>
            <a:endParaRPr lang="en-US" altLang="zh-TW" dirty="0"/>
          </a:p>
          <a:p>
            <a:r>
              <a:rPr lang="en-US" altLang="zh-TW" dirty="0" smtClean="0"/>
              <a:t> </a:t>
            </a:r>
            <a:endParaRPr lang="en-US" altLang="zh-TW" dirty="0"/>
          </a:p>
          <a:p>
            <a:endParaRPr kumimoji="1" lang="zh-TW" altLang="en-US" dirty="0"/>
          </a:p>
        </p:txBody>
      </p:sp>
    </p:spTree>
    <p:extLst>
      <p:ext uri="{BB962C8B-B14F-4D97-AF65-F5344CB8AC3E}">
        <p14:creationId xmlns:p14="http://schemas.microsoft.com/office/powerpoint/2010/main" val="14821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5400" dirty="0"/>
              <a:t> Template matching  </a:t>
            </a:r>
            <a:endParaRPr kumimoji="1" lang="zh-TW" altLang="en-US" dirty="0"/>
          </a:p>
        </p:txBody>
      </p:sp>
      <p:sp>
        <p:nvSpPr>
          <p:cNvPr id="3" name="內容版面配置區 2"/>
          <p:cNvSpPr>
            <a:spLocks noGrp="1"/>
          </p:cNvSpPr>
          <p:nvPr>
            <p:ph idx="1"/>
          </p:nvPr>
        </p:nvSpPr>
        <p:spPr/>
        <p:txBody>
          <a:bodyPr/>
          <a:lstStyle/>
          <a:p>
            <a:r>
              <a:rPr lang="en-US" altLang="zh-TW" sz="2800" b="1"/>
              <a:t>Main </a:t>
            </a:r>
            <a:r>
              <a:rPr lang="en-US" altLang="zh-TW" sz="2800" b="1" smtClean="0"/>
              <a:t>Idea : </a:t>
            </a:r>
            <a:r>
              <a:rPr lang="en-US" altLang="zh-TW" sz="2800" smtClean="0"/>
              <a:t>Given </a:t>
            </a:r>
            <a:r>
              <a:rPr lang="en-US" altLang="zh-TW" sz="2800"/>
              <a:t>an input image, the correlation values with the </a:t>
            </a:r>
            <a:r>
              <a:rPr lang="en-US" altLang="zh-TW" sz="2800" smtClean="0"/>
              <a:t>		   standard </a:t>
            </a:r>
            <a:r>
              <a:rPr lang="en-US" altLang="zh-TW" sz="2800"/>
              <a:t>patterns are computed for the face contour, </a:t>
            </a:r>
            <a:r>
              <a:rPr lang="en-US" altLang="zh-TW" sz="2800" smtClean="0"/>
              <a:t>		   eyes</a:t>
            </a:r>
            <a:r>
              <a:rPr lang="en-US" altLang="zh-TW" sz="2800"/>
              <a:t>, nose, and mouth independently </a:t>
            </a:r>
          </a:p>
          <a:p>
            <a:r>
              <a:rPr lang="en-US" altLang="zh-TW" sz="2800" b="1" dirty="0" smtClean="0"/>
              <a:t>Strengths</a:t>
            </a:r>
            <a:r>
              <a:rPr lang="en-US" altLang="zh-TW" sz="2800" b="1" dirty="0"/>
              <a:t>: </a:t>
            </a:r>
            <a:r>
              <a:rPr lang="en-US" altLang="zh-TW" sz="2800" dirty="0"/>
              <a:t>S</a:t>
            </a:r>
            <a:r>
              <a:rPr lang="en-US" altLang="zh-TW" sz="2800" dirty="0" smtClean="0"/>
              <a:t>imple </a:t>
            </a:r>
            <a:r>
              <a:rPr lang="en-US" altLang="zh-TW" sz="2800" dirty="0"/>
              <a:t>to </a:t>
            </a:r>
            <a:r>
              <a:rPr lang="en-US" altLang="zh-TW" sz="2800" dirty="0" smtClean="0"/>
              <a:t>implement. </a:t>
            </a:r>
          </a:p>
          <a:p>
            <a:r>
              <a:rPr lang="en-US" altLang="zh-TW" sz="2800" b="1" dirty="0" smtClean="0"/>
              <a:t>Weaknesses</a:t>
            </a:r>
            <a:r>
              <a:rPr lang="en-US" altLang="zh-TW" sz="2800" b="1" dirty="0"/>
              <a:t>: </a:t>
            </a:r>
            <a:r>
              <a:rPr lang="en-US" altLang="zh-TW" sz="2800" dirty="0"/>
              <a:t>C</a:t>
            </a:r>
            <a:r>
              <a:rPr lang="en-US" altLang="zh-TW" sz="2800" dirty="0" smtClean="0"/>
              <a:t>annot </a:t>
            </a:r>
            <a:r>
              <a:rPr lang="en-US" altLang="zh-TW" sz="2800" dirty="0"/>
              <a:t>achieve good results with variations in </a:t>
            </a:r>
            <a:r>
              <a:rPr lang="en-US" altLang="zh-TW" sz="2800" dirty="0" smtClean="0"/>
              <a:t>pose	               and shape.</a:t>
            </a:r>
            <a:endParaRPr lang="en-US" altLang="zh-TW" sz="2800" dirty="0"/>
          </a:p>
          <a:p>
            <a:endParaRPr lang="en-US" altLang="zh-TW" sz="2800" dirty="0"/>
          </a:p>
          <a:p>
            <a:endParaRPr kumimoji="1" lang="zh-TW" altLang="en-US" dirty="0"/>
          </a:p>
        </p:txBody>
      </p:sp>
    </p:spTree>
    <p:extLst>
      <p:ext uri="{BB962C8B-B14F-4D97-AF65-F5344CB8AC3E}">
        <p14:creationId xmlns:p14="http://schemas.microsoft.com/office/powerpoint/2010/main" val="1141774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徽章">
  <a:themeElements>
    <a:clrScheme name="徽章">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徽章">
      <a:majorFont>
        <a:latin typeface="Impact" panose="020B0806030902050204"/>
        <a:ea typeface=""/>
        <a:cs typeface=""/>
      </a:majorFont>
      <a:minorFont>
        <a:latin typeface="Gill Sans MT" panose="020B0502020104020203"/>
        <a:ea typeface=""/>
        <a:cs typeface=""/>
      </a:minorFont>
    </a:fontScheme>
    <a:fmtScheme name="徽章">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8995</TotalTime>
  <Words>1878</Words>
  <Application>Microsoft Macintosh PowerPoint</Application>
  <PresentationFormat>寬螢幕</PresentationFormat>
  <Paragraphs>284</Paragraphs>
  <Slides>28</Slides>
  <Notes>24</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28</vt:i4>
      </vt:variant>
    </vt:vector>
  </HeadingPairs>
  <TitlesOfParts>
    <vt:vector size="36" baseType="lpstr">
      <vt:lpstr>Calibri</vt:lpstr>
      <vt:lpstr>Cambria Math</vt:lpstr>
      <vt:lpstr>Gill Sans MT</vt:lpstr>
      <vt:lpstr>Heiti TC Light</vt:lpstr>
      <vt:lpstr>Impact</vt:lpstr>
      <vt:lpstr>新細明體</vt:lpstr>
      <vt:lpstr>Arial</vt:lpstr>
      <vt:lpstr>徽章</vt:lpstr>
      <vt:lpstr>Face Detection</vt:lpstr>
      <vt:lpstr>Outline</vt:lpstr>
      <vt:lpstr>Outline</vt:lpstr>
      <vt:lpstr>Flow chart</vt:lpstr>
      <vt:lpstr>Knowledge based </vt:lpstr>
      <vt:lpstr>Knowledge based</vt:lpstr>
      <vt:lpstr>Feature invariant</vt:lpstr>
      <vt:lpstr>Feature invariant</vt:lpstr>
      <vt:lpstr> Template matching  </vt:lpstr>
      <vt:lpstr>Machine Learning</vt:lpstr>
      <vt:lpstr>Machine Learning </vt:lpstr>
      <vt:lpstr>Machine Learning </vt:lpstr>
      <vt:lpstr>Machine Learning </vt:lpstr>
      <vt:lpstr>Machine Learning </vt:lpstr>
      <vt:lpstr>Outline</vt:lpstr>
      <vt:lpstr>ADABOOST</vt:lpstr>
      <vt:lpstr>ADABOOST</vt:lpstr>
      <vt:lpstr>ADABOOST</vt:lpstr>
      <vt:lpstr>ADABOOST</vt:lpstr>
      <vt:lpstr>ADABOOST</vt:lpstr>
      <vt:lpstr>ADABOOST</vt:lpstr>
      <vt:lpstr>ADABOOST</vt:lpstr>
      <vt:lpstr>Outline</vt:lpstr>
      <vt:lpstr>Application </vt:lpstr>
      <vt:lpstr>Outline</vt:lpstr>
      <vt:lpstr>CONCLUSION</vt:lpstr>
      <vt:lpstr>references</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Detection</dc:title>
  <dc:creator>Microsoft Office 使用者</dc:creator>
  <cp:lastModifiedBy>Microsoft Office 使用者</cp:lastModifiedBy>
  <cp:revision>90</cp:revision>
  <dcterms:created xsi:type="dcterms:W3CDTF">2016-03-18T09:34:03Z</dcterms:created>
  <dcterms:modified xsi:type="dcterms:W3CDTF">2016-03-25T13:56:38Z</dcterms:modified>
</cp:coreProperties>
</file>