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0" r:id="rId2"/>
    <p:sldId id="277" r:id="rId3"/>
    <p:sldId id="258" r:id="rId4"/>
    <p:sldId id="285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90" r:id="rId14"/>
    <p:sldId id="268" r:id="rId15"/>
    <p:sldId id="278" r:id="rId16"/>
    <p:sldId id="297" r:id="rId17"/>
    <p:sldId id="288" r:id="rId18"/>
    <p:sldId id="271" r:id="rId19"/>
    <p:sldId id="272" r:id="rId20"/>
    <p:sldId id="291" r:id="rId21"/>
    <p:sldId id="273" r:id="rId22"/>
    <p:sldId id="274" r:id="rId23"/>
    <p:sldId id="293" r:id="rId24"/>
    <p:sldId id="276" r:id="rId25"/>
    <p:sldId id="294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3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026" autoAdjust="0"/>
  </p:normalViewPr>
  <p:slideViewPr>
    <p:cSldViewPr snapToGrid="0" snapToObjects="1">
      <p:cViewPr varScale="1">
        <p:scale>
          <a:sx n="109" d="100"/>
          <a:sy n="109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87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84913-4C4C-ED94-ECFB-C28C6C01D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17C31-2E43-F6AF-AF0B-630C53F85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CFC39-5987-2706-50F1-35D3891F6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4BF15-0158-BF5F-C8D6-1FAA890D4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8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560FE-2536-63AA-1C4B-F014F25A7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22B0-9A3B-90A3-05AD-B9A761818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511FB2-8082-D282-E44D-6F9DC7F6F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B6153-61F3-AD57-8379-F9250E1FC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1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097DE-B34B-60C0-AE47-C8AA59C85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18A0FE-6809-1C86-E9DA-2531E89D4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B4FEAA-F970-7E72-3B3C-E7AE8966C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D9983-CAC2-C9D7-1939-6AF0A66F4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83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B7AB8-2871-538B-3594-F39FBB68F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820C8-6F95-C392-06BF-3ABB967C0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789BA-6F43-66EF-26F3-645071220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8C64A-9B5A-E2B1-6F0A-3FEFAE45DC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9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B2002-AE0A-DE91-A5A2-D574AFDED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871A1-18C7-736F-DB32-759D3D398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D1B20F-2788-2699-592C-069EB279A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7881B-01C1-9A63-ABDE-76D0304C27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26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aofengc/IQA-PyTorch.git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iqa-pytorch.readthedocs.io/en/lates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qa-pytorch.readthedocs.io/en/lates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chaofengc/IQA-PyTorch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502920" y="915415"/>
            <a:ext cx="81381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Introduction to </a:t>
            </a:r>
          </a:p>
          <a:p>
            <a:pPr marL="0" indent="0">
              <a:buNone/>
            </a:pPr>
            <a:r>
              <a:rPr lang="en-US" sz="4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 Quality Assessment</a:t>
            </a:r>
            <a:endParaRPr lang="en-US" sz="4600" dirty="0"/>
          </a:p>
        </p:txBody>
      </p:sp>
      <p:sp>
        <p:nvSpPr>
          <p:cNvPr id="4" name="Text 2"/>
          <p:cNvSpPr/>
          <p:nvPr/>
        </p:nvSpPr>
        <p:spPr>
          <a:xfrm>
            <a:off x="502920" y="2331719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FR-IQA  ·  NR-IQA Methods  ·  VLM-based Quality Reasoning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2920" y="3337560"/>
            <a:ext cx="1920240" cy="1417320"/>
          </a:xfrm>
          <a:prstGeom prst="rect">
            <a:avLst/>
          </a:prstGeom>
          <a:solidFill>
            <a:srgbClr val="2563EB">
              <a:alpha val="10000"/>
            </a:srgbClr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Shape 4"/>
          <p:cNvSpPr/>
          <p:nvPr/>
        </p:nvSpPr>
        <p:spPr>
          <a:xfrm>
            <a:off x="502920" y="3337560"/>
            <a:ext cx="1920240" cy="5486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 5"/>
          <p:cNvSpPr/>
          <p:nvPr/>
        </p:nvSpPr>
        <p:spPr>
          <a:xfrm>
            <a:off x="594360" y="340156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FR-IQA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94360" y="3785616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PSNR / SSIM / LPIPS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2587752" y="3337560"/>
            <a:ext cx="1920240" cy="1417320"/>
          </a:xfrm>
          <a:prstGeom prst="rect">
            <a:avLst/>
          </a:prstGeom>
          <a:solidFill>
            <a:srgbClr val="059669">
              <a:alpha val="10000"/>
            </a:srgbClr>
          </a:solidFill>
          <a:ln w="12700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Shape 8"/>
          <p:cNvSpPr/>
          <p:nvPr/>
        </p:nvSpPr>
        <p:spPr>
          <a:xfrm>
            <a:off x="2587752" y="3337560"/>
            <a:ext cx="1920240" cy="54864"/>
          </a:xfrm>
          <a:prstGeom prst="rect">
            <a:avLst/>
          </a:prstGeom>
          <a:solidFill>
            <a:srgbClr val="059669"/>
          </a:solidFill>
          <a:ln w="12700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Text 9"/>
          <p:cNvSpPr/>
          <p:nvPr/>
        </p:nvSpPr>
        <p:spPr>
          <a:xfrm>
            <a:off x="2679192" y="340156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596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NR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2679192" y="3785616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BRISQUE / NIQE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672584" y="3337560"/>
            <a:ext cx="1920240" cy="1417320"/>
          </a:xfrm>
          <a:prstGeom prst="rect">
            <a:avLst/>
          </a:prstGeom>
          <a:solidFill>
            <a:srgbClr val="7C3AED">
              <a:alpha val="10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Shape 12"/>
          <p:cNvSpPr/>
          <p:nvPr/>
        </p:nvSpPr>
        <p:spPr>
          <a:xfrm>
            <a:off x="4672584" y="3337560"/>
            <a:ext cx="1920240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3"/>
          <p:cNvSpPr/>
          <p:nvPr/>
        </p:nvSpPr>
        <p:spPr>
          <a:xfrm>
            <a:off x="4764024" y="340156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NR-IQA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764024" y="3785616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HyperIQA</a:t>
            </a: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MUSIQ 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CLIP-IQA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757416" y="3337560"/>
            <a:ext cx="1920240" cy="1417320"/>
          </a:xfrm>
          <a:prstGeom prst="rect">
            <a:avLst/>
          </a:prstGeom>
          <a:solidFill>
            <a:srgbClr val="DC2626">
              <a:alpha val="10000"/>
            </a:srgbClr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Shape 16"/>
          <p:cNvSpPr/>
          <p:nvPr/>
        </p:nvSpPr>
        <p:spPr>
          <a:xfrm>
            <a:off x="6757416" y="3337560"/>
            <a:ext cx="1920240" cy="54864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Text 17"/>
          <p:cNvSpPr/>
          <p:nvPr/>
        </p:nvSpPr>
        <p:spPr>
          <a:xfrm>
            <a:off x="6848856" y="340156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DC26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VLM-based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848856" y="3785616"/>
            <a:ext cx="1737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Q-Align / DeQA-Score</a:t>
            </a:r>
          </a:p>
          <a:p>
            <a:pPr marL="0" indent="0" algn="ctr">
              <a:buNone/>
            </a:pPr>
            <a:r>
              <a:rPr lang="en-US" sz="11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DepictQA</a:t>
            </a: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 Q-Insight VisualQuality-R1 </a:t>
            </a:r>
            <a:r>
              <a:rPr lang="en-US" sz="11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EvoQuality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502920" y="2752345"/>
            <a:ext cx="3657600" cy="4571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zh-TW" alt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張致恆   </a:t>
            </a: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 / 05 / 26</a:t>
            </a:r>
            <a:endParaRPr lang="en-US" sz="1100" dirty="0"/>
          </a:p>
        </p:txBody>
      </p:sp>
      <p:sp>
        <p:nvSpPr>
          <p:cNvPr id="22" name="PageRef_p.6"/>
          <p:cNvSpPr>
            <a:spLocks noGrp="1"/>
          </p:cNvSpPr>
          <p:nvPr/>
        </p:nvSpPr>
        <p:spPr>
          <a:xfrm>
            <a:off x="1950720" y="4470400"/>
            <a:ext cx="381000" cy="177800"/>
          </a:xfrm>
          <a:prstGeom prst="roundRect">
            <a:avLst/>
          </a:prstGeom>
          <a:solidFill>
            <a:srgbClr val="2563EB">
              <a:alpha val="20000"/>
            </a:srgbClr>
          </a:solidFill>
          <a:ln>
            <a:solidFill>
              <a:srgbClr val="2563EB"/>
            </a:solidFill>
          </a:ln>
        </p:spPr>
        <p:txBody>
          <a:bodyPr vert="horz" wrap="none" lIns="0" tIns="0" rIns="0" bIns="0" anchor="ctr" anchorCtr="1"/>
          <a:lstStyle/>
          <a:p>
            <a:pPr algn="ctr">
              <a:buNone/>
            </a:pPr>
            <a:r>
              <a:rPr lang="en-US" sz="800" b="1" dirty="0">
                <a:solidFill>
                  <a:srgbClr val="2563EB"/>
                </a:solidFill>
                <a:latin typeface="Calibri" pitchFamily="34" charset="0"/>
              </a:rPr>
              <a:t>p.6</a:t>
            </a:r>
          </a:p>
        </p:txBody>
      </p:sp>
      <p:sp>
        <p:nvSpPr>
          <p:cNvPr id="23" name="PageRef_p.9"/>
          <p:cNvSpPr>
            <a:spLocks noGrp="1"/>
          </p:cNvSpPr>
          <p:nvPr/>
        </p:nvSpPr>
        <p:spPr>
          <a:xfrm>
            <a:off x="4035552" y="4470400"/>
            <a:ext cx="381000" cy="177800"/>
          </a:xfrm>
          <a:prstGeom prst="roundRect">
            <a:avLst/>
          </a:prstGeom>
          <a:solidFill>
            <a:srgbClr val="059669">
              <a:alpha val="20000"/>
            </a:srgbClr>
          </a:solidFill>
          <a:ln>
            <a:solidFill>
              <a:srgbClr val="059669"/>
            </a:solidFill>
          </a:ln>
        </p:spPr>
        <p:txBody>
          <a:bodyPr vert="horz" wrap="none" lIns="0" tIns="0" rIns="0" bIns="0" anchor="ctr" anchorCtr="1"/>
          <a:lstStyle/>
          <a:p>
            <a:pPr algn="ctr">
              <a:buNone/>
            </a:pPr>
            <a:r>
              <a:rPr lang="en-US" sz="800" b="1" dirty="0">
                <a:solidFill>
                  <a:srgbClr val="059669"/>
                </a:solidFill>
                <a:latin typeface="Calibri" pitchFamily="34" charset="0"/>
              </a:rPr>
              <a:t>p.9</a:t>
            </a:r>
          </a:p>
        </p:txBody>
      </p:sp>
      <p:sp>
        <p:nvSpPr>
          <p:cNvPr id="24" name="PageRef_p.12"/>
          <p:cNvSpPr>
            <a:spLocks noGrp="1"/>
          </p:cNvSpPr>
          <p:nvPr/>
        </p:nvSpPr>
        <p:spPr>
          <a:xfrm>
            <a:off x="6120384" y="4470400"/>
            <a:ext cx="381000" cy="177800"/>
          </a:xfrm>
          <a:prstGeom prst="roundRect">
            <a:avLst/>
          </a:prstGeom>
          <a:solidFill>
            <a:srgbClr val="7C3AED">
              <a:alpha val="20000"/>
            </a:srgbClr>
          </a:solidFill>
          <a:ln>
            <a:solidFill>
              <a:srgbClr val="7C3AED"/>
            </a:solidFill>
          </a:ln>
        </p:spPr>
        <p:txBody>
          <a:bodyPr vert="horz" wrap="none" lIns="0" tIns="0" rIns="0" bIns="0" anchor="ctr" anchorCtr="1"/>
          <a:lstStyle/>
          <a:p>
            <a:pPr algn="ctr">
              <a:buNone/>
            </a:pPr>
            <a:r>
              <a:rPr lang="en-US" sz="800" b="1" dirty="0">
                <a:solidFill>
                  <a:srgbClr val="7C3AED"/>
                </a:solidFill>
                <a:latin typeface="Calibri" pitchFamily="34" charset="0"/>
              </a:rPr>
              <a:t>p.12</a:t>
            </a:r>
          </a:p>
        </p:txBody>
      </p:sp>
      <p:sp>
        <p:nvSpPr>
          <p:cNvPr id="25" name="PageRef_p.16"/>
          <p:cNvSpPr>
            <a:spLocks noGrp="1"/>
          </p:cNvSpPr>
          <p:nvPr/>
        </p:nvSpPr>
        <p:spPr>
          <a:xfrm>
            <a:off x="8205216" y="4470400"/>
            <a:ext cx="381000" cy="177800"/>
          </a:xfrm>
          <a:prstGeom prst="roundRect">
            <a:avLst/>
          </a:prstGeom>
          <a:solidFill>
            <a:srgbClr val="DC2626">
              <a:alpha val="20000"/>
            </a:srgbClr>
          </a:solidFill>
          <a:ln>
            <a:solidFill>
              <a:srgbClr val="DC2626"/>
            </a:solidFill>
          </a:ln>
        </p:spPr>
        <p:txBody>
          <a:bodyPr vert="horz" wrap="none" lIns="0" tIns="0" rIns="0" bIns="0" anchor="ctr" anchorCtr="1"/>
          <a:lstStyle/>
          <a:p>
            <a:pPr algn="ctr">
              <a:buNone/>
            </a:pPr>
            <a:r>
              <a:rPr lang="en-US" sz="800" b="1" dirty="0">
                <a:solidFill>
                  <a:srgbClr val="DC2626"/>
                </a:solidFill>
                <a:latin typeface="Calibri" pitchFamily="34" charset="0"/>
              </a:rPr>
              <a:t>p.16</a:t>
            </a:r>
          </a:p>
        </p:txBody>
      </p:sp>
    </p:spTree>
    <p:extLst>
      <p:ext uri="{BB962C8B-B14F-4D97-AF65-F5344CB8AC3E}">
        <p14:creationId xmlns:p14="http://schemas.microsoft.com/office/powerpoint/2010/main" val="363103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59669"/>
          </a:solidFill>
          <a:ln w="12700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BRISQUE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059669"/>
          </a:solidFill>
          <a:ln w="12700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NR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IEEE TIP 2012  ·  No-Reference Image Quality Assessment in the Spatial Domain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411480" y="1005840"/>
            <a:ext cx="4069080" cy="3401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reference image needed — quality inferred entirely from natural scene statistics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MSCN coefficients: locally normalized luminance, sensitive to any statistical deviation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GGD/AGGD fitting over MSCN values → 36-dim feature vector (2 scales) → SVM → MOS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General-purpose scope (MOS-trained), but weakens on complex authentic distortions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Distortion-specific strength: highest accuracy on JPEG, blur, and white noise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955865" y="1139050"/>
            <a:ext cx="3484230" cy="404787"/>
          </a:xfrm>
          <a:prstGeom prst="roundRect">
            <a:avLst>
              <a:gd name="adj" fmla="val 11295"/>
            </a:avLst>
          </a:prstGeom>
          <a:solidFill>
            <a:srgbClr val="059669">
              <a:alpha val="88000"/>
            </a:srgbClr>
          </a:solidFill>
          <a:ln w="9525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0" name="Text 8"/>
          <p:cNvSpPr/>
          <p:nvPr/>
        </p:nvSpPr>
        <p:spPr>
          <a:xfrm>
            <a:off x="4992441" y="1166482"/>
            <a:ext cx="3411078" cy="34992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 Image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597396" y="1556894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4955865" y="1791931"/>
            <a:ext cx="3484230" cy="404787"/>
          </a:xfrm>
          <a:prstGeom prst="roundRect">
            <a:avLst>
              <a:gd name="adj" fmla="val 11295"/>
            </a:avLst>
          </a:prstGeom>
          <a:solidFill>
            <a:srgbClr val="0F766E">
              <a:alpha val="88000"/>
            </a:srgbClr>
          </a:solidFill>
          <a:ln w="9525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3" name="Text 11"/>
          <p:cNvSpPr/>
          <p:nvPr/>
        </p:nvSpPr>
        <p:spPr>
          <a:xfrm>
            <a:off x="4992441" y="1819363"/>
            <a:ext cx="3411078" cy="2104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MSCN Normalization</a:t>
            </a:r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12"/>
              <p:cNvSpPr/>
              <p:nvPr/>
            </p:nvSpPr>
            <p:spPr>
              <a:xfrm>
                <a:off x="4992441" y="1994325"/>
                <a:ext cx="3411078" cy="194298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000" i="1" dirty="0" smtClean="0">
                              <a:solidFill>
                                <a:srgbClr val="D1FAE5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</m:ctrlPr>
                        </m:accPr>
                        <m:e>
                          <m:r>
                            <a:rPr lang="en-US" altLang="zh-TW" sz="1000" b="0" i="1" dirty="0" smtClean="0">
                              <a:solidFill>
                                <a:srgbClr val="D1FAE5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  <m:t>𝐼</m:t>
                          </m:r>
                        </m:e>
                      </m:acc>
                      <m:r>
                        <a:rPr lang="en-US" sz="1000" i="1" dirty="0" smtClean="0">
                          <a:solidFill>
                            <a:srgbClr val="D1FAE5"/>
                          </a:solidFill>
                          <a:latin typeface="Cambria Math" panose="02040503050406030204" pitchFamily="18" charset="0"/>
                          <a:ea typeface="Calibri" pitchFamily="34" charset="-122"/>
                          <a:cs typeface="Calibri" pitchFamily="34" charset="-120"/>
                        </a:rPr>
                        <m:t>=(</m:t>
                      </m:r>
                      <m:r>
                        <a:rPr lang="en-US" sz="1000" i="1" dirty="0" smtClean="0">
                          <a:solidFill>
                            <a:srgbClr val="D1FAE5"/>
                          </a:solidFill>
                          <a:latin typeface="Cambria Math" panose="02040503050406030204" pitchFamily="18" charset="0"/>
                          <a:ea typeface="Calibri" pitchFamily="34" charset="-122"/>
                          <a:cs typeface="Calibri" pitchFamily="34" charset="-120"/>
                        </a:rPr>
                        <m:t>𝐼</m:t>
                      </m:r>
                      <m:r>
                        <a:rPr lang="en-US" sz="1000" i="1" dirty="0" smtClean="0">
                          <a:solidFill>
                            <a:srgbClr val="D1FAE5"/>
                          </a:solidFill>
                          <a:latin typeface="Cambria Math" panose="02040503050406030204" pitchFamily="18" charset="0"/>
                          <a:ea typeface="Calibri" pitchFamily="34" charset="-122"/>
                          <a:cs typeface="Calibri" pitchFamily="34" charset="-120"/>
                        </a:rPr>
                        <m:t>−</m:t>
                      </m:r>
                      <m:r>
                        <a:rPr lang="en-US" sz="1000" i="1" dirty="0" smtClean="0">
                          <a:solidFill>
                            <a:srgbClr val="D1FAE5"/>
                          </a:solidFill>
                          <a:latin typeface="Cambria Math" panose="02040503050406030204" pitchFamily="18" charset="0"/>
                          <a:ea typeface="Calibri" pitchFamily="34" charset="-122"/>
                          <a:cs typeface="Calibri" pitchFamily="34" charset="-120"/>
                        </a:rPr>
                        <m:t>𝜇</m:t>
                      </m:r>
                      <m:r>
                        <a:rPr lang="en-US" sz="1000" i="1" dirty="0" smtClean="0">
                          <a:solidFill>
                            <a:srgbClr val="D1FAE5"/>
                          </a:solidFill>
                          <a:latin typeface="Cambria Math" panose="02040503050406030204" pitchFamily="18" charset="0"/>
                          <a:ea typeface="Calibri" pitchFamily="34" charset="-122"/>
                          <a:cs typeface="Calibri" pitchFamily="34" charset="-120"/>
                        </a:rPr>
                        <m:t>)/(</m:t>
                      </m:r>
                      <m:r>
                        <a:rPr lang="en-US" sz="1000" i="1" dirty="0" smtClean="0">
                          <a:solidFill>
                            <a:srgbClr val="D1FAE5"/>
                          </a:solidFill>
                          <a:latin typeface="Cambria Math" panose="02040503050406030204" pitchFamily="18" charset="0"/>
                          <a:ea typeface="Calibri" pitchFamily="34" charset="-122"/>
                          <a:cs typeface="Calibri" pitchFamily="34" charset="-120"/>
                        </a:rPr>
                        <m:t>𝜎</m:t>
                      </m:r>
                      <m:r>
                        <a:rPr lang="en-US" sz="1000" i="1" dirty="0" smtClean="0">
                          <a:solidFill>
                            <a:srgbClr val="D1FAE5"/>
                          </a:solidFill>
                          <a:latin typeface="Cambria Math" panose="02040503050406030204" pitchFamily="18" charset="0"/>
                          <a:ea typeface="Calibri" pitchFamily="34" charset="-122"/>
                          <a:cs typeface="Calibri" pitchFamily="34" charset="-120"/>
                        </a:rPr>
                        <m:t>+</m:t>
                      </m:r>
                      <m:r>
                        <a:rPr lang="en-US" sz="1000" i="1" dirty="0" smtClean="0">
                          <a:solidFill>
                            <a:srgbClr val="D1FAE5"/>
                          </a:solidFill>
                          <a:latin typeface="Cambria Math" panose="02040503050406030204" pitchFamily="18" charset="0"/>
                          <a:ea typeface="Calibri" pitchFamily="34" charset="-122"/>
                          <a:cs typeface="Calibri" pitchFamily="34" charset="-120"/>
                        </a:rPr>
                        <m:t>𝐶</m:t>
                      </m:r>
                      <m:r>
                        <a:rPr lang="en-US" sz="1000" i="1" dirty="0" smtClean="0">
                          <a:solidFill>
                            <a:srgbClr val="D1FAE5"/>
                          </a:solidFill>
                          <a:latin typeface="Cambria Math" panose="02040503050406030204" pitchFamily="18" charset="0"/>
                          <a:ea typeface="Calibri" pitchFamily="34" charset="-122"/>
                          <a:cs typeface="Calibri" pitchFamily="34" charset="-120"/>
                        </a:rPr>
                        <m:t>)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Tex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41" y="1994325"/>
                <a:ext cx="3411078" cy="194298"/>
              </a:xfrm>
              <a:prstGeom prst="rect">
                <a:avLst/>
              </a:prstGeom>
              <a:blipFill>
                <a:blip r:embed="rId3"/>
                <a:stretch>
                  <a:fillRect t="-6250" b="-21875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13"/>
          <p:cNvSpPr/>
          <p:nvPr/>
        </p:nvSpPr>
        <p:spPr>
          <a:xfrm>
            <a:off x="6597396" y="2209776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837085" y="2444813"/>
            <a:ext cx="1742115" cy="404787"/>
          </a:xfrm>
          <a:prstGeom prst="roundRect">
            <a:avLst>
              <a:gd name="adj" fmla="val 11295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7" name="Text 15"/>
          <p:cNvSpPr/>
          <p:nvPr/>
        </p:nvSpPr>
        <p:spPr>
          <a:xfrm>
            <a:off x="4873661" y="2472245"/>
            <a:ext cx="1668963" cy="34992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GGD Fit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(MSCN)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6816761" y="2444813"/>
            <a:ext cx="1742115" cy="404787"/>
          </a:xfrm>
          <a:prstGeom prst="roundRect">
            <a:avLst>
              <a:gd name="adj" fmla="val 11295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9" name="Text 17"/>
          <p:cNvSpPr/>
          <p:nvPr/>
        </p:nvSpPr>
        <p:spPr>
          <a:xfrm>
            <a:off x="6853337" y="2472245"/>
            <a:ext cx="1668963" cy="34992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AGGD Fit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(neighbor pairs)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5607558" y="2862657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4955865" y="3097695"/>
            <a:ext cx="3484230" cy="404787"/>
          </a:xfrm>
          <a:prstGeom prst="roundRect">
            <a:avLst>
              <a:gd name="adj" fmla="val 11295"/>
            </a:avLst>
          </a:prstGeom>
          <a:solidFill>
            <a:srgbClr val="B45309">
              <a:alpha val="88000"/>
            </a:srgbClr>
          </a:solidFill>
          <a:ln w="9525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22" name="Text 20"/>
          <p:cNvSpPr/>
          <p:nvPr/>
        </p:nvSpPr>
        <p:spPr>
          <a:xfrm>
            <a:off x="4992441" y="3125127"/>
            <a:ext cx="3411078" cy="34992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36-dim Feature Vector (2 scales)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6597396" y="3515539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4955865" y="3750576"/>
            <a:ext cx="3484230" cy="404787"/>
          </a:xfrm>
          <a:prstGeom prst="roundRect">
            <a:avLst>
              <a:gd name="adj" fmla="val 11295"/>
            </a:avLst>
          </a:prstGeom>
          <a:solidFill>
            <a:srgbClr val="059669">
              <a:alpha val="88000"/>
            </a:srgbClr>
          </a:solidFill>
          <a:ln w="9525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25" name="Text 23"/>
          <p:cNvSpPr/>
          <p:nvPr/>
        </p:nvSpPr>
        <p:spPr>
          <a:xfrm>
            <a:off x="4992441" y="3778008"/>
            <a:ext cx="3411078" cy="34992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SVM Regressor → MOS Score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411480" y="4286936"/>
            <a:ext cx="8321040" cy="577672"/>
          </a:xfrm>
          <a:prstGeom prst="rect">
            <a:avLst/>
          </a:prstGeom>
          <a:solidFill>
            <a:srgbClr val="FEFCE8"/>
          </a:solidFill>
          <a:ln w="9525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25"/>
              <p:cNvSpPr/>
              <p:nvPr/>
            </p:nvSpPr>
            <p:spPr>
              <a:xfrm>
                <a:off x="530352" y="4305300"/>
                <a:ext cx="8101584" cy="550164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20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2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d>
                        <m:dPr>
                          <m:ctrlPr>
                            <a:rPr lang="en-US" altLang="zh-TW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𝑖</m:t>
                          </m:r>
                          <m:r>
                            <a:rPr lang="en-US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,</m:t>
                          </m:r>
                          <m:r>
                            <a:rPr lang="en-US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𝑗</m:t>
                          </m:r>
                        </m:e>
                      </m:d>
                      <m:r>
                        <a:rPr lang="en-US" sz="1200" i="1" dirty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=</m:t>
                      </m:r>
                      <m:f>
                        <m:fPr>
                          <m:ctrlPr>
                            <a:rPr lang="en-US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fPr>
                        <m:num>
                          <m:r>
                            <a:rPr lang="en-US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12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dPr>
                            <m:e>
                              <m:r>
                                <a:rPr lang="en-US" sz="12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𝑖</m:t>
                              </m:r>
                              <m:r>
                                <a:rPr lang="en-US" sz="12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,</m:t>
                              </m:r>
                              <m:r>
                                <a:rPr lang="en-US" sz="12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−</m:t>
                          </m:r>
                          <m:r>
                            <a:rPr lang="en-US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12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dPr>
                            <m:e>
                              <m:r>
                                <a:rPr lang="en-US" sz="12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𝑖</m:t>
                              </m:r>
                              <m:r>
                                <a:rPr lang="en-US" sz="12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,</m:t>
                              </m:r>
                              <m:r>
                                <a:rPr lang="en-US" sz="12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r>
                            <a:rPr lang="en-US" altLang="zh-TW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𝜎</m:t>
                          </m:r>
                          <m:r>
                            <a:rPr lang="en-US" altLang="zh-TW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(</m:t>
                          </m:r>
                          <m:r>
                            <a:rPr lang="en-US" altLang="zh-TW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𝑖</m:t>
                          </m:r>
                          <m:r>
                            <a:rPr lang="en-US" altLang="zh-TW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,</m:t>
                          </m:r>
                          <m:r>
                            <a:rPr lang="en-US" altLang="zh-TW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𝑗</m:t>
                          </m:r>
                          <m:r>
                            <a:rPr lang="en-US" altLang="zh-TW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)+</m:t>
                          </m:r>
                          <m:r>
                            <a:rPr lang="en-US" altLang="zh-TW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" y="4305300"/>
                <a:ext cx="8101584" cy="550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18">
            <a:extLst>
              <a:ext uri="{FF2B5EF4-FFF2-40B4-BE49-F238E27FC236}">
                <a16:creationId xmlns:a16="http://schemas.microsoft.com/office/drawing/2014/main" id="{61AC2F70-2FCA-85D7-EE03-D8E3DE9693EB}"/>
              </a:ext>
            </a:extLst>
          </p:cNvPr>
          <p:cNvSpPr/>
          <p:nvPr/>
        </p:nvSpPr>
        <p:spPr>
          <a:xfrm>
            <a:off x="7626096" y="2862657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9" name="Text 28">
            <a:extLst>
              <a:ext uri="{FF2B5EF4-FFF2-40B4-BE49-F238E27FC236}">
                <a16:creationId xmlns:a16="http://schemas.microsoft.com/office/drawing/2014/main" id="{9AE326AA-9F3C-8188-9ED7-576FA69FA440}"/>
              </a:ext>
            </a:extLst>
          </p:cNvPr>
          <p:cNvSpPr/>
          <p:nvPr/>
        </p:nvSpPr>
        <p:spPr>
          <a:xfrm>
            <a:off x="1415705" y="4286937"/>
            <a:ext cx="2013295" cy="577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78350F"/>
                </a:solidFill>
              </a:rPr>
              <a:t>MSCN Normalization: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59669"/>
          </a:solidFill>
          <a:ln w="12700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NIQE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059669"/>
          </a:solidFill>
          <a:ln w="12700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NR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IEEE SPL 2013  ·  Making a ‘Completely Blind’ Image Quality Analyzer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411480" y="1005840"/>
            <a:ext cx="4069080" cy="3401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Opinion-unaware: never trained on distorted images or MOS labels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Fits a Multivariate Gaussian (MVG) to NSS features of pristine natural images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score = statistical distance between test image MVG and pristine MVG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general-purpose traditional method — works on any distortion without labels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Limitation: 'natural' ≠ 'high quality'; stylized or intentionally grained images may score poorly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837085" y="1158636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059669">
              <a:alpha val="88000"/>
            </a:srgbClr>
          </a:solidFill>
          <a:ln w="9525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0" name="Text 8"/>
          <p:cNvSpPr/>
          <p:nvPr/>
        </p:nvSpPr>
        <p:spPr>
          <a:xfrm>
            <a:off x="4873661" y="1186068"/>
            <a:ext cx="1668963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High-Quality Natural Images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6816761" y="1158636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DC2626">
              <a:alpha val="88000"/>
            </a:srgbClr>
          </a:solidFill>
          <a:ln w="9525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2" name="Text 10"/>
          <p:cNvSpPr/>
          <p:nvPr/>
        </p:nvSpPr>
        <p:spPr>
          <a:xfrm>
            <a:off x="6853337" y="1186068"/>
            <a:ext cx="1668963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Image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607558" y="1680942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7587234" y="1680942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837085" y="1974738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0F766E">
              <a:alpha val="88000"/>
            </a:srgbClr>
          </a:solidFill>
          <a:ln w="9525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6" name="Text 14"/>
          <p:cNvSpPr/>
          <p:nvPr/>
        </p:nvSpPr>
        <p:spPr>
          <a:xfrm>
            <a:off x="4873661" y="2002170"/>
            <a:ext cx="1668963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Extract NSS Features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(MSCN etc.)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816761" y="1974738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0F766E">
              <a:alpha val="88000"/>
            </a:srgbClr>
          </a:solidFill>
          <a:ln w="9525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8" name="Text 16"/>
          <p:cNvSpPr/>
          <p:nvPr/>
        </p:nvSpPr>
        <p:spPr>
          <a:xfrm>
            <a:off x="6853337" y="2002170"/>
            <a:ext cx="1668963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Extract NSS Features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(MSCN etc.)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5607558" y="2497044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7587234" y="2497044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4837085" y="2790840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20"/>
              <p:cNvSpPr/>
              <p:nvPr/>
            </p:nvSpPr>
            <p:spPr>
              <a:xfrm>
                <a:off x="4873661" y="2818272"/>
                <a:ext cx="1668963" cy="451119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Fit MVG</a:t>
                </a:r>
                <a:endParaRPr lang="en-US" sz="1050" dirty="0"/>
              </a:p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Pristine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sz="105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𝝁</m:t>
                        </m:r>
                      </m:e>
                      <m:sub>
                        <m:r>
                          <a:rPr lang="en-US" sz="105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05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TW" sz="105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altLang="zh-TW" sz="1050" b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𝚺</m:t>
                        </m:r>
                      </m:e>
                      <m:sub>
                        <m:r>
                          <a:rPr lang="en-US" altLang="zh-TW" sz="105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)</a:t>
                </a:r>
                <a:endParaRPr lang="en-US" sz="1050" dirty="0"/>
              </a:p>
            </p:txBody>
          </p:sp>
        </mc:Choice>
        <mc:Fallback xmlns="">
          <p:sp>
            <p:nvSpPr>
              <p:cNvPr id="22" name="Tex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61" y="2818272"/>
                <a:ext cx="1668963" cy="451119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1"/>
          <p:cNvSpPr/>
          <p:nvPr/>
        </p:nvSpPr>
        <p:spPr>
          <a:xfrm>
            <a:off x="6816761" y="2790840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22"/>
              <p:cNvSpPr/>
              <p:nvPr/>
            </p:nvSpPr>
            <p:spPr>
              <a:xfrm>
                <a:off x="6853337" y="2818272"/>
                <a:ext cx="1668963" cy="451119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Fit MVG</a:t>
                </a:r>
                <a:endParaRPr lang="en-US" sz="1050" dirty="0"/>
              </a:p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Test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05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altLang="zh-TW" sz="105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𝝁</m:t>
                        </m:r>
                      </m:e>
                      <m:sub>
                        <m:r>
                          <a:rPr lang="en-US" altLang="zh-TW" sz="105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1050" b="1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TW" sz="105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altLang="zh-TW" sz="1050" b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𝚺</m:t>
                        </m:r>
                      </m:e>
                      <m:sub>
                        <m:r>
                          <a:rPr lang="en-US" altLang="zh-TW" sz="105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)</a:t>
                </a:r>
                <a:endParaRPr lang="en-US" sz="1050" dirty="0"/>
              </a:p>
            </p:txBody>
          </p:sp>
        </mc:Choice>
        <mc:Fallback xmlns="">
          <p:sp>
            <p:nvSpPr>
              <p:cNvPr id="24" name="Tex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337" y="2818272"/>
                <a:ext cx="1668963" cy="451119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23"/>
          <p:cNvSpPr/>
          <p:nvPr/>
        </p:nvSpPr>
        <p:spPr>
          <a:xfrm>
            <a:off x="5607558" y="3313146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4955865" y="3606942"/>
            <a:ext cx="3484230" cy="505983"/>
          </a:xfrm>
          <a:prstGeom prst="roundRect">
            <a:avLst>
              <a:gd name="adj" fmla="val 9036"/>
            </a:avLst>
          </a:prstGeom>
          <a:solidFill>
            <a:srgbClr val="065F46">
              <a:alpha val="88000"/>
            </a:srgbClr>
          </a:solidFill>
          <a:ln w="9525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25"/>
              <p:cNvSpPr/>
              <p:nvPr/>
            </p:nvSpPr>
            <p:spPr>
              <a:xfrm>
                <a:off x="4992441" y="3634374"/>
                <a:ext cx="3411078" cy="263111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Statistical Distance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sz="105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𝒗</m:t>
                        </m:r>
                      </m:e>
                      <m:sub>
                        <m:r>
                          <a:rPr lang="en-US" sz="105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𝟏</m:t>
                        </m:r>
                      </m:sub>
                    </m:sSub>
                    <m:r>
                      <a:rPr lang="en-US" sz="1050" b="1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,</m:t>
                    </m:r>
                    <m:sSub>
                      <m:sSubPr>
                        <m:ctrlPr>
                          <a:rPr lang="en-US" sz="105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sz="105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𝝂</m:t>
                        </m:r>
                      </m:e>
                      <m:sub>
                        <m:r>
                          <a:rPr lang="en-US" sz="105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) = Quality Score</a:t>
                </a:r>
                <a:endParaRPr lang="en-US" sz="1050" dirty="0"/>
              </a:p>
            </p:txBody>
          </p:sp>
        </mc:Choice>
        <mc:Fallback xmlns="">
          <p:sp>
            <p:nvSpPr>
              <p:cNvPr id="27" name="Tex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41" y="3634374"/>
                <a:ext cx="3411078" cy="263111"/>
              </a:xfrm>
              <a:prstGeom prst="rect">
                <a:avLst/>
              </a:prstGeom>
              <a:blipFill>
                <a:blip r:embed="rId5"/>
                <a:stretch>
                  <a:fillRect b="-13953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26"/>
          <p:cNvSpPr/>
          <p:nvPr/>
        </p:nvSpPr>
        <p:spPr>
          <a:xfrm>
            <a:off x="4992441" y="3859934"/>
            <a:ext cx="3411078" cy="242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1FA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distance = more natural = better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411480" y="4247388"/>
            <a:ext cx="8321040" cy="617220"/>
          </a:xfrm>
          <a:prstGeom prst="rect">
            <a:avLst/>
          </a:prstGeom>
          <a:solidFill>
            <a:srgbClr val="FEFCE8"/>
          </a:solidFill>
          <a:ln w="9525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28"/>
              <p:cNvSpPr/>
              <p:nvPr/>
            </p:nvSpPr>
            <p:spPr>
              <a:xfrm>
                <a:off x="1987296" y="4237269"/>
                <a:ext cx="3797808" cy="618195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𝐷</m:t>
                      </m:r>
                      <m:d>
                        <m:dPr>
                          <m:ctrlPr>
                            <a:rPr lang="en-US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200" b="0" i="1" dirty="0" smtClean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2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2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2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12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2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2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12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2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12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1200" b="0" i="0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2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12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2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1200" b="0" i="0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2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sz="12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296" y="4237269"/>
                <a:ext cx="3797808" cy="6181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23">
            <a:extLst>
              <a:ext uri="{FF2B5EF4-FFF2-40B4-BE49-F238E27FC236}">
                <a16:creationId xmlns:a16="http://schemas.microsoft.com/office/drawing/2014/main" id="{28D76299-37D1-C0CC-1E7A-37423E33826F}"/>
              </a:ext>
            </a:extLst>
          </p:cNvPr>
          <p:cNvSpPr/>
          <p:nvPr/>
        </p:nvSpPr>
        <p:spPr>
          <a:xfrm>
            <a:off x="7587234" y="3313146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32" name="Text 28">
            <a:extLst>
              <a:ext uri="{FF2B5EF4-FFF2-40B4-BE49-F238E27FC236}">
                <a16:creationId xmlns:a16="http://schemas.microsoft.com/office/drawing/2014/main" id="{91FBE5BB-4D1C-62EA-F6C8-38732C958609}"/>
              </a:ext>
            </a:extLst>
          </p:cNvPr>
          <p:cNvSpPr/>
          <p:nvPr/>
        </p:nvSpPr>
        <p:spPr>
          <a:xfrm>
            <a:off x="920405" y="4237269"/>
            <a:ext cx="1533235" cy="6181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78350F"/>
                </a:solidFill>
              </a:rPr>
              <a:t>NIQE score:</a:t>
            </a:r>
          </a:p>
        </p:txBody>
      </p:sp>
      <p:sp>
        <p:nvSpPr>
          <p:cNvPr id="33" name="Text 28">
            <a:extLst>
              <a:ext uri="{FF2B5EF4-FFF2-40B4-BE49-F238E27FC236}">
                <a16:creationId xmlns:a16="http://schemas.microsoft.com/office/drawing/2014/main" id="{EF3A9C33-A750-1B44-72BA-4AE0A1658792}"/>
              </a:ext>
            </a:extLst>
          </p:cNvPr>
          <p:cNvSpPr/>
          <p:nvPr/>
        </p:nvSpPr>
        <p:spPr>
          <a:xfrm>
            <a:off x="5715762" y="4237269"/>
            <a:ext cx="2499270" cy="61819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78350F"/>
                </a:solidFill>
              </a:rPr>
              <a:t>(Generalized MVG distance)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137160" y="1097280"/>
            <a:ext cx="33832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FFFF">
                    <a:alpha val="7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137160" y="2423160"/>
            <a:ext cx="3383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Learning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NR-IQA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82880" y="3383280"/>
            <a:ext cx="32918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FFFFFF">
                    <a:alpha val="8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Learned quality-aware features replace handcrafted statistics, enabling robust general-purpose quality prediction on real-world images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069080" y="411480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this section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069080" y="786384"/>
            <a:ext cx="470916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Shape 6"/>
          <p:cNvSpPr/>
          <p:nvPr/>
        </p:nvSpPr>
        <p:spPr>
          <a:xfrm>
            <a:off x="4069080" y="1069848"/>
            <a:ext cx="329184" cy="329184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7"/>
          <p:cNvSpPr/>
          <p:nvPr/>
        </p:nvSpPr>
        <p:spPr>
          <a:xfrm>
            <a:off x="4069080" y="1069848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26280" y="1033272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HyperIQA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526280" y="1399032"/>
            <a:ext cx="42062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altLang="zh-TW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Hypernetwork to generate content-adaptive IQA predictors</a:t>
            </a:r>
            <a:endParaRPr lang="en-US" sz="1100" dirty="0">
              <a:solidFill>
                <a:srgbClr val="64748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069080" y="2121408"/>
            <a:ext cx="329184" cy="329184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1"/>
          <p:cNvSpPr/>
          <p:nvPr/>
        </p:nvSpPr>
        <p:spPr>
          <a:xfrm>
            <a:off x="4069080" y="2121408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526280" y="2084832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MUSIQ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526280" y="2450592"/>
            <a:ext cx="42062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Multi-scale transformer handling arbitrary resolution inputs without quality loss</a:t>
            </a:r>
            <a:endParaRPr lang="en-US" sz="1100" dirty="0"/>
          </a:p>
        </p:txBody>
      </p:sp>
      <p:sp>
        <p:nvSpPr>
          <p:cNvPr id="16" name="CircleBg3"/>
          <p:cNvSpPr>
            <a:spLocks noGrp="1"/>
          </p:cNvSpPr>
          <p:nvPr/>
        </p:nvSpPr>
        <p:spPr>
          <a:xfrm>
            <a:off x="4064000" y="3175000"/>
            <a:ext cx="330200" cy="330200"/>
          </a:xfrm>
          <a:prstGeom prst="ellipse">
            <a:avLst/>
          </a:prstGeom>
          <a:solidFill>
            <a:srgbClr val="7C3AE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CircleNum3"/>
          <p:cNvSpPr>
            <a:spLocks noGrp="1"/>
          </p:cNvSpPr>
          <p:nvPr/>
        </p:nvSpPr>
        <p:spPr>
          <a:xfrm>
            <a:off x="4064000" y="3175000"/>
            <a:ext cx="330200" cy="330200"/>
          </a:xfrm>
          <a:prstGeom prst="ellipse">
            <a:avLst/>
          </a:prstGeom>
          <a:noFill/>
          <a:ln>
            <a:noFill/>
          </a:ln>
        </p:spPr>
        <p:txBody>
          <a:bodyPr vert="horz" wrap="none" lIns="0" tIns="0" rIns="0" bIns="0" anchor="ctr" anchorCtr="1"/>
          <a:lstStyle/>
          <a:p>
            <a:pPr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" name="ItemTitle3"/>
          <p:cNvSpPr>
            <a:spLocks noGrp="1"/>
          </p:cNvSpPr>
          <p:nvPr/>
        </p:nvSpPr>
        <p:spPr>
          <a:xfrm>
            <a:off x="4521200" y="3136900"/>
            <a:ext cx="42037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/>
          <a:lstStyle/>
          <a:p>
            <a:pPr marL="0" indent="0">
              <a:buNone/>
            </a:pPr>
            <a:r>
              <a:rPr lang="en-US" sz="1600" b="1" dirty="0">
                <a:solidFill>
                  <a:srgbClr val="1E293B"/>
                </a:solidFill>
                <a:latin typeface="Calibri" pitchFamily="34" charset="0"/>
              </a:rPr>
              <a:t>CLIP-IQA</a:t>
            </a:r>
          </a:p>
        </p:txBody>
      </p:sp>
      <p:sp>
        <p:nvSpPr>
          <p:cNvPr id="19" name="ItemDesc3"/>
          <p:cNvSpPr>
            <a:spLocks noGrp="1"/>
          </p:cNvSpPr>
          <p:nvPr/>
        </p:nvSpPr>
        <p:spPr>
          <a:xfrm>
            <a:off x="4521200" y="3505200"/>
            <a:ext cx="4203700" cy="406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</a:rPr>
              <a:t>Antonymic prompt pairs unlock zero-shot quality scoring from CLIP</a:t>
            </a:r>
          </a:p>
        </p:txBody>
      </p:sp>
    </p:spTree>
    <p:extLst>
      <p:ext uri="{BB962C8B-B14F-4D97-AF65-F5344CB8AC3E}">
        <p14:creationId xmlns:p14="http://schemas.microsoft.com/office/powerpoint/2010/main" val="84836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BAD9E-C504-B52C-7FA7-49AD5EDAB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4050BF2-153E-0D82-B5BB-6766C71ED3AA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A990FA1-4D21-267E-6AB9-7F5A601EF167}"/>
              </a:ext>
            </a:extLst>
          </p:cNvPr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HyperIQA</a:t>
            </a:r>
            <a:endParaRPr lang="en-US" sz="24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8A139714-7B55-1C56-B6FE-789857E90E4C}"/>
              </a:ext>
            </a:extLst>
          </p:cNvPr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451348D-5573-1DF4-D79C-6989598D2BF1}"/>
              </a:ext>
            </a:extLst>
          </p:cNvPr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NR-IQA</a:t>
            </a:r>
            <a:endParaRPr lang="en-US" sz="1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BBCF83A-0782-4506-F73F-F24EFE038CB8}"/>
              </a:ext>
            </a:extLst>
          </p:cNvPr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CVPR 2020 · Blindly Assess Image Quality in the Wild Guided by a Self-Adaptive Hyper Network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11A7111-F1DA-667D-4414-4ED6D7B45531}"/>
              </a:ext>
            </a:extLst>
          </p:cNvPr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Bullets"/>
          <p:cNvSpPr>
            <a:spLocks noGrp="1"/>
          </p:cNvSpPr>
          <p:nvPr/>
        </p:nvSpPr>
        <p:spPr>
          <a:xfrm>
            <a:off x="406400" y="896112"/>
            <a:ext cx="8326120" cy="3937000"/>
          </a:xfrm>
          <a:prstGeom prst="rect">
            <a:avLst/>
          </a:prstGeom>
          <a:noFill/>
          <a:ln>
            <a:noFill/>
          </a:ln>
        </p:spPr>
        <p:txBody>
          <a:bodyPr wrap="square" lIns="0" tIns="101600" rIns="0" bIns="0"/>
          <a:lstStyle/>
          <a:p>
            <a:pPr marL="152400" indent="-152400">
              <a:spcAft>
                <a:spcPts val="500"/>
              </a:spcAft>
              <a:buFont typeface="Arial"/>
              <a:buChar char="•"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</a:rPr>
              <a:t>Quality depends on content </a:t>
            </a:r>
            <a:r>
              <a:rPr lang="en-US" sz="1300" dirty="0">
                <a:solidFill>
                  <a:srgbClr val="1E293B"/>
                </a:solidFill>
                <a:latin typeface="Calibri" pitchFamily="34" charset="0"/>
              </a:rPr>
              <a:t>— a single shared FC scorer cannot judge a portrait the same way it judges a landscape</a:t>
            </a:r>
          </a:p>
          <a:p>
            <a:pPr marL="152400" indent="-152400">
              <a:spcAft>
                <a:spcPts val="500"/>
              </a:spcAft>
              <a:buFont typeface="Arial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</a:rPr>
              <a:t>ResNet50 backbone (drop avgpool + FC), tap conv2/conv3/conv4 outputs as multi-scale features</a:t>
            </a:r>
          </a:p>
          <a:p>
            <a:pPr marL="152400" indent="-152400">
              <a:spcAft>
                <a:spcPts val="500"/>
              </a:spcAft>
              <a:buFont typeface="Arial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</a:rPr>
              <a:t>Local-Distortion-Aware module: each tapped feature passes through 1×1 conv + avgpool, then is flattened</a:t>
            </a:r>
          </a:p>
          <a:p>
            <a:pPr marL="152400" indent="-152400">
              <a:spcAft>
                <a:spcPts val="500"/>
              </a:spcAft>
              <a:buFont typeface="Arial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</a:rPr>
              <a:t>Hyper Network reads the deepest semantic feature and generates the weights and biases for the target FC layers</a:t>
            </a:r>
          </a:p>
          <a:p>
            <a:pPr marL="152400" indent="-152400">
              <a:spcAft>
                <a:spcPts val="500"/>
              </a:spcAft>
              <a:buFont typeface="Arial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</a:rPr>
              <a:t>Target Network (4-layer FC, params injected) consumes the multi-scale vector and outputs the final quality score</a:t>
            </a:r>
          </a:p>
          <a:p>
            <a:pPr marL="152400" indent="-152400">
              <a:spcAft>
                <a:spcPts val="500"/>
              </a:spcAft>
              <a:buFont typeface="Arial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</a:rPr>
              <a:t>Trained end-to-end with L1 loss against ground-truth MOS</a:t>
            </a: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DA04970C-65D4-4826-E085-2B88DF25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9" y="2536420"/>
            <a:ext cx="5394941" cy="2525292"/>
          </a:xfrm>
          <a:prstGeom prst="rect">
            <a:avLst/>
          </a:prstGeom>
        </p:spPr>
      </p:pic>
      <p:sp>
        <p:nvSpPr>
          <p:cNvPr id="37" name="Text 4">
            <a:extLst>
              <a:ext uri="{FF2B5EF4-FFF2-40B4-BE49-F238E27FC236}">
                <a16:creationId xmlns:a16="http://schemas.microsoft.com/office/drawing/2014/main" id="{3DFA9BFC-3DD4-3244-0BB6-9232DA4928DE}"/>
              </a:ext>
            </a:extLst>
          </p:cNvPr>
          <p:cNvSpPr/>
          <p:nvPr/>
        </p:nvSpPr>
        <p:spPr>
          <a:xfrm>
            <a:off x="7266930" y="4833112"/>
            <a:ext cx="1143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Image source: [5]</a:t>
            </a:r>
          </a:p>
        </p:txBody>
      </p:sp>
    </p:spTree>
    <p:extLst>
      <p:ext uri="{BB962C8B-B14F-4D97-AF65-F5344CB8AC3E}">
        <p14:creationId xmlns:p14="http://schemas.microsoft.com/office/powerpoint/2010/main" val="90591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MUSIQ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NR-IQA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ICCV 2021  ·  MUSIQ: Multi-Scale Image Quality Transformer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411480" y="1005840"/>
            <a:ext cx="416052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Fixed-resolution CNNs destroy resolution-dependent quality cues 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MUSIQ solves this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Processes image at multiple scales simultaneously via a shared Transformer encoder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Hash-based 2D positional + scale embeddings handle any resolution without a fixed grid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Trained on AVA, KonIQ, SPAQ — explicitly general-purpose across aesthetic and distortion quality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insight: general-purpose IQA must handle arbitrary resolution and aspect ratio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955865" y="1151778"/>
            <a:ext cx="3484230" cy="470550"/>
          </a:xfrm>
          <a:prstGeom prst="roundRect">
            <a:avLst>
              <a:gd name="adj" fmla="val 9716"/>
            </a:avLst>
          </a:prstGeom>
          <a:solidFill>
            <a:srgbClr val="7C3AED">
              <a:alpha val="88000"/>
            </a:srgbClr>
          </a:solidFill>
          <a:ln w="9525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 8"/>
          <p:cNvSpPr/>
          <p:nvPr/>
        </p:nvSpPr>
        <p:spPr>
          <a:xfrm>
            <a:off x="4992441" y="1179210"/>
            <a:ext cx="3411078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 Image (any size)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597396" y="1637508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4797491" y="1910730"/>
            <a:ext cx="1161410" cy="470550"/>
          </a:xfrm>
          <a:prstGeom prst="roundRect">
            <a:avLst>
              <a:gd name="adj" fmla="val 9716"/>
            </a:avLst>
          </a:prstGeom>
          <a:solidFill>
            <a:srgbClr val="0F766E">
              <a:alpha val="88000"/>
            </a:srgbClr>
          </a:solidFill>
          <a:ln w="9525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1"/>
          <p:cNvSpPr/>
          <p:nvPr/>
        </p:nvSpPr>
        <p:spPr>
          <a:xfrm>
            <a:off x="4834067" y="1938162"/>
            <a:ext cx="1088258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 1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(full res)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6117275" y="1910730"/>
            <a:ext cx="1161410" cy="470550"/>
          </a:xfrm>
          <a:prstGeom prst="roundRect">
            <a:avLst>
              <a:gd name="adj" fmla="val 9716"/>
            </a:avLst>
          </a:prstGeom>
          <a:solidFill>
            <a:srgbClr val="0F766E">
              <a:alpha val="88000"/>
            </a:srgbClr>
          </a:solidFill>
          <a:ln w="9525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3"/>
          <p:cNvSpPr/>
          <p:nvPr/>
        </p:nvSpPr>
        <p:spPr>
          <a:xfrm>
            <a:off x="6153851" y="1938162"/>
            <a:ext cx="1088258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 2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(½ res)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7437059" y="1910730"/>
            <a:ext cx="1161410" cy="470550"/>
          </a:xfrm>
          <a:prstGeom prst="roundRect">
            <a:avLst>
              <a:gd name="adj" fmla="val 9716"/>
            </a:avLst>
          </a:prstGeom>
          <a:solidFill>
            <a:srgbClr val="0F766E">
              <a:alpha val="88000"/>
            </a:srgbClr>
          </a:solidFill>
          <a:ln w="9525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Text 15"/>
          <p:cNvSpPr/>
          <p:nvPr/>
        </p:nvSpPr>
        <p:spPr>
          <a:xfrm>
            <a:off x="7473635" y="1938162"/>
            <a:ext cx="1088258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 3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(¼ res)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277612" y="2396460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4955865" y="2669682"/>
            <a:ext cx="3484230" cy="470550"/>
          </a:xfrm>
          <a:prstGeom prst="roundRect">
            <a:avLst>
              <a:gd name="adj" fmla="val 9716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8"/>
          <p:cNvSpPr/>
          <p:nvPr/>
        </p:nvSpPr>
        <p:spPr>
          <a:xfrm>
            <a:off x="4992441" y="2697114"/>
            <a:ext cx="3411078" cy="244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Patch Tokens + Hash 2D Pos. Emb. + Scale Emb.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4992441" y="2904957"/>
            <a:ext cx="3411078" cy="2258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1FA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Spatial + scale identity per patch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6597396" y="3155412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4955865" y="3428634"/>
            <a:ext cx="3484230" cy="470550"/>
          </a:xfrm>
          <a:prstGeom prst="roundRect">
            <a:avLst>
              <a:gd name="adj" fmla="val 9716"/>
            </a:avLst>
          </a:prstGeom>
          <a:solidFill>
            <a:srgbClr val="B45309">
              <a:alpha val="88000"/>
            </a:srgbClr>
          </a:solidFill>
          <a:ln w="9525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Text 22"/>
          <p:cNvSpPr/>
          <p:nvPr/>
        </p:nvSpPr>
        <p:spPr>
          <a:xfrm>
            <a:off x="4992441" y="3456066"/>
            <a:ext cx="3411078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Transformer Encoder (Self-Attention)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6597396" y="3914364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4955865" y="4187586"/>
            <a:ext cx="3484230" cy="470550"/>
          </a:xfrm>
          <a:prstGeom prst="roundRect">
            <a:avLst>
              <a:gd name="adj" fmla="val 9716"/>
            </a:avLst>
          </a:prstGeom>
          <a:solidFill>
            <a:srgbClr val="7C3AED">
              <a:alpha val="88000"/>
            </a:srgbClr>
          </a:solidFill>
          <a:ln w="9525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" name="Text 25"/>
          <p:cNvSpPr/>
          <p:nvPr/>
        </p:nvSpPr>
        <p:spPr>
          <a:xfrm>
            <a:off x="4992441" y="4215018"/>
            <a:ext cx="3411078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[CLS] Token → MLP Head → Quality Score</a:t>
            </a:r>
            <a:endParaRPr lang="en-US" sz="1050" dirty="0"/>
          </a:p>
        </p:txBody>
      </p:sp>
      <p:sp>
        <p:nvSpPr>
          <p:cNvPr id="28" name="Text 16">
            <a:extLst>
              <a:ext uri="{FF2B5EF4-FFF2-40B4-BE49-F238E27FC236}">
                <a16:creationId xmlns:a16="http://schemas.microsoft.com/office/drawing/2014/main" id="{C2153750-BA6C-9F4F-CBFC-4DD593973B89}"/>
              </a:ext>
            </a:extLst>
          </p:cNvPr>
          <p:cNvSpPr/>
          <p:nvPr/>
        </p:nvSpPr>
        <p:spPr>
          <a:xfrm>
            <a:off x="6597396" y="2396460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900" dirty="0"/>
          </a:p>
        </p:txBody>
      </p:sp>
      <p:sp>
        <p:nvSpPr>
          <p:cNvPr id="29" name="Text 16">
            <a:extLst>
              <a:ext uri="{FF2B5EF4-FFF2-40B4-BE49-F238E27FC236}">
                <a16:creationId xmlns:a16="http://schemas.microsoft.com/office/drawing/2014/main" id="{FA7334B1-B082-F869-C059-609FC72F6490}"/>
              </a:ext>
            </a:extLst>
          </p:cNvPr>
          <p:cNvSpPr/>
          <p:nvPr/>
        </p:nvSpPr>
        <p:spPr>
          <a:xfrm>
            <a:off x="7917180" y="2396460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CLIP-IQA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NR-IQA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AAAI 2023  ·  Exploring CLIP for Assessing the Look and Feel of Images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411480" y="1005840"/>
            <a:ext cx="4069080" cy="3401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to use CLIP vision-language priors 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image quality assessment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Antonymic prompts ('Good photo.' vs. 'Bad photo.') give a relative quality score via softmax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CLIP-IQA+: soft prompt tokens (CoOp) learned to fit MOS — no architecture changes needed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model covers holistic quality, sharpness, color, and aesthetics — just swap the prompt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Limitation: CLIP conflates quality with image content; prompt wording affects results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797491" y="1158636"/>
            <a:ext cx="1161410" cy="505983"/>
          </a:xfrm>
          <a:prstGeom prst="roundRect">
            <a:avLst>
              <a:gd name="adj" fmla="val 9036"/>
            </a:avLst>
          </a:prstGeom>
          <a:solidFill>
            <a:srgbClr val="059669">
              <a:alpha val="88000"/>
            </a:srgbClr>
          </a:solidFill>
          <a:ln w="9525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 sz="2800"/>
          </a:p>
        </p:txBody>
      </p:sp>
      <p:sp>
        <p:nvSpPr>
          <p:cNvPr id="10" name="Text 8"/>
          <p:cNvSpPr/>
          <p:nvPr/>
        </p:nvSpPr>
        <p:spPr>
          <a:xfrm>
            <a:off x="4834067" y="1186068"/>
            <a:ext cx="1088258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"Good photo."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(Positive)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6117275" y="1158636"/>
            <a:ext cx="1161410" cy="505983"/>
          </a:xfrm>
          <a:prstGeom prst="roundRect">
            <a:avLst>
              <a:gd name="adj" fmla="val 9036"/>
            </a:avLst>
          </a:prstGeom>
          <a:solidFill>
            <a:srgbClr val="7C3AED"/>
          </a:solidFill>
          <a:ln w="9525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 sz="2800"/>
          </a:p>
        </p:txBody>
      </p:sp>
      <p:sp>
        <p:nvSpPr>
          <p:cNvPr id="12" name="Text 10"/>
          <p:cNvSpPr/>
          <p:nvPr/>
        </p:nvSpPr>
        <p:spPr>
          <a:xfrm>
            <a:off x="6153851" y="1186068"/>
            <a:ext cx="1088258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 Image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7437059" y="1158636"/>
            <a:ext cx="1161410" cy="505983"/>
          </a:xfrm>
          <a:prstGeom prst="roundRect">
            <a:avLst>
              <a:gd name="adj" fmla="val 9036"/>
            </a:avLst>
          </a:prstGeom>
          <a:solidFill>
            <a:srgbClr val="B45309">
              <a:alpha val="88000"/>
            </a:srgbClr>
          </a:solidFill>
          <a:ln w="9525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zh-TW" altLang="en-US" sz="2800"/>
          </a:p>
        </p:txBody>
      </p:sp>
      <p:sp>
        <p:nvSpPr>
          <p:cNvPr id="14" name="Text 12"/>
          <p:cNvSpPr/>
          <p:nvPr/>
        </p:nvSpPr>
        <p:spPr>
          <a:xfrm>
            <a:off x="7473635" y="1186068"/>
            <a:ext cx="1088258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"Bad photo."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(Negative)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5277612" y="1680942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597396" y="1680942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7917180" y="1680942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797491" y="1974738"/>
            <a:ext cx="1161410" cy="505983"/>
          </a:xfrm>
          <a:prstGeom prst="roundRect">
            <a:avLst>
              <a:gd name="adj" fmla="val 9036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800"/>
          </a:p>
        </p:txBody>
      </p:sp>
      <p:sp>
        <p:nvSpPr>
          <p:cNvPr id="19" name="Text 17"/>
          <p:cNvSpPr/>
          <p:nvPr/>
        </p:nvSpPr>
        <p:spPr>
          <a:xfrm>
            <a:off x="4834067" y="2002170"/>
            <a:ext cx="1088258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CLIP Text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Encoder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6117275" y="1974738"/>
            <a:ext cx="1161410" cy="505983"/>
          </a:xfrm>
          <a:prstGeom prst="roundRect">
            <a:avLst>
              <a:gd name="adj" fmla="val 9036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800"/>
          </a:p>
        </p:txBody>
      </p:sp>
      <p:sp>
        <p:nvSpPr>
          <p:cNvPr id="21" name="Text 19"/>
          <p:cNvSpPr/>
          <p:nvPr/>
        </p:nvSpPr>
        <p:spPr>
          <a:xfrm>
            <a:off x="6153851" y="2002170"/>
            <a:ext cx="1088258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CLIP Image Encoder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(ResNet/ViT)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7437059" y="1974738"/>
            <a:ext cx="1161410" cy="505983"/>
          </a:xfrm>
          <a:prstGeom prst="roundRect">
            <a:avLst>
              <a:gd name="adj" fmla="val 9036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800"/>
          </a:p>
        </p:txBody>
      </p:sp>
      <p:sp>
        <p:nvSpPr>
          <p:cNvPr id="23" name="Text 21"/>
          <p:cNvSpPr/>
          <p:nvPr/>
        </p:nvSpPr>
        <p:spPr>
          <a:xfrm>
            <a:off x="7473635" y="2002170"/>
            <a:ext cx="1088258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CLIP Text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Encoder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5277612" y="2497044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6597396" y="2497044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7917180" y="2497044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4797491" y="2790840"/>
            <a:ext cx="1161410" cy="505983"/>
          </a:xfrm>
          <a:prstGeom prst="roundRect">
            <a:avLst>
              <a:gd name="adj" fmla="val 9036"/>
            </a:avLst>
          </a:prstGeom>
          <a:solidFill>
            <a:srgbClr val="059669">
              <a:alpha val="12000"/>
            </a:srgbClr>
          </a:solidFill>
          <a:ln w="9525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 sz="2800"/>
          </a:p>
        </p:txBody>
      </p:sp>
      <p:sp>
        <p:nvSpPr>
          <p:cNvPr id="28" name="Text 26"/>
          <p:cNvSpPr/>
          <p:nvPr/>
        </p:nvSpPr>
        <p:spPr>
          <a:xfrm>
            <a:off x="4834067" y="2818272"/>
            <a:ext cx="1088258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596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T₊ features</a:t>
            </a:r>
            <a:endParaRPr lang="en-US" sz="1050" dirty="0"/>
          </a:p>
        </p:txBody>
      </p:sp>
      <p:sp>
        <p:nvSpPr>
          <p:cNvPr id="29" name="Shape 27"/>
          <p:cNvSpPr/>
          <p:nvPr/>
        </p:nvSpPr>
        <p:spPr>
          <a:xfrm>
            <a:off x="6117275" y="2790840"/>
            <a:ext cx="1161410" cy="505983"/>
          </a:xfrm>
          <a:prstGeom prst="roundRect">
            <a:avLst>
              <a:gd name="adj" fmla="val 9036"/>
            </a:avLst>
          </a:prstGeom>
          <a:solidFill>
            <a:srgbClr val="DC2626">
              <a:alpha val="12000"/>
            </a:srgbClr>
          </a:solidFill>
          <a:ln w="9525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 sz="2800"/>
          </a:p>
        </p:txBody>
      </p:sp>
      <p:sp>
        <p:nvSpPr>
          <p:cNvPr id="30" name="Text 28"/>
          <p:cNvSpPr/>
          <p:nvPr/>
        </p:nvSpPr>
        <p:spPr>
          <a:xfrm>
            <a:off x="6153851" y="2818272"/>
            <a:ext cx="1088258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DC26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 features</a:t>
            </a:r>
            <a:endParaRPr lang="en-US" sz="1050" dirty="0"/>
          </a:p>
        </p:txBody>
      </p:sp>
      <p:sp>
        <p:nvSpPr>
          <p:cNvPr id="31" name="Shape 29"/>
          <p:cNvSpPr/>
          <p:nvPr/>
        </p:nvSpPr>
        <p:spPr>
          <a:xfrm>
            <a:off x="7437059" y="2790840"/>
            <a:ext cx="1161410" cy="505983"/>
          </a:xfrm>
          <a:prstGeom prst="roundRect">
            <a:avLst>
              <a:gd name="adj" fmla="val 9036"/>
            </a:avLst>
          </a:prstGeom>
          <a:solidFill>
            <a:srgbClr val="B45309">
              <a:alpha val="12000"/>
            </a:srgbClr>
          </a:solidFill>
          <a:ln w="9525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zh-TW" altLang="en-US" sz="2800"/>
          </a:p>
        </p:txBody>
      </p:sp>
      <p:sp>
        <p:nvSpPr>
          <p:cNvPr id="32" name="Text 30"/>
          <p:cNvSpPr/>
          <p:nvPr/>
        </p:nvSpPr>
        <p:spPr>
          <a:xfrm>
            <a:off x="7473635" y="2818272"/>
            <a:ext cx="1088258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T₋ features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5277612" y="3313146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4955865" y="3606942"/>
            <a:ext cx="3484230" cy="505983"/>
          </a:xfrm>
          <a:prstGeom prst="roundRect">
            <a:avLst>
              <a:gd name="adj" fmla="val 9036"/>
            </a:avLst>
          </a:prstGeom>
          <a:solidFill>
            <a:srgbClr val="7C3AED">
              <a:alpha val="88000"/>
            </a:srgbClr>
          </a:solidFill>
          <a:ln w="9525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 sz="2800"/>
          </a:p>
        </p:txBody>
      </p:sp>
      <p:sp>
        <p:nvSpPr>
          <p:cNvPr id="35" name="Text 33"/>
          <p:cNvSpPr/>
          <p:nvPr/>
        </p:nvSpPr>
        <p:spPr>
          <a:xfrm>
            <a:off x="4992441" y="3634374"/>
            <a:ext cx="3411078" cy="2631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Cosine Sim + Softmax → Quality Score</a:t>
            </a:r>
            <a:endParaRPr lang="en-US" sz="1050" dirty="0"/>
          </a:p>
        </p:txBody>
      </p:sp>
      <p:sp>
        <p:nvSpPr>
          <p:cNvPr id="36" name="Text 34"/>
          <p:cNvSpPr/>
          <p:nvPr/>
        </p:nvSpPr>
        <p:spPr>
          <a:xfrm>
            <a:off x="4992441" y="3859934"/>
            <a:ext cx="3411078" cy="242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1FA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softmax([cos(V,T₊), cos(V,T₋)])[0]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411480" y="4247388"/>
            <a:ext cx="8321040" cy="617220"/>
          </a:xfrm>
          <a:prstGeom prst="rect">
            <a:avLst/>
          </a:prstGeom>
          <a:solidFill>
            <a:srgbClr val="FEFCE8"/>
          </a:solidFill>
          <a:ln w="9525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" name="Text 31">
            <a:extLst>
              <a:ext uri="{FF2B5EF4-FFF2-40B4-BE49-F238E27FC236}">
                <a16:creationId xmlns:a16="http://schemas.microsoft.com/office/drawing/2014/main" id="{0C76CDBA-F9B0-D2D8-706B-4B914708F4F7}"/>
              </a:ext>
            </a:extLst>
          </p:cNvPr>
          <p:cNvSpPr/>
          <p:nvPr/>
        </p:nvSpPr>
        <p:spPr>
          <a:xfrm>
            <a:off x="6597396" y="3313146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100" dirty="0"/>
          </a:p>
        </p:txBody>
      </p:sp>
      <p:sp>
        <p:nvSpPr>
          <p:cNvPr id="40" name="Text 31">
            <a:extLst>
              <a:ext uri="{FF2B5EF4-FFF2-40B4-BE49-F238E27FC236}">
                <a16:creationId xmlns:a16="http://schemas.microsoft.com/office/drawing/2014/main" id="{26D37070-2CBB-1A41-553A-644DA98B3A48}"/>
              </a:ext>
            </a:extLst>
          </p:cNvPr>
          <p:cNvSpPr/>
          <p:nvPr/>
        </p:nvSpPr>
        <p:spPr>
          <a:xfrm>
            <a:off x="7917180" y="3313146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100" dirty="0"/>
          </a:p>
        </p:txBody>
      </p:sp>
      <p:sp>
        <p:nvSpPr>
          <p:cNvPr id="41" name="Shape 0">
            <a:extLst>
              <a:ext uri="{FF2B5EF4-FFF2-40B4-BE49-F238E27FC236}">
                <a16:creationId xmlns:a16="http://schemas.microsoft.com/office/drawing/2014/main" id="{1BC5FFB3-54D4-7F4E-D28A-32295BB4AE78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4DAAACAC-60F3-5361-B46D-61343565820D}"/>
                  </a:ext>
                </a:extLst>
              </p:cNvPr>
              <p:cNvSpPr txBox="1"/>
              <p:nvPr/>
            </p:nvSpPr>
            <p:spPr>
              <a:xfrm>
                <a:off x="2191043" y="4286751"/>
                <a:ext cx="4579034" cy="575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dirty="0" smtClean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𝑠𝑐𝑜𝑟𝑒</m:t>
                      </m:r>
                      <m:r>
                        <a:rPr lang="en-US" altLang="zh-TW" sz="1400" i="1" dirty="0" smtClean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=</m:t>
                      </m:r>
                      <m:f>
                        <m:fPr>
                          <m:ctrlPr>
                            <a:rPr lang="en-US" altLang="zh-TW" sz="140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4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14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𝑒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altLang="zh-TW" sz="1400" i="1" dirty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400" dirty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14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4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𝑉</m:t>
                                      </m:r>
                                      <m:r>
                                        <a:rPr lang="en-US" altLang="zh-TW" sz="14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14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14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𝑒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altLang="zh-TW" sz="1400" i="1" dirty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400" dirty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14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4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𝑉</m:t>
                                      </m:r>
                                      <m:r>
                                        <a:rPr lang="en-US" altLang="zh-TW" sz="14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14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sup>
                          </m:sSup>
                          <m:r>
                            <a:rPr lang="en-US" altLang="zh-TW" sz="14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4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𝑒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altLang="zh-TW" sz="1400" i="1" dirty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400" dirty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14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4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𝑉</m:t>
                                      </m:r>
                                      <m:r>
                                        <a:rPr lang="en-US" altLang="zh-TW" sz="14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14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4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4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4DAAACAC-60F3-5361-B46D-613435658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043" y="4286751"/>
                <a:ext cx="4579034" cy="575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84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137160" y="1097280"/>
            <a:ext cx="33832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FFFF">
                    <a:alpha val="7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137160" y="2423160"/>
            <a:ext cx="3383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VLM-based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NR-IQA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82880" y="3383280"/>
            <a:ext cx="32918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FFFFFF">
                    <a:alpha val="8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Vision-language priors, descriptive reasoning, and reinforcement learning converge to redefine general-purpose quality evaluation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069080" y="411480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this section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069080" y="786384"/>
            <a:ext cx="470916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Shape 10"/>
          <p:cNvSpPr/>
          <p:nvPr/>
        </p:nvSpPr>
        <p:spPr>
          <a:xfrm>
            <a:off x="4064000" y="914400"/>
            <a:ext cx="330200" cy="330200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1"/>
          <p:cNvSpPr/>
          <p:nvPr/>
        </p:nvSpPr>
        <p:spPr>
          <a:xfrm>
            <a:off x="4064000" y="914400"/>
            <a:ext cx="330200" cy="330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521200" y="914400"/>
            <a:ext cx="4203700" cy="279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Q-Align &amp; DeQA-Score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521200" y="1219200"/>
            <a:ext cx="4203700" cy="25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LMM scoring via discrete text levels and score distribution regression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064000" y="1727200"/>
            <a:ext cx="330200" cy="330200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Text 15"/>
          <p:cNvSpPr/>
          <p:nvPr/>
        </p:nvSpPr>
        <p:spPr>
          <a:xfrm>
            <a:off x="4064000" y="1727200"/>
            <a:ext cx="330200" cy="330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521200" y="1727200"/>
            <a:ext cx="4203700" cy="279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DepictQA-V2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4521200" y="2032000"/>
            <a:ext cx="4203700" cy="25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GT-informed VLM unifying NR/FR, single/dual image, score/description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064000" y="2540000"/>
            <a:ext cx="330200" cy="330200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Text 19"/>
          <p:cNvSpPr/>
          <p:nvPr/>
        </p:nvSpPr>
        <p:spPr>
          <a:xfrm>
            <a:off x="4064000" y="2540000"/>
            <a:ext cx="330200" cy="330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521200" y="2540000"/>
            <a:ext cx="4203700" cy="279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Q-Insight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521200" y="2844800"/>
            <a:ext cx="4203700" cy="25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GRPO reinforcement learning — explicit chain-of-thought reasoning</a:t>
            </a:r>
            <a:endParaRPr lang="en-US" sz="1000" dirty="0"/>
          </a:p>
        </p:txBody>
      </p:sp>
      <p:sp>
        <p:nvSpPr>
          <p:cNvPr id="30" name="Shape 10"/>
          <p:cNvSpPr/>
          <p:nvPr/>
        </p:nvSpPr>
        <p:spPr>
          <a:xfrm>
            <a:off x="4064000" y="3352800"/>
            <a:ext cx="330200" cy="330200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" name="Text 11"/>
          <p:cNvSpPr/>
          <p:nvPr/>
        </p:nvSpPr>
        <p:spPr>
          <a:xfrm>
            <a:off x="4064000" y="3352800"/>
            <a:ext cx="330200" cy="330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32" name="Text 12"/>
          <p:cNvSpPr/>
          <p:nvPr/>
        </p:nvSpPr>
        <p:spPr>
          <a:xfrm>
            <a:off x="4521200" y="3352800"/>
            <a:ext cx="4203700" cy="279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VisualQuality-R1</a:t>
            </a:r>
            <a:endParaRPr lang="en-US" sz="1400" dirty="0"/>
          </a:p>
        </p:txBody>
      </p:sp>
      <p:sp>
        <p:nvSpPr>
          <p:cNvPr id="33" name="Text 13"/>
          <p:cNvSpPr/>
          <p:nvPr/>
        </p:nvSpPr>
        <p:spPr>
          <a:xfrm>
            <a:off x="4521200" y="3657600"/>
            <a:ext cx="4203700" cy="25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Reasoning-induced IQA via reinforcement learning to rank</a:t>
            </a:r>
            <a:endParaRPr lang="en-US" sz="1000" dirty="0"/>
          </a:p>
        </p:txBody>
      </p:sp>
      <p:sp>
        <p:nvSpPr>
          <p:cNvPr id="34" name="Shape 10"/>
          <p:cNvSpPr/>
          <p:nvPr/>
        </p:nvSpPr>
        <p:spPr>
          <a:xfrm>
            <a:off x="4064000" y="4165600"/>
            <a:ext cx="330200" cy="330200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" name="Text 11"/>
          <p:cNvSpPr/>
          <p:nvPr/>
        </p:nvSpPr>
        <p:spPr>
          <a:xfrm>
            <a:off x="4064000" y="4165600"/>
            <a:ext cx="330200" cy="330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sp>
        <p:nvSpPr>
          <p:cNvPr id="36" name="Text 12"/>
          <p:cNvSpPr/>
          <p:nvPr/>
        </p:nvSpPr>
        <p:spPr>
          <a:xfrm>
            <a:off x="4521200" y="4165600"/>
            <a:ext cx="4203700" cy="279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EvoQuality</a:t>
            </a:r>
            <a:endParaRPr lang="en-US" sz="1400" dirty="0"/>
          </a:p>
        </p:txBody>
      </p:sp>
      <p:sp>
        <p:nvSpPr>
          <p:cNvPr id="37" name="Text 13"/>
          <p:cNvSpPr/>
          <p:nvPr/>
        </p:nvSpPr>
        <p:spPr>
          <a:xfrm>
            <a:off x="4521200" y="4470400"/>
            <a:ext cx="4203700" cy="25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Fully self-supervised: self-evolving ranking via fidelity reward and GRPO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498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FE1A7-64A5-806F-665C-E4E576D1E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A7745EB-283A-83F1-E6A1-C0B24AFD75E3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E78E4DB-BC6E-13A6-E493-59665AF8F40F}"/>
              </a:ext>
            </a:extLst>
          </p:cNvPr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Q-Align &amp; DeQA-Score</a:t>
            </a:r>
            <a:endParaRPr lang="en-US" sz="24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1127440A-E9BE-C17A-2E22-3D03967AB953}"/>
              </a:ext>
            </a:extLst>
          </p:cNvPr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94FC856-3B72-C990-A532-C7D24975596C}"/>
              </a:ext>
            </a:extLst>
          </p:cNvPr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VLM-based</a:t>
            </a:r>
            <a:endParaRPr lang="en-US" sz="12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EAAA2CA1-7CCB-35DA-9ECA-82B9D8693D8E}"/>
              </a:ext>
            </a:extLst>
          </p:cNvPr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Subtitle"/>
          <p:cNvSpPr>
            <a:spLocks noGrp="1"/>
          </p:cNvSpPr>
          <p:nvPr/>
        </p:nvSpPr>
        <p:spPr>
          <a:xfrm>
            <a:off x="505641" y="603504"/>
            <a:ext cx="7315200" cy="2727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ICML 2024</a:t>
            </a:r>
            <a:r>
              <a:rPr lang="en-US" altLang="zh-TW" sz="950" i="1" dirty="0">
                <a:solidFill>
                  <a:srgbClr val="64748B"/>
                </a:solidFill>
                <a:latin typeface="Calibri" pitchFamily="34" charset="0"/>
              </a:rPr>
              <a:t> · Q-Align: Teaching LMMs for Visual Scoring via Discrete Text-Defined Levels</a:t>
            </a:r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 </a:t>
            </a:r>
          </a:p>
          <a:p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CVPR 2025 · Teaching Large Language Models to Regress Accurate Image Quality Scores Using Score Distribution</a:t>
            </a:r>
          </a:p>
        </p:txBody>
      </p:sp>
      <p:sp>
        <p:nvSpPr>
          <p:cNvPr id="9" name="ColBox"/>
          <p:cNvSpPr>
            <a:spLocks noGrp="1"/>
          </p:cNvSpPr>
          <p:nvPr/>
        </p:nvSpPr>
        <p:spPr>
          <a:xfrm>
            <a:off x="279400" y="1003300"/>
            <a:ext cx="4165600" cy="3975100"/>
          </a:xfrm>
          <a:prstGeom prst="roundRect">
            <a:avLst>
              <a:gd name="adj" fmla="val 5000"/>
            </a:avLst>
          </a:prstGeom>
          <a:noFill/>
          <a:ln w="9525">
            <a:solidFill>
              <a:srgbClr val="E5E7E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HeaderBar"/>
          <p:cNvSpPr>
            <a:spLocks noGrp="1"/>
          </p:cNvSpPr>
          <p:nvPr/>
        </p:nvSpPr>
        <p:spPr>
          <a:xfrm>
            <a:off x="279400" y="1003300"/>
            <a:ext cx="4165600" cy="342900"/>
          </a:xfrm>
          <a:prstGeom prst="roundRect">
            <a:avLst>
              <a:gd name="adj" fmla="val 5000"/>
            </a:avLst>
          </a:prstGeom>
          <a:solidFill>
            <a:srgbClr val="FE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HeaderText"/>
          <p:cNvSpPr>
            <a:spLocks noGrp="1"/>
          </p:cNvSpPr>
          <p:nvPr/>
        </p:nvSpPr>
        <p:spPr>
          <a:xfrm>
            <a:off x="381000" y="1028700"/>
            <a:ext cx="3937000" cy="304800"/>
          </a:xfrm>
          <a:prstGeom prst="rect">
            <a:avLst/>
          </a:prstGeom>
          <a:noFill/>
          <a:ln>
            <a:noFill/>
          </a:ln>
        </p:spPr>
        <p:txBody>
          <a:bodyPr wrap="square" lIns="25400" tIns="0" rIns="25400" bIns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DC2626"/>
                </a:solidFill>
                <a:latin typeface="Calibri" pitchFamily="34" charset="0"/>
              </a:rPr>
              <a:t>Q-Align</a:t>
            </a:r>
          </a:p>
        </p:txBody>
      </p:sp>
      <p:sp>
        <p:nvSpPr>
          <p:cNvPr id="12" name="Body"/>
          <p:cNvSpPr>
            <a:spLocks noGrp="1"/>
          </p:cNvSpPr>
          <p:nvPr/>
        </p:nvSpPr>
        <p:spPr>
          <a:xfrm>
            <a:off x="406400" y="1409701"/>
            <a:ext cx="3911600" cy="1776632"/>
          </a:xfrm>
          <a:prstGeom prst="rect">
            <a:avLst/>
          </a:prstGeom>
          <a:noFill/>
          <a:ln>
            <a:noFill/>
          </a:ln>
        </p:spPr>
        <p:txBody>
          <a:bodyPr wrap="square" lIns="25400" tIns="25400" rIns="25400" bIns="25400" anchor="ctr"/>
          <a:lstStyle/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</a:rPr>
              <a:t>Built on mPLUG-Owl2 LMM (LLaMA2 backbone); SFT-trained on visual quality data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</a:rPr>
              <a:t>Converts continuous MOS → 5 discrete text levels: bad / poor / fair / good / excellent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</a:rPr>
              <a:t>Visual abstractor compresses each image to 64 tokens, enabling up to 30-frame video as multi-image input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</a:rPr>
              <a:t>+10% accuracy gain over direct numeric regression on OOD benchmarks</a:t>
            </a:r>
          </a:p>
        </p:txBody>
      </p:sp>
      <p:sp>
        <p:nvSpPr>
          <p:cNvPr id="15" name="ColBox"/>
          <p:cNvSpPr>
            <a:spLocks noGrp="1"/>
          </p:cNvSpPr>
          <p:nvPr/>
        </p:nvSpPr>
        <p:spPr>
          <a:xfrm>
            <a:off x="4660900" y="1003300"/>
            <a:ext cx="4165600" cy="3975100"/>
          </a:xfrm>
          <a:prstGeom prst="roundRect">
            <a:avLst>
              <a:gd name="adj" fmla="val 5000"/>
            </a:avLst>
          </a:prstGeom>
          <a:noFill/>
          <a:ln w="9525">
            <a:solidFill>
              <a:srgbClr val="E5E7E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HeaderBar"/>
          <p:cNvSpPr>
            <a:spLocks noGrp="1"/>
          </p:cNvSpPr>
          <p:nvPr/>
        </p:nvSpPr>
        <p:spPr>
          <a:xfrm>
            <a:off x="4660706" y="1009650"/>
            <a:ext cx="4165600" cy="342900"/>
          </a:xfrm>
          <a:prstGeom prst="roundRect">
            <a:avLst>
              <a:gd name="adj" fmla="val 5000"/>
            </a:avLst>
          </a:prstGeom>
          <a:solidFill>
            <a:srgbClr val="FE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HeaderText"/>
          <p:cNvSpPr>
            <a:spLocks noGrp="1"/>
          </p:cNvSpPr>
          <p:nvPr/>
        </p:nvSpPr>
        <p:spPr>
          <a:xfrm>
            <a:off x="4832840" y="1028700"/>
            <a:ext cx="3937000" cy="304800"/>
          </a:xfrm>
          <a:prstGeom prst="rect">
            <a:avLst/>
          </a:prstGeom>
          <a:noFill/>
          <a:ln>
            <a:noFill/>
          </a:ln>
        </p:spPr>
        <p:txBody>
          <a:bodyPr wrap="square" lIns="25400" tIns="0" rIns="25400" bIns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DC2626"/>
                </a:solidFill>
                <a:latin typeface="Calibri" pitchFamily="34" charset="0"/>
              </a:rPr>
              <a:t>DeQA-Score</a:t>
            </a:r>
          </a:p>
        </p:txBody>
      </p:sp>
      <p:sp>
        <p:nvSpPr>
          <p:cNvPr id="18" name="Body"/>
          <p:cNvSpPr>
            <a:spLocks noGrp="1"/>
          </p:cNvSpPr>
          <p:nvPr/>
        </p:nvSpPr>
        <p:spPr>
          <a:xfrm>
            <a:off x="4787900" y="1409700"/>
            <a:ext cx="3911600" cy="1776633"/>
          </a:xfrm>
          <a:prstGeom prst="rect">
            <a:avLst/>
          </a:prstGeom>
          <a:noFill/>
          <a:ln>
            <a:noFill/>
          </a:ln>
        </p:spPr>
        <p:txBody>
          <a:bodyPr wrap="square" lIns="25400" tIns="25400" rIns="25400" bIns="25400" anchor="ctr"/>
          <a:lstStyle/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</a:rPr>
              <a:t>Argues Q-Align's one-hot label loses MOS uncertainty and breaks inter-image ranking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</a:rPr>
              <a:t>Builds soft label from MOS Gaussian: integrate N(μ, σ²) over the 5 level bins to get probability vector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</a:rPr>
              <a:t>Linear correction (α, β) preserves expectation under truncation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</a:rPr>
              <a:t>Multi-dataset joint training via Thurstone-based Fidelity loss to align disparate score scales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8A07D7BE-F5B2-1890-3B0B-186CB29EF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5" y="3368272"/>
            <a:ext cx="4073530" cy="150521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26A2EE52-364A-0461-7EF2-2160AE74E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935" y="3368272"/>
            <a:ext cx="4073530" cy="1505219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49E951D7-F539-7C39-8E63-8381A7D54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906" y="3349222"/>
            <a:ext cx="1975533" cy="1524269"/>
          </a:xfrm>
          <a:prstGeom prst="rect">
            <a:avLst/>
          </a:prstGeom>
        </p:spPr>
      </p:pic>
      <p:sp>
        <p:nvSpPr>
          <p:cNvPr id="29" name="Text 4">
            <a:extLst>
              <a:ext uri="{FF2B5EF4-FFF2-40B4-BE49-F238E27FC236}">
                <a16:creationId xmlns:a16="http://schemas.microsoft.com/office/drawing/2014/main" id="{653D5871-F8FF-D6C4-3529-31DD9D6DDD5B}"/>
              </a:ext>
            </a:extLst>
          </p:cNvPr>
          <p:cNvSpPr/>
          <p:nvPr/>
        </p:nvSpPr>
        <p:spPr>
          <a:xfrm>
            <a:off x="8071339" y="4954846"/>
            <a:ext cx="1143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Image source: [9]</a:t>
            </a:r>
          </a:p>
        </p:txBody>
      </p:sp>
    </p:spTree>
    <p:extLst>
      <p:ext uri="{BB962C8B-B14F-4D97-AF65-F5344CB8AC3E}">
        <p14:creationId xmlns:p14="http://schemas.microsoft.com/office/powerpoint/2010/main" val="82020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DepictQA-V2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VLM-based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ECCV 2024  ·  Descriptive Image Quality Assessment in the Wild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411480" y="1005840"/>
            <a:ext cx="4069080" cy="3931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model covers NR/FR, single/dual image, and short answer/detailed reasoning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DQ-495K: 495K (image, question, answer) triplets across diverse distortion types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GT-informed generation: ground-truth distortion labels guide GPT-4V to write precise annotations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Trained jointly across all IQA subtasks — generalizes across distortion families by design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Preserves original resolution; CLIP ViT-L/14 + Vicuna-7B with LoRA fine-tuning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837085" y="1151778"/>
            <a:ext cx="1742115" cy="470550"/>
          </a:xfrm>
          <a:prstGeom prst="roundRect">
            <a:avLst>
              <a:gd name="adj" fmla="val 9716"/>
            </a:avLst>
          </a:prstGeom>
          <a:solidFill>
            <a:srgbClr val="DC2626">
              <a:alpha val="88000"/>
            </a:srgbClr>
          </a:solidFill>
          <a:ln w="9525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0" name="Text 8"/>
          <p:cNvSpPr/>
          <p:nvPr/>
        </p:nvSpPr>
        <p:spPr>
          <a:xfrm>
            <a:off x="4873661" y="1179210"/>
            <a:ext cx="1668963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Image(s) (original res.)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6816761" y="1151778"/>
            <a:ext cx="1742115" cy="470550"/>
          </a:xfrm>
          <a:prstGeom prst="roundRect">
            <a:avLst>
              <a:gd name="adj" fmla="val 9716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2" name="Text 10"/>
          <p:cNvSpPr/>
          <p:nvPr/>
        </p:nvSpPr>
        <p:spPr>
          <a:xfrm>
            <a:off x="6853337" y="1179210"/>
            <a:ext cx="1668963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Prompt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(eval / compare)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5607558" y="1637508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955865" y="1910730"/>
            <a:ext cx="3484230" cy="470550"/>
          </a:xfrm>
          <a:prstGeom prst="roundRect">
            <a:avLst>
              <a:gd name="adj" fmla="val 9716"/>
            </a:avLst>
          </a:prstGeom>
          <a:solidFill>
            <a:srgbClr val="0F766E">
              <a:alpha val="88000"/>
            </a:srgbClr>
          </a:solidFill>
          <a:ln w="9525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5" name="Text 13"/>
          <p:cNvSpPr/>
          <p:nvPr/>
        </p:nvSpPr>
        <p:spPr>
          <a:xfrm>
            <a:off x="4992441" y="1938162"/>
            <a:ext cx="3411078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CLIP ViT-L/14 + Bicubic Pos.Emb. Interp.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6597396" y="2396460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955865" y="2669682"/>
            <a:ext cx="3484230" cy="470550"/>
          </a:xfrm>
          <a:prstGeom prst="roundRect">
            <a:avLst>
              <a:gd name="adj" fmla="val 9716"/>
            </a:avLst>
          </a:prstGeom>
          <a:solidFill>
            <a:srgbClr val="B45309">
              <a:alpha val="88000"/>
            </a:srgbClr>
          </a:solidFill>
          <a:ln w="9525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8" name="Text 16"/>
          <p:cNvSpPr/>
          <p:nvPr/>
        </p:nvSpPr>
        <p:spPr>
          <a:xfrm>
            <a:off x="4992441" y="2697114"/>
            <a:ext cx="3411078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 Projector (visual → LLM token dim)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6597396" y="3155412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955865" y="3428634"/>
            <a:ext cx="3484230" cy="470550"/>
          </a:xfrm>
          <a:prstGeom prst="roundRect">
            <a:avLst>
              <a:gd name="adj" fmla="val 9716"/>
            </a:avLst>
          </a:prstGeom>
          <a:solidFill>
            <a:srgbClr val="7C3AED">
              <a:alpha val="88000"/>
            </a:srgbClr>
          </a:solidFill>
          <a:ln w="9525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21" name="Text 19"/>
          <p:cNvSpPr/>
          <p:nvPr/>
        </p:nvSpPr>
        <p:spPr>
          <a:xfrm>
            <a:off x="4992441" y="3456066"/>
            <a:ext cx="3411078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Vicuna-v1.5-7B (LoRA) + Multi-task tuning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7587234" y="3914364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4837085" y="4187586"/>
            <a:ext cx="1742115" cy="470550"/>
          </a:xfrm>
          <a:prstGeom prst="roundRect">
            <a:avLst>
              <a:gd name="adj" fmla="val 9716"/>
            </a:avLst>
          </a:prstGeom>
          <a:solidFill>
            <a:srgbClr val="059669">
              <a:alpha val="88000"/>
            </a:srgbClr>
          </a:solidFill>
          <a:ln w="9525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24" name="Text 22"/>
          <p:cNvSpPr/>
          <p:nvPr/>
        </p:nvSpPr>
        <p:spPr>
          <a:xfrm>
            <a:off x="4873661" y="4215018"/>
            <a:ext cx="1668963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Answer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(score / distortion)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6816761" y="4187586"/>
            <a:ext cx="1742115" cy="470550"/>
          </a:xfrm>
          <a:prstGeom prst="roundRect">
            <a:avLst>
              <a:gd name="adj" fmla="val 9716"/>
            </a:avLst>
          </a:prstGeom>
          <a:solidFill>
            <a:srgbClr val="DC2626">
              <a:alpha val="88000"/>
            </a:srgbClr>
          </a:solidFill>
          <a:ln w="9525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26" name="Text 24"/>
          <p:cNvSpPr/>
          <p:nvPr/>
        </p:nvSpPr>
        <p:spPr>
          <a:xfrm>
            <a:off x="6853337" y="4215018"/>
            <a:ext cx="1668963" cy="41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Detailed Reasoning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(content + quality)</a:t>
            </a:r>
            <a:endParaRPr lang="en-US" sz="1050" dirty="0"/>
          </a:p>
        </p:txBody>
      </p:sp>
      <p:sp>
        <p:nvSpPr>
          <p:cNvPr id="27" name="Text 11">
            <a:extLst>
              <a:ext uri="{FF2B5EF4-FFF2-40B4-BE49-F238E27FC236}">
                <a16:creationId xmlns:a16="http://schemas.microsoft.com/office/drawing/2014/main" id="{20B3645A-B16B-DB95-9E5F-A0CD21D6BDF7}"/>
              </a:ext>
            </a:extLst>
          </p:cNvPr>
          <p:cNvSpPr/>
          <p:nvPr/>
        </p:nvSpPr>
        <p:spPr>
          <a:xfrm>
            <a:off x="7626096" y="1637508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8" name="Text 20">
            <a:extLst>
              <a:ext uri="{FF2B5EF4-FFF2-40B4-BE49-F238E27FC236}">
                <a16:creationId xmlns:a16="http://schemas.microsoft.com/office/drawing/2014/main" id="{DF6BCC4D-3856-AC5B-B25A-50DFEA604F94}"/>
              </a:ext>
            </a:extLst>
          </p:cNvPr>
          <p:cNvSpPr/>
          <p:nvPr/>
        </p:nvSpPr>
        <p:spPr>
          <a:xfrm>
            <a:off x="5607558" y="3914364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Q-Insight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VLM-based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NeurIPS 2025  ·  Q-Insight: Understanding Image Quality via Visual Reinforcement Learning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6"/>
              <p:cNvSpPr/>
              <p:nvPr/>
            </p:nvSpPr>
            <p:spPr>
              <a:xfrm>
                <a:off x="411480" y="1005840"/>
                <a:ext cx="4160520" cy="3401568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152400" indent="-152400">
                  <a:spcAft>
                    <a:spcPts val="500"/>
                  </a:spcAft>
                  <a:buSzPct val="100000"/>
                  <a:buChar char="•"/>
                </a:pPr>
                <a:r>
                  <a:rPr lang="en-US" sz="1350" b="1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First IQA model trained with Reinforcement Learning (GRPO) </a:t>
                </a:r>
                <a:r>
                  <a:rPr lang="en-US" sz="135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instead of supervised fine-tuning</a:t>
                </a:r>
                <a:endParaRPr lang="en-US" sz="1350" dirty="0"/>
              </a:p>
              <a:p>
                <a:pPr marL="152400" indent="-152400">
                  <a:spcAft>
                    <a:spcPts val="500"/>
                  </a:spcAft>
                  <a:buSzPct val="100000"/>
                  <a:buChar char="•"/>
                </a:pPr>
                <a:r>
                  <a:rPr lang="en-US" sz="135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Jointly trains score regression + distortion-type perception → stronger general-purpose accuracy</a:t>
                </a:r>
                <a:endParaRPr lang="en-US" sz="1350" dirty="0"/>
              </a:p>
              <a:p>
                <a:pPr marL="152400" indent="-152400">
                  <a:spcAft>
                    <a:spcPts val="500"/>
                  </a:spcAft>
                  <a:buSzPct val="100000"/>
                  <a:buChar char="•"/>
                </a:pPr>
                <a:r>
                  <a:rPr lang="en-US" sz="135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Outputs explicit &lt;think&gt; reasoning chains — interpretable quality judgments</a:t>
                </a:r>
                <a:endParaRPr lang="en-US" sz="1350" dirty="0"/>
              </a:p>
              <a:p>
                <a:pPr marL="152400" indent="-152400">
                  <a:spcAft>
                    <a:spcPts val="500"/>
                  </a:spcAft>
                  <a:buSzPct val="100000"/>
                  <a:buChar char="•"/>
                </a:pPr>
                <a:r>
                  <a:rPr lang="en-US" sz="135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Three rewards: format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 dirty="0">
                            <a:solidFill>
                              <a:srgbClr val="1E293B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altLang="zh-TW" sz="1350" i="1" dirty="0">
                            <a:solidFill>
                              <a:srgbClr val="1E293B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TW" sz="1350" b="0" i="1" dirty="0" smtClean="0">
                            <a:solidFill>
                              <a:srgbClr val="1E293B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𝑓𝑚𝑡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), score accuracy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 dirty="0">
                            <a:solidFill>
                              <a:srgbClr val="1E293B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altLang="zh-TW" sz="1350" i="1" dirty="0">
                            <a:solidFill>
                              <a:srgbClr val="1E293B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TW" sz="1350" b="0" i="1" dirty="0" smtClean="0">
                            <a:solidFill>
                              <a:srgbClr val="1E293B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𝑠𝑐𝑟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), distortion class + severity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 smtClean="0">
                            <a:solidFill>
                              <a:srgbClr val="1E293B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sz="1350" i="1" dirty="0" smtClean="0">
                            <a:solidFill>
                              <a:srgbClr val="1E293B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𝑅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rgbClr val="1E293B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𝑑𝑒𝑔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)</a:t>
                </a:r>
                <a:endParaRPr lang="en-US" sz="1350" dirty="0"/>
              </a:p>
              <a:p>
                <a:pPr marL="152400" indent="-152400">
                  <a:spcAft>
                    <a:spcPts val="500"/>
                  </a:spcAft>
                  <a:buSzPct val="100000"/>
                  <a:buChar char="•"/>
                </a:pPr>
                <a:r>
                  <a:rPr lang="en-US" sz="135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Light-weighted scorer: </a:t>
                </a:r>
                <a:r>
                  <a:rPr lang="en-US" sz="1350" b="1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RALI (ICLR 2026)</a:t>
                </a:r>
                <a:endParaRPr lang="en-US" sz="1350" b="1" dirty="0"/>
              </a:p>
            </p:txBody>
          </p:sp>
        </mc:Choice>
        <mc:Fallback xmlns="">
          <p:sp>
            <p:nvSpPr>
              <p:cNvPr id="8" name="Tex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" y="1005840"/>
                <a:ext cx="4160520" cy="3401568"/>
              </a:xfrm>
              <a:prstGeom prst="rect">
                <a:avLst/>
              </a:prstGeom>
              <a:blipFill>
                <a:blip r:embed="rId3"/>
                <a:stretch>
                  <a:fillRect l="-440" t="-538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hape 7"/>
          <p:cNvSpPr/>
          <p:nvPr/>
        </p:nvSpPr>
        <p:spPr>
          <a:xfrm>
            <a:off x="4955865" y="1139050"/>
            <a:ext cx="3484230" cy="404787"/>
          </a:xfrm>
          <a:prstGeom prst="roundRect">
            <a:avLst>
              <a:gd name="adj" fmla="val 11295"/>
            </a:avLst>
          </a:prstGeom>
          <a:solidFill>
            <a:srgbClr val="DC2626">
              <a:alpha val="88000"/>
            </a:srgbClr>
          </a:solidFill>
          <a:ln w="9525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0" name="Text 8"/>
          <p:cNvSpPr/>
          <p:nvPr/>
        </p:nvSpPr>
        <p:spPr>
          <a:xfrm>
            <a:off x="4992441" y="1166482"/>
            <a:ext cx="3411078" cy="34992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 Image + Prompt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597396" y="1556894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4955865" y="1791931"/>
            <a:ext cx="3484230" cy="404787"/>
          </a:xfrm>
          <a:prstGeom prst="roundRect">
            <a:avLst>
              <a:gd name="adj" fmla="val 11295"/>
            </a:avLst>
          </a:prstGeom>
          <a:solidFill>
            <a:srgbClr val="7C3AED">
              <a:alpha val="88000"/>
            </a:srgbClr>
          </a:solidFill>
          <a:ln w="9525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11"/>
              <p:cNvSpPr/>
              <p:nvPr/>
            </p:nvSpPr>
            <p:spPr>
              <a:xfrm>
                <a:off x="4992441" y="1819363"/>
                <a:ext cx="3411078" cy="210489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Qwen2.5-VL-7B (Policy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sz="105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𝝅</m:t>
                        </m:r>
                      </m:e>
                      <m:sub>
                        <m:r>
                          <a:rPr lang="en-US" altLang="zh-TW" sz="1050" b="1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𝜽</m:t>
                        </m:r>
                      </m:sub>
                    </m:sSub>
                  </m:oMath>
                </a14:m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)</a:t>
                </a:r>
                <a:endParaRPr lang="en-US" sz="1050" dirty="0"/>
              </a:p>
            </p:txBody>
          </p:sp>
        </mc:Choice>
        <mc:Fallback xmlns="">
          <p:sp>
            <p:nvSpPr>
              <p:cNvPr id="13" name="Tex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41" y="1819363"/>
                <a:ext cx="3411078" cy="210489"/>
              </a:xfrm>
              <a:prstGeom prst="rect">
                <a:avLst/>
              </a:prstGeom>
              <a:blipFill>
                <a:blip r:embed="rId4"/>
                <a:stretch>
                  <a:fillRect t="-2857" b="-28571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12"/>
          <p:cNvSpPr/>
          <p:nvPr/>
        </p:nvSpPr>
        <p:spPr>
          <a:xfrm>
            <a:off x="4992441" y="1994325"/>
            <a:ext cx="3411078" cy="1942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1FA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Generates N responses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597396" y="2209776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797491" y="2444813"/>
            <a:ext cx="1161410" cy="404787"/>
          </a:xfrm>
          <a:prstGeom prst="roundRect">
            <a:avLst>
              <a:gd name="adj" fmla="val 11295"/>
            </a:avLst>
          </a:prstGeom>
          <a:solidFill>
            <a:srgbClr val="0F766E">
              <a:alpha val="88000"/>
            </a:srgbClr>
          </a:solidFill>
          <a:ln w="9525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15"/>
              <p:cNvSpPr/>
              <p:nvPr/>
            </p:nvSpPr>
            <p:spPr>
              <a:xfrm>
                <a:off x="4834067" y="2472245"/>
                <a:ext cx="1088258" cy="349923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05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</m:ctrlPr>
                        </m:sSubPr>
                        <m:e>
                          <m:r>
                            <a:rPr lang="en-US" altLang="zh-TW" sz="105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  <m:t>𝑹</m:t>
                          </m:r>
                        </m:e>
                        <m:sub>
                          <m:r>
                            <a:rPr lang="en-US" altLang="zh-TW" sz="105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  <m:t>𝒇𝒎𝒕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(Format)</a:t>
                </a:r>
                <a:endParaRPr lang="en-US" sz="1050" dirty="0"/>
              </a:p>
            </p:txBody>
          </p:sp>
        </mc:Choice>
        <mc:Fallback xmlns="">
          <p:sp>
            <p:nvSpPr>
              <p:cNvPr id="17" name="Tex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067" y="2472245"/>
                <a:ext cx="1088258" cy="349923"/>
              </a:xfrm>
              <a:prstGeom prst="rect">
                <a:avLst/>
              </a:prstGeom>
              <a:blipFill>
                <a:blip r:embed="rId5"/>
                <a:stretch>
                  <a:fillRect b="-21053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hape 16"/>
          <p:cNvSpPr/>
          <p:nvPr/>
        </p:nvSpPr>
        <p:spPr>
          <a:xfrm>
            <a:off x="6117275" y="2444813"/>
            <a:ext cx="1161410" cy="404787"/>
          </a:xfrm>
          <a:prstGeom prst="roundRect">
            <a:avLst>
              <a:gd name="adj" fmla="val 11295"/>
            </a:avLst>
          </a:prstGeom>
          <a:solidFill>
            <a:srgbClr val="059669">
              <a:alpha val="88000"/>
            </a:srgbClr>
          </a:solidFill>
          <a:ln w="9525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17"/>
              <p:cNvSpPr/>
              <p:nvPr/>
            </p:nvSpPr>
            <p:spPr>
              <a:xfrm>
                <a:off x="6153851" y="2472245"/>
                <a:ext cx="1088258" cy="349923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05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</m:ctrlPr>
                        </m:sSubPr>
                        <m:e>
                          <m:r>
                            <a:rPr lang="en-US" altLang="zh-TW" sz="1050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  <m:t>𝑹</m:t>
                          </m:r>
                        </m:e>
                        <m:sub>
                          <m:r>
                            <a:rPr lang="en-US" altLang="zh-TW" sz="105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  <m:t>𝒔𝒄𝒓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(Score±ε)</a:t>
                </a:r>
                <a:endParaRPr lang="en-US" sz="1050" dirty="0"/>
              </a:p>
            </p:txBody>
          </p:sp>
        </mc:Choice>
        <mc:Fallback xmlns="">
          <p:sp>
            <p:nvSpPr>
              <p:cNvPr id="19" name="Tex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851" y="2472245"/>
                <a:ext cx="1088258" cy="349923"/>
              </a:xfrm>
              <a:prstGeom prst="rect">
                <a:avLst/>
              </a:prstGeom>
              <a:blipFill>
                <a:blip r:embed="rId6"/>
                <a:stretch>
                  <a:fillRect b="-21053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hape 18"/>
          <p:cNvSpPr/>
          <p:nvPr/>
        </p:nvSpPr>
        <p:spPr>
          <a:xfrm>
            <a:off x="7437059" y="2444813"/>
            <a:ext cx="1161410" cy="404787"/>
          </a:xfrm>
          <a:prstGeom prst="roundRect">
            <a:avLst>
              <a:gd name="adj" fmla="val 11295"/>
            </a:avLst>
          </a:prstGeom>
          <a:solidFill>
            <a:srgbClr val="B45309">
              <a:alpha val="88000"/>
            </a:srgbClr>
          </a:solidFill>
          <a:ln w="9525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19"/>
              <p:cNvSpPr/>
              <p:nvPr/>
            </p:nvSpPr>
            <p:spPr>
              <a:xfrm>
                <a:off x="7473635" y="2472245"/>
                <a:ext cx="1088258" cy="349923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05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</m:ctrlPr>
                        </m:sSubPr>
                        <m:e>
                          <m:r>
                            <a:rPr lang="en-US" altLang="zh-TW" sz="1050" b="1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  <m:t>𝑹</m:t>
                          </m:r>
                        </m:e>
                        <m:sub>
                          <m:r>
                            <a:rPr lang="en-US" altLang="zh-TW" sz="105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libri" pitchFamily="34" charset="-122"/>
                              <a:cs typeface="Calibri" pitchFamily="34" charset="-120"/>
                            </a:rPr>
                            <m:t>𝒅𝒆𝒈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(Distortion)</a:t>
                </a:r>
                <a:endParaRPr lang="en-US" sz="1050" dirty="0"/>
              </a:p>
            </p:txBody>
          </p:sp>
        </mc:Choice>
        <mc:Fallback xmlns="">
          <p:sp>
            <p:nvSpPr>
              <p:cNvPr id="21" name="Tex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635" y="2472245"/>
                <a:ext cx="1088258" cy="349923"/>
              </a:xfrm>
              <a:prstGeom prst="rect">
                <a:avLst/>
              </a:prstGeom>
              <a:blipFill>
                <a:blip r:embed="rId7"/>
                <a:stretch>
                  <a:fillRect b="-21053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20"/>
          <p:cNvSpPr/>
          <p:nvPr/>
        </p:nvSpPr>
        <p:spPr>
          <a:xfrm>
            <a:off x="5277612" y="2862657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4955865" y="3097695"/>
            <a:ext cx="3484230" cy="404787"/>
          </a:xfrm>
          <a:prstGeom prst="roundRect">
            <a:avLst>
              <a:gd name="adj" fmla="val 11295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22"/>
              <p:cNvSpPr/>
              <p:nvPr/>
            </p:nvSpPr>
            <p:spPr>
              <a:xfrm>
                <a:off x="4992441" y="3125127"/>
                <a:ext cx="3411078" cy="210489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GRPO: Advantage Weighting + KL Penalty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050" b="1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altLang="zh-TW" sz="1050" b="1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𝝅</m:t>
                        </m:r>
                      </m:e>
                      <m:sub>
                        <m:r>
                          <a:rPr lang="en-US" altLang="zh-TW" sz="105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𝒓𝒆𝒇</m:t>
                        </m:r>
                      </m:sub>
                    </m:sSub>
                  </m:oMath>
                </a14:m>
                <a:endParaRPr lang="en-US" sz="1050" dirty="0"/>
              </a:p>
            </p:txBody>
          </p:sp>
        </mc:Choice>
        <mc:Fallback xmlns="">
          <p:sp>
            <p:nvSpPr>
              <p:cNvPr id="24" name="Tex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41" y="3125127"/>
                <a:ext cx="3411078" cy="210489"/>
              </a:xfrm>
              <a:prstGeom prst="rect">
                <a:avLst/>
              </a:prstGeom>
              <a:blipFill>
                <a:blip r:embed="rId8"/>
                <a:stretch>
                  <a:fillRect t="-8824" b="-26471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23"/>
          <p:cNvSpPr/>
          <p:nvPr/>
        </p:nvSpPr>
        <p:spPr>
          <a:xfrm>
            <a:off x="4992441" y="3300088"/>
            <a:ext cx="3411078" cy="1942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1FA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 update toward high-reward chains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6597396" y="3515539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4955865" y="3750576"/>
            <a:ext cx="3484230" cy="404787"/>
          </a:xfrm>
          <a:prstGeom prst="roundRect">
            <a:avLst>
              <a:gd name="adj" fmla="val 11295"/>
            </a:avLst>
          </a:prstGeom>
          <a:solidFill>
            <a:srgbClr val="DC2626">
              <a:alpha val="88000"/>
            </a:srgbClr>
          </a:solidFill>
          <a:ln w="9525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28" name="Text 26"/>
          <p:cNvSpPr/>
          <p:nvPr/>
        </p:nvSpPr>
        <p:spPr>
          <a:xfrm>
            <a:off x="4992441" y="3778008"/>
            <a:ext cx="3411078" cy="34992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&lt;think&gt;…&lt;/think&gt; &lt;answer&gt;{score,type}&lt;/answer&gt;</a:t>
            </a:r>
            <a:endParaRPr lang="en-US" sz="1050" dirty="0"/>
          </a:p>
        </p:txBody>
      </p:sp>
      <p:sp>
        <p:nvSpPr>
          <p:cNvPr id="31" name="Text 20">
            <a:extLst>
              <a:ext uri="{FF2B5EF4-FFF2-40B4-BE49-F238E27FC236}">
                <a16:creationId xmlns:a16="http://schemas.microsoft.com/office/drawing/2014/main" id="{EC2DC44D-C568-9CE0-53B4-FFF0C85CD017}"/>
              </a:ext>
            </a:extLst>
          </p:cNvPr>
          <p:cNvSpPr/>
          <p:nvPr/>
        </p:nvSpPr>
        <p:spPr>
          <a:xfrm>
            <a:off x="6597396" y="2862657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32" name="Text 20">
            <a:extLst>
              <a:ext uri="{FF2B5EF4-FFF2-40B4-BE49-F238E27FC236}">
                <a16:creationId xmlns:a16="http://schemas.microsoft.com/office/drawing/2014/main" id="{1A209FEA-8FC3-1EA4-C69A-9995117D9109}"/>
              </a:ext>
            </a:extLst>
          </p:cNvPr>
          <p:cNvSpPr/>
          <p:nvPr/>
        </p:nvSpPr>
        <p:spPr>
          <a:xfrm>
            <a:off x="7917180" y="2862657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7412F72C-1AE9-1F46-8EF9-9F4578F60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0943" y="3241809"/>
            <a:ext cx="2189285" cy="1827108"/>
          </a:xfrm>
          <a:prstGeom prst="rect">
            <a:avLst/>
          </a:prstGeom>
        </p:spPr>
      </p:pic>
      <p:sp>
        <p:nvSpPr>
          <p:cNvPr id="35" name="Text 4">
            <a:extLst>
              <a:ext uri="{FF2B5EF4-FFF2-40B4-BE49-F238E27FC236}">
                <a16:creationId xmlns:a16="http://schemas.microsoft.com/office/drawing/2014/main" id="{6B83DBB2-E90F-301A-F348-23058F872E2E}"/>
              </a:ext>
            </a:extLst>
          </p:cNvPr>
          <p:cNvSpPr/>
          <p:nvPr/>
        </p:nvSpPr>
        <p:spPr>
          <a:xfrm>
            <a:off x="3544294" y="4883736"/>
            <a:ext cx="1143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Image source: [11]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BCAA7-56D3-F675-21D9-4667909D2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96EE95E-830D-2A92-7259-1CF27919A2EA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9BB43FB-06C7-32B1-BEEF-82C899FCD388}"/>
              </a:ext>
            </a:extLst>
          </p:cNvPr>
          <p:cNvSpPr/>
          <p:nvPr/>
        </p:nvSpPr>
        <p:spPr>
          <a:xfrm>
            <a:off x="411480" y="164592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/>
              <a:t>What is IQA (Image Quality Assessment) ?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19F87EF-6BD3-2088-C094-DB97BFC152F4}"/>
              </a:ext>
            </a:extLst>
          </p:cNvPr>
          <p:cNvSpPr/>
          <p:nvPr/>
        </p:nvSpPr>
        <p:spPr>
          <a:xfrm>
            <a:off x="411480" y="71323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93CC06C-73A1-49A5-8A03-C7D738796ABF}"/>
              </a:ext>
            </a:extLst>
          </p:cNvPr>
          <p:cNvSpPr txBox="1"/>
          <p:nvPr/>
        </p:nvSpPr>
        <p:spPr>
          <a:xfrm>
            <a:off x="406400" y="812800"/>
            <a:ext cx="3810000" cy="2286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TW" sz="1400" b="1">
                <a:solidFill>
                  <a:srgbClr val="2E5C8A"/>
                </a:solidFill>
              </a:rPr>
              <a:t>The IQA Paradigm</a:t>
            </a:r>
            <a:endParaRPr lang="zh-TW" altLang="en-US" sz="1400" b="1">
              <a:solidFill>
                <a:srgbClr val="2E5C8A"/>
              </a:solidFill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178236F4-3D9C-4B8C-94BF-3CAFABAA58EB}"/>
              </a:ext>
            </a:extLst>
          </p:cNvPr>
          <p:cNvSpPr/>
          <p:nvPr/>
        </p:nvSpPr>
        <p:spPr>
          <a:xfrm>
            <a:off x="635000" y="1206500"/>
            <a:ext cx="1397000" cy="889000"/>
          </a:xfrm>
          <a:prstGeom prst="roundRect">
            <a:avLst/>
          </a:prstGeom>
          <a:solidFill>
            <a:srgbClr val="F1F4F8"/>
          </a:solidFill>
          <a:ln w="12700" cap="flat" cmpd="sng" algn="ctr">
            <a:solidFill>
              <a:srgbClr val="B8C5D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ABBE4A-6A3E-4E4F-8BFC-6C2BCE2734CB}"/>
              </a:ext>
            </a:extLst>
          </p:cNvPr>
          <p:cNvSpPr/>
          <p:nvPr/>
        </p:nvSpPr>
        <p:spPr>
          <a:xfrm>
            <a:off x="825500" y="1371600"/>
            <a:ext cx="406400" cy="3048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2E5C8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BC40AC1F-5439-4C07-9694-CBFF9766AC5D}"/>
              </a:ext>
            </a:extLst>
          </p:cNvPr>
          <p:cNvSpPr/>
          <p:nvPr/>
        </p:nvSpPr>
        <p:spPr>
          <a:xfrm>
            <a:off x="889000" y="1473200"/>
            <a:ext cx="279400" cy="203200"/>
          </a:xfrm>
          <a:prstGeom prst="triangle">
            <a:avLst/>
          </a:prstGeom>
          <a:solidFill>
            <a:srgbClr val="7BA7B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FD3A6710-78CF-44D7-89B0-6BEEFADCA743}"/>
              </a:ext>
            </a:extLst>
          </p:cNvPr>
          <p:cNvSpPr/>
          <p:nvPr/>
        </p:nvSpPr>
        <p:spPr>
          <a:xfrm>
            <a:off x="1117600" y="1422400"/>
            <a:ext cx="76200" cy="76200"/>
          </a:xfrm>
          <a:prstGeom prst="ellipse">
            <a:avLst/>
          </a:prstGeom>
          <a:solidFill>
            <a:srgbClr val="F4C95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AC5951C-9F8E-4AAE-8029-A0283FB3DC85}"/>
              </a:ext>
            </a:extLst>
          </p:cNvPr>
          <p:cNvSpPr txBox="1"/>
          <p:nvPr/>
        </p:nvSpPr>
        <p:spPr>
          <a:xfrm>
            <a:off x="635000" y="1752600"/>
            <a:ext cx="1397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TW" sz="1400" b="1">
                <a:solidFill>
                  <a:srgbClr val="1F2937"/>
                </a:solidFill>
              </a:rPr>
              <a:t>Input image</a:t>
            </a:r>
            <a:endParaRPr lang="zh-TW" altLang="en-US" sz="1400" b="1">
              <a:solidFill>
                <a:srgbClr val="1F2937"/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B168D27-3790-45BE-800C-7975D6B986ED}"/>
              </a:ext>
            </a:extLst>
          </p:cNvPr>
          <p:cNvSpPr/>
          <p:nvPr/>
        </p:nvSpPr>
        <p:spPr>
          <a:xfrm>
            <a:off x="635000" y="2222500"/>
            <a:ext cx="1397000" cy="4826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7BA7BC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3EA05C8-F61E-4DD0-B34B-269F57D7DF89}"/>
              </a:ext>
            </a:extLst>
          </p:cNvPr>
          <p:cNvSpPr txBox="1"/>
          <p:nvPr/>
        </p:nvSpPr>
        <p:spPr>
          <a:xfrm>
            <a:off x="635000" y="2260600"/>
            <a:ext cx="1397000" cy="406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TW" sz="1100" i="1">
                <a:solidFill>
                  <a:srgbClr val="5B6B7C"/>
                </a:solidFill>
              </a:rPr>
              <a:t>Reference image
(optional)</a:t>
            </a:r>
            <a:endParaRPr lang="zh-TW" altLang="en-US" sz="1100" i="1">
              <a:solidFill>
                <a:srgbClr val="5B6B7C"/>
              </a:solidFill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C02299E3-0865-407B-BB54-C8D49B1E2E2F}"/>
              </a:ext>
            </a:extLst>
          </p:cNvPr>
          <p:cNvSpPr/>
          <p:nvPr/>
        </p:nvSpPr>
        <p:spPr>
          <a:xfrm>
            <a:off x="2095500" y="1549400"/>
            <a:ext cx="635000" cy="228600"/>
          </a:xfrm>
          <a:prstGeom prst="rightArrow">
            <a:avLst/>
          </a:prstGeom>
          <a:solidFill>
            <a:srgbClr val="2E5C8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B7D040A2-B474-4962-8F50-44B4AE16B9DF}"/>
              </a:ext>
            </a:extLst>
          </p:cNvPr>
          <p:cNvSpPr/>
          <p:nvPr/>
        </p:nvSpPr>
        <p:spPr>
          <a:xfrm>
            <a:off x="2095500" y="2349500"/>
            <a:ext cx="635000" cy="177800"/>
          </a:xfrm>
          <a:prstGeom prst="rightArrow">
            <a:avLst/>
          </a:prstGeom>
          <a:solidFill>
            <a:srgbClr val="7BA7B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BBF11DC-2EA1-473D-B7EC-78310B7CEC55}"/>
              </a:ext>
            </a:extLst>
          </p:cNvPr>
          <p:cNvSpPr/>
          <p:nvPr/>
        </p:nvSpPr>
        <p:spPr>
          <a:xfrm>
            <a:off x="2794000" y="1397000"/>
            <a:ext cx="1905000" cy="1206500"/>
          </a:xfrm>
          <a:prstGeom prst="roundRect">
            <a:avLst/>
          </a:prstGeom>
          <a:solidFill>
            <a:srgbClr val="2E5C8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en-US" altLang="zh-TW" b="1" dirty="0">
                <a:solidFill>
                  <a:srgbClr val="FFFFFF"/>
                </a:solidFill>
              </a:rPr>
              <a:t>IQA Model</a:t>
            </a:r>
            <a:endParaRPr lang="zh-TW" altLang="en-US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C03002F-E1A0-435E-95A0-C20B8435C0DA}"/>
                  </a:ext>
                </a:extLst>
              </p:cNvPr>
              <p:cNvSpPr txBox="1"/>
              <p:nvPr/>
            </p:nvSpPr>
            <p:spPr>
              <a:xfrm>
                <a:off x="2794000" y="2260600"/>
                <a:ext cx="1905000" cy="276999"/>
              </a:xfrm>
              <a:prstGeom prst="rect">
                <a:avLst/>
              </a:prstGeom>
              <a:noFill/>
            </p:spPr>
            <p:txBody>
              <a:bodyPr vertOverflow="overflow" vert="horz" wrap="square" rtlCol="0" anchor="t">
                <a:spAutoFit/>
              </a:bodyPr>
              <a:lstStyle/>
              <a:p>
                <a:pPr algn="ctr"/>
                <a:r>
                  <a:rPr lang="en-US" altLang="zh-TW" sz="1200" i="1" dirty="0">
                    <a:solidFill>
                      <a:srgbClr val="FFFFFF"/>
                    </a:solidFill>
                  </a:rPr>
                  <a:t>f(image, ref) 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2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zh-TW" altLang="en-US" sz="1200" i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C03002F-E1A0-435E-95A0-C20B8435C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2260600"/>
                <a:ext cx="1905000" cy="276999"/>
              </a:xfrm>
              <a:prstGeom prst="rect">
                <a:avLst/>
              </a:prstGeom>
              <a:blipFill>
                <a:blip r:embed="rId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141C22C9-5EE7-42CF-877B-905BCE39D04E}"/>
              </a:ext>
            </a:extLst>
          </p:cNvPr>
          <p:cNvSpPr/>
          <p:nvPr/>
        </p:nvSpPr>
        <p:spPr>
          <a:xfrm>
            <a:off x="4762500" y="1879600"/>
            <a:ext cx="635000" cy="254000"/>
          </a:xfrm>
          <a:prstGeom prst="rightArrow">
            <a:avLst/>
          </a:prstGeom>
          <a:solidFill>
            <a:srgbClr val="2E5C8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3CFC7662-3081-4C9C-BA89-C9F7C1F11E50}"/>
                  </a:ext>
                </a:extLst>
              </p:cNvPr>
              <p:cNvSpPr/>
              <p:nvPr/>
            </p:nvSpPr>
            <p:spPr>
              <a:xfrm>
                <a:off x="5461000" y="1595120"/>
                <a:ext cx="1397000" cy="762000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E5C8A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clip" horzOverflow="clip" rtlCol="0" anchor="ctr" anchorCtr="0">
                <a:noAutofit/>
              </a:bodyPr>
              <a:lstStyle/>
              <a:p>
                <a:pPr algn="ctr"/>
                <a:r>
                  <a:rPr lang="en-US" altLang="zh-TW" sz="1400" b="1" dirty="0">
                    <a:solidFill>
                      <a:srgbClr val="2E5C8A"/>
                    </a:solidFill>
                  </a:rPr>
                  <a:t>Predicted
score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b="1" i="1" smtClean="0">
                            <a:solidFill>
                              <a:srgbClr val="2E5C8A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400" b="1" i="1" smtClean="0">
                            <a:solidFill>
                              <a:srgbClr val="2E5C8A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endParaRPr lang="zh-TW" altLang="en-US" sz="1400" b="1" dirty="0">
                  <a:solidFill>
                    <a:srgbClr val="2E5C8A"/>
                  </a:solidFill>
                </a:endParaRPr>
              </a:p>
            </p:txBody>
          </p:sp>
        </mc:Choice>
        <mc:Fallback xmlns=""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3CFC7662-3081-4C9C-BA89-C9F7C1F1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1595120"/>
                <a:ext cx="1397000" cy="762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rgbClr val="2E5C8A"/>
                </a:solidFill>
                <a:prstDash val="solid"/>
                <a:miter lim="800000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A90D7D2-036C-4693-B8EE-DDEFDCAF9691}"/>
              </a:ext>
            </a:extLst>
          </p:cNvPr>
          <p:cNvSpPr/>
          <p:nvPr/>
        </p:nvSpPr>
        <p:spPr>
          <a:xfrm>
            <a:off x="7366000" y="1595120"/>
            <a:ext cx="1651000" cy="762000"/>
          </a:xfrm>
          <a:prstGeom prst="roundRect">
            <a:avLst/>
          </a:prstGeom>
          <a:solidFill>
            <a:srgbClr val="C97B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en-US" altLang="zh-TW" sz="1400" b="1" dirty="0">
                <a:solidFill>
                  <a:srgbClr val="FFFFFF"/>
                </a:solidFill>
              </a:rPr>
              <a:t>MOS
(human rating)</a:t>
            </a:r>
            <a:endParaRPr lang="zh-TW" altLang="en-US" sz="1400" b="1" dirty="0">
              <a:solidFill>
                <a:srgbClr val="FFFFFF"/>
              </a:solidFill>
            </a:endParaRPr>
          </a:p>
        </p:txBody>
      </p:sp>
      <p:sp>
        <p:nvSpPr>
          <p:cNvPr id="20" name="箭號: 左-右雙向 19">
            <a:extLst>
              <a:ext uri="{FF2B5EF4-FFF2-40B4-BE49-F238E27FC236}">
                <a16:creationId xmlns:a16="http://schemas.microsoft.com/office/drawing/2014/main" id="{43405B60-E553-4540-9F90-90CF43F1F9A7}"/>
              </a:ext>
            </a:extLst>
          </p:cNvPr>
          <p:cNvSpPr/>
          <p:nvPr/>
        </p:nvSpPr>
        <p:spPr>
          <a:xfrm>
            <a:off x="6946900" y="1874520"/>
            <a:ext cx="330200" cy="203200"/>
          </a:xfrm>
          <a:prstGeom prst="leftRightArrow">
            <a:avLst/>
          </a:prstGeom>
          <a:solidFill>
            <a:srgbClr val="6B728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6A9B7E6-FC9C-4D31-A86A-9E93F1348485}"/>
              </a:ext>
            </a:extLst>
          </p:cNvPr>
          <p:cNvSpPr txBox="1"/>
          <p:nvPr/>
        </p:nvSpPr>
        <p:spPr>
          <a:xfrm>
            <a:off x="6731000" y="2324179"/>
            <a:ext cx="762000" cy="246221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n-US" altLang="zh-TW" sz="1000" i="1" dirty="0">
                <a:solidFill>
                  <a:srgbClr val="6B7280"/>
                </a:solidFill>
              </a:rPr>
              <a:t>correlate</a:t>
            </a:r>
            <a:endParaRPr lang="zh-TW" altLang="en-US" sz="1000" i="1" dirty="0">
              <a:solidFill>
                <a:srgbClr val="6B7280"/>
              </a:solidFill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D8A0EF28-8C0C-468B-B5E2-9A4AC13D4193}"/>
              </a:ext>
            </a:extLst>
          </p:cNvPr>
          <p:cNvSpPr/>
          <p:nvPr/>
        </p:nvSpPr>
        <p:spPr>
          <a:xfrm>
            <a:off x="8089900" y="1214120"/>
            <a:ext cx="177800" cy="177800"/>
          </a:xfrm>
          <a:prstGeom prst="ellipse">
            <a:avLst/>
          </a:prstGeom>
          <a:solidFill>
            <a:srgbClr val="C97B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 dirty="0"/>
          </a:p>
        </p:txBody>
      </p:sp>
      <p:sp>
        <p:nvSpPr>
          <p:cNvPr id="23" name="梯形 22">
            <a:extLst>
              <a:ext uri="{FF2B5EF4-FFF2-40B4-BE49-F238E27FC236}">
                <a16:creationId xmlns:a16="http://schemas.microsoft.com/office/drawing/2014/main" id="{71260E26-3DE0-469E-AB48-28BB96400B2F}"/>
              </a:ext>
            </a:extLst>
          </p:cNvPr>
          <p:cNvSpPr/>
          <p:nvPr/>
        </p:nvSpPr>
        <p:spPr>
          <a:xfrm>
            <a:off x="7988300" y="1366520"/>
            <a:ext cx="381000" cy="177800"/>
          </a:xfrm>
          <a:prstGeom prst="trapezoid">
            <a:avLst/>
          </a:prstGeom>
          <a:solidFill>
            <a:srgbClr val="C97B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C0206EA-164E-2474-F50A-508B9D70A177}"/>
              </a:ext>
            </a:extLst>
          </p:cNvPr>
          <p:cNvSpPr txBox="1"/>
          <p:nvPr/>
        </p:nvSpPr>
        <p:spPr>
          <a:xfrm>
            <a:off x="406400" y="3087055"/>
            <a:ext cx="3810000" cy="307777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TW" sz="1400" b="1" dirty="0">
                <a:solidFill>
                  <a:srgbClr val="2E5C8A"/>
                </a:solidFill>
              </a:rPr>
              <a:t>The IQA Dataset</a:t>
            </a:r>
            <a:endParaRPr lang="zh-TW" altLang="en-US" sz="1400" b="1" dirty="0">
              <a:solidFill>
                <a:srgbClr val="2E5C8A"/>
              </a:solidFill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A7E4F201-3B05-9596-E240-499718AB0CA3}"/>
              </a:ext>
            </a:extLst>
          </p:cNvPr>
          <p:cNvSpPr/>
          <p:nvPr/>
        </p:nvSpPr>
        <p:spPr>
          <a:xfrm>
            <a:off x="2518335" y="3538508"/>
            <a:ext cx="1397000" cy="889000"/>
          </a:xfrm>
          <a:prstGeom prst="roundRect">
            <a:avLst/>
          </a:prstGeom>
          <a:solidFill>
            <a:srgbClr val="F1F4F8"/>
          </a:solidFill>
          <a:ln w="12700" cap="flat" cmpd="sng" algn="ctr">
            <a:solidFill>
              <a:srgbClr val="B8C5D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1E2DA59-9334-B669-273E-A8B5114877B3}"/>
              </a:ext>
            </a:extLst>
          </p:cNvPr>
          <p:cNvSpPr/>
          <p:nvPr/>
        </p:nvSpPr>
        <p:spPr>
          <a:xfrm>
            <a:off x="2708835" y="3703608"/>
            <a:ext cx="406400" cy="3048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2E5C8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47" name="等腰三角形 46">
            <a:extLst>
              <a:ext uri="{FF2B5EF4-FFF2-40B4-BE49-F238E27FC236}">
                <a16:creationId xmlns:a16="http://schemas.microsoft.com/office/drawing/2014/main" id="{55524DC7-37FD-50C0-4759-5642EE066B0E}"/>
              </a:ext>
            </a:extLst>
          </p:cNvPr>
          <p:cNvSpPr/>
          <p:nvPr/>
        </p:nvSpPr>
        <p:spPr>
          <a:xfrm>
            <a:off x="2772335" y="3805208"/>
            <a:ext cx="279400" cy="203200"/>
          </a:xfrm>
          <a:prstGeom prst="triangle">
            <a:avLst/>
          </a:prstGeom>
          <a:solidFill>
            <a:srgbClr val="7BA7B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id="{BBE1ADA7-6152-8408-116D-E44C85AFE4D1}"/>
              </a:ext>
            </a:extLst>
          </p:cNvPr>
          <p:cNvSpPr/>
          <p:nvPr/>
        </p:nvSpPr>
        <p:spPr>
          <a:xfrm>
            <a:off x="3000935" y="3754408"/>
            <a:ext cx="76200" cy="76200"/>
          </a:xfrm>
          <a:prstGeom prst="ellipse">
            <a:avLst/>
          </a:prstGeom>
          <a:solidFill>
            <a:srgbClr val="F4C95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B444AFC3-87E3-BAD7-BA44-6C21B2B8E2EE}"/>
              </a:ext>
            </a:extLst>
          </p:cNvPr>
          <p:cNvSpPr txBox="1"/>
          <p:nvPr/>
        </p:nvSpPr>
        <p:spPr>
          <a:xfrm>
            <a:off x="2518335" y="4084608"/>
            <a:ext cx="1397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TW" sz="1400" b="1">
                <a:solidFill>
                  <a:srgbClr val="1F2937"/>
                </a:solidFill>
              </a:rPr>
              <a:t>Input image</a:t>
            </a:r>
            <a:endParaRPr lang="zh-TW" altLang="en-US" sz="1400" b="1">
              <a:solidFill>
                <a:srgbClr val="1F2937"/>
              </a:solidFill>
            </a:endParaRP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B3215300-1357-630C-0D3B-FC3B87B8B332}"/>
              </a:ext>
            </a:extLst>
          </p:cNvPr>
          <p:cNvSpPr/>
          <p:nvPr/>
        </p:nvSpPr>
        <p:spPr>
          <a:xfrm>
            <a:off x="4762500" y="3592654"/>
            <a:ext cx="1651000" cy="762000"/>
          </a:xfrm>
          <a:prstGeom prst="roundRect">
            <a:avLst/>
          </a:prstGeom>
          <a:solidFill>
            <a:srgbClr val="C97B5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en-US" altLang="zh-TW" sz="1400" b="1" dirty="0">
                <a:solidFill>
                  <a:srgbClr val="FFFFFF"/>
                </a:solidFill>
              </a:rPr>
              <a:t>MOS
(human rating)</a:t>
            </a:r>
            <a:endParaRPr lang="zh-TW" altLang="en-US" sz="1400" b="1" dirty="0">
              <a:solidFill>
                <a:srgbClr val="FFFFFF"/>
              </a:solidFill>
            </a:endParaRPr>
          </a:p>
        </p:txBody>
      </p:sp>
      <p:sp>
        <p:nvSpPr>
          <p:cNvPr id="55" name="箭號: 左-右雙向 54">
            <a:extLst>
              <a:ext uri="{FF2B5EF4-FFF2-40B4-BE49-F238E27FC236}">
                <a16:creationId xmlns:a16="http://schemas.microsoft.com/office/drawing/2014/main" id="{76339849-1B21-55E2-0C6B-BC7EE1743CE2}"/>
              </a:ext>
            </a:extLst>
          </p:cNvPr>
          <p:cNvSpPr/>
          <p:nvPr/>
        </p:nvSpPr>
        <p:spPr>
          <a:xfrm>
            <a:off x="4105834" y="3878420"/>
            <a:ext cx="466166" cy="206188"/>
          </a:xfrm>
          <a:prstGeom prst="leftRightArrow">
            <a:avLst/>
          </a:prstGeom>
          <a:solidFill>
            <a:srgbClr val="6B728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0B8FEB01-0C9D-B14F-8249-95F06FE9E151}"/>
              </a:ext>
            </a:extLst>
          </p:cNvPr>
          <p:cNvSpPr txBox="1"/>
          <p:nvPr/>
        </p:nvSpPr>
        <p:spPr>
          <a:xfrm>
            <a:off x="3963893" y="4130786"/>
            <a:ext cx="762000" cy="26161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n-US" altLang="zh-TW" sz="1100" i="1" dirty="0">
                <a:solidFill>
                  <a:srgbClr val="6B7280"/>
                </a:solidFill>
              </a:rPr>
              <a:t>pairs</a:t>
            </a:r>
            <a:endParaRPr lang="zh-TW" altLang="en-US" sz="1100" i="1" dirty="0">
              <a:solidFill>
                <a:srgbClr val="6B728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9C1DCA0-46B8-6981-24E9-C8B62B918D95}"/>
              </a:ext>
            </a:extLst>
          </p:cNvPr>
          <p:cNvSpPr txBox="1"/>
          <p:nvPr/>
        </p:nvSpPr>
        <p:spPr>
          <a:xfrm>
            <a:off x="6860041" y="4817793"/>
            <a:ext cx="2283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6B7280"/>
                </a:solidFill>
              </a:rPr>
              <a:t>*MOS = Mean Opinion Score</a:t>
            </a:r>
            <a:endParaRPr lang="zh-TW" altLang="en-US" sz="1400" dirty="0">
              <a:solidFill>
                <a:srgbClr val="6B72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6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EC67F-717C-AEC9-E333-11DEE8C1E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2A82989-7A65-FEEA-4A48-2F5EDEDBCAD5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B4A8968-6635-6AE3-5714-5B83AA13C5A1}"/>
              </a:ext>
            </a:extLst>
          </p:cNvPr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VisualQuality-R1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1805E9F-B16A-B947-13B7-DA3B9CEBDFB7}"/>
              </a:ext>
            </a:extLst>
          </p:cNvPr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0C6DD01-56C9-2AB3-773E-66DAA5205C07}"/>
              </a:ext>
            </a:extLst>
          </p:cNvPr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VLM-based</a:t>
            </a:r>
            <a:endParaRPr lang="en-US" sz="12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5AE294B-F523-E7C3-9A5C-D9499011929A}"/>
              </a:ext>
            </a:extLst>
          </p:cNvPr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Subtitle"/>
          <p:cNvSpPr>
            <a:spLocks noGrp="1"/>
          </p:cNvSpPr>
          <p:nvPr/>
        </p:nvSpPr>
        <p:spPr>
          <a:xfrm>
            <a:off x="510540" y="704850"/>
            <a:ext cx="7315200" cy="203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NeurIPS 2025 · VisualQuality-R1: Reasoning-Induced Image Quality Assessment via Reinforcement Learning to Rank</a:t>
            </a:r>
          </a:p>
        </p:txBody>
      </p:sp>
      <p:sp>
        <p:nvSpPr>
          <p:cNvPr id="9" name="Bullets"/>
          <p:cNvSpPr>
            <a:spLocks noGrp="1"/>
          </p:cNvSpPr>
          <p:nvPr/>
        </p:nvSpPr>
        <p:spPr>
          <a:xfrm>
            <a:off x="406400" y="1003300"/>
            <a:ext cx="4394200" cy="3937000"/>
          </a:xfrm>
          <a:prstGeom prst="rect">
            <a:avLst/>
          </a:prstGeom>
          <a:noFill/>
          <a:ln>
            <a:noFill/>
          </a:ln>
        </p:spPr>
        <p:txBody>
          <a:bodyPr wrap="square" lIns="0" tIns="101600" rIns="0" bIns="0"/>
          <a:lstStyle/>
          <a:p>
            <a:pPr marL="152400" indent="-152400">
              <a:spcAft>
                <a:spcPts val="500"/>
              </a:spcAft>
              <a:buFont typeface="Arial"/>
              <a:buChar char="•"/>
            </a:pPr>
            <a:endParaRPr lang="en-US" sz="1350" dirty="0">
              <a:solidFill>
                <a:srgbClr val="1E293B"/>
              </a:solidFill>
              <a:latin typeface="Calibri" pitchFamily="34" charset="0"/>
            </a:endParaRPr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749613D7-6F00-66FA-BAC4-13EDBD7350EE}"/>
              </a:ext>
            </a:extLst>
          </p:cNvPr>
          <p:cNvSpPr/>
          <p:nvPr/>
        </p:nvSpPr>
        <p:spPr>
          <a:xfrm>
            <a:off x="411480" y="1005840"/>
            <a:ext cx="8439912" cy="3401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 quality is intrinsically relative 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absolute regression on a single dataset overfits and forgets pretraining</a:t>
            </a:r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Frames NR-IQA as ranking: per image, sample K reasoning + score outputs to capture predictive uncertainty</a:t>
            </a:r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Thurstone model converts paired scores into a comparative probability between two images</a:t>
            </a:r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Fidelity reward against human MOS preference replaces brittle binary 0/1 rewards</a:t>
            </a:r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GRPO updates the policy from grouped advantages — no separate value network needed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717DD720-71EA-DD64-7183-24FBE660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9" y="2353541"/>
            <a:ext cx="5850806" cy="2750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hape 27">
                <a:extLst>
                  <a:ext uri="{FF2B5EF4-FFF2-40B4-BE49-F238E27FC236}">
                    <a16:creationId xmlns:a16="http://schemas.microsoft.com/office/drawing/2014/main" id="{F7900D4D-8B6C-2973-5E96-5A86C379AF48}"/>
                  </a:ext>
                </a:extLst>
              </p:cNvPr>
              <p:cNvSpPr/>
              <p:nvPr/>
            </p:nvSpPr>
            <p:spPr>
              <a:xfrm>
                <a:off x="6052443" y="2435889"/>
                <a:ext cx="2967878" cy="2357786"/>
              </a:xfrm>
              <a:prstGeom prst="rect">
                <a:avLst/>
              </a:prstGeom>
              <a:solidFill>
                <a:srgbClr val="FEFCE8"/>
              </a:solidFill>
              <a:ln w="9525">
                <a:solidFill>
                  <a:srgbClr val="FDE68A"/>
                </a:solidFill>
                <a:prstDash val="solid"/>
              </a:ln>
            </p:spPr>
            <p:txBody>
              <a:bodyPr anchor="ctr"/>
              <a:lstStyle/>
              <a:p>
                <a:r>
                  <a:rPr lang="en-US" altLang="zh-TW" sz="1200" b="1" dirty="0">
                    <a:solidFill>
                      <a:srgbClr val="78350F"/>
                    </a:solidFill>
                  </a:rPr>
                  <a:t>Thurstone model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sSubPr>
                        <m:e>
                          <m: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𝑘</m:t>
                          </m:r>
                        </m:sub>
                      </m:sSub>
                      <m:r>
                        <a:rPr lang="en-US" altLang="zh-TW" sz="1100" i="1" dirty="0" smtClean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sSubPr>
                        <m:e>
                          <m: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𝑖</m:t>
                          </m:r>
                        </m:sub>
                      </m:sSub>
                      <m:r>
                        <a:rPr lang="en-US" altLang="zh-TW" sz="1100" b="0" i="1" dirty="0" smtClean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sSubPr>
                        <m:e>
                          <m: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𝑗</m:t>
                          </m:r>
                        </m:sub>
                      </m:sSub>
                      <m:r>
                        <a:rPr lang="en-US" altLang="zh-TW" sz="1100" i="1" dirty="0" smtClean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altLang="zh-TW" sz="1100" b="0" i="0" dirty="0" smtClean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Φ</m:t>
                      </m:r>
                      <m:d>
                        <m:dPr>
                          <m:ctrlP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10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1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−</m:t>
                              </m:r>
                              <m:r>
                                <a:rPr lang="en-US" altLang="zh-TW" sz="11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  <a:ea typeface="Consolas" pitchFamily="34" charset="-122"/>
                                              <a:cs typeface="Consolas" pitchFamily="34" charset="-12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sz="110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100" b="0" i="1" dirty="0" smtClean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100" b="0" i="1" dirty="0" smtClean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100" b="0" i="1" dirty="0" smtClean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100" b="0" i="1" dirty="0" smtClean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100" b="0" i="1" dirty="0" smtClean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100" b="0" i="1" dirty="0" smtClean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400" dirty="0"/>
              </a:p>
              <a:p>
                <a:r>
                  <a:rPr lang="en-US" altLang="zh-TW" sz="1200" b="1" dirty="0">
                    <a:solidFill>
                      <a:srgbClr val="78350F"/>
                    </a:solidFill>
                  </a:rPr>
                  <a:t>Fidelity reward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1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sSubPr>
                        <m:e>
                          <m: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11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𝑘</m:t>
                          </m:r>
                        </m:sub>
                      </m:sSub>
                      <m:r>
                        <a:rPr lang="en-US" altLang="zh-TW" sz="1100" i="1" dirty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sz="11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sSubPr>
                        <m:e>
                          <m:r>
                            <a:rPr lang="en-US" altLang="zh-TW" sz="11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1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𝑖</m:t>
                          </m:r>
                        </m:sub>
                      </m:sSub>
                      <m:r>
                        <a:rPr lang="en-US" altLang="zh-TW" sz="1100" i="1" dirty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)=</m:t>
                      </m:r>
                      <m:f>
                        <m:fPr>
                          <m:ctrlP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fPr>
                        <m:num>
                          <m:r>
                            <a:rPr lang="en-US" altLang="zh-TW" sz="1100" b="0" i="0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𝐵</m:t>
                          </m:r>
                          <m: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altLang="zh-TW" sz="11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m:rPr>
                              <m:brk m:alnAt="7"/>
                            </m:rPr>
                            <a:rPr lang="en-US" altLang="zh-TW" sz="11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TW" sz="11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11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100" b="0" i="1" dirty="0" smtClean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rad>
                              <m:r>
                                <a:rPr lang="en-US" altLang="zh-TW" sz="11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TW" sz="1100" i="1" dirty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altLang="zh-TW" sz="11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11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1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1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1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1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1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1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1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100" i="1" dirty="0">
                                                  <a:solidFill>
                                                    <a:srgbClr val="78350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ra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5" name="Shape 27">
                <a:extLst>
                  <a:ext uri="{FF2B5EF4-FFF2-40B4-BE49-F238E27FC236}">
                    <a16:creationId xmlns:a16="http://schemas.microsoft.com/office/drawing/2014/main" id="{F7900D4D-8B6C-2973-5E96-5A86C379A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43" y="2435889"/>
                <a:ext cx="2967878" cy="2357786"/>
              </a:xfrm>
              <a:prstGeom prst="rect">
                <a:avLst/>
              </a:prstGeom>
              <a:blipFill>
                <a:blip r:embed="rId4"/>
                <a:stretch>
                  <a:fillRect r="-17587" b="-48969"/>
                </a:stretch>
              </a:blipFill>
              <a:ln w="9525">
                <a:solidFill>
                  <a:srgbClr val="FDE68A"/>
                </a:solidFill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4">
            <a:extLst>
              <a:ext uri="{FF2B5EF4-FFF2-40B4-BE49-F238E27FC236}">
                <a16:creationId xmlns:a16="http://schemas.microsoft.com/office/drawing/2014/main" id="{E45C0275-FE70-2D22-5B86-C02550C1C79F}"/>
              </a:ext>
            </a:extLst>
          </p:cNvPr>
          <p:cNvSpPr/>
          <p:nvPr/>
        </p:nvSpPr>
        <p:spPr>
          <a:xfrm>
            <a:off x="5919520" y="4921391"/>
            <a:ext cx="1143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Image source: [12]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C103535-671C-D089-710C-075BACFB2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671" y="1823240"/>
            <a:ext cx="2046419" cy="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EvoQuality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VLM-based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ICLR 2026  ·  Self-Evolving Vision-Language Models for Image Quality Assessment via Voting and Ranking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411480" y="914401"/>
            <a:ext cx="8321040" cy="3401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Fully self-supervised 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zero MOS labels, zero distortion annotations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Offline: repeated pairwise comparisons + majority voting → pseudo pairwise rankings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Online: scalar scores → Thurstone model → P(A&gt;B); aligned to pseudo-rankings via fidelity reward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GRPO evolves the policy using fidelity reward — distortion-agnostic, no human labels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insight: relative ranking is a more</a:t>
            </a:r>
            <a:b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stable self-supervision signal than </a:t>
            </a:r>
            <a:b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regression</a:t>
            </a:r>
            <a:endParaRPr lang="en-US" sz="1350" dirty="0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7AFA499D-5ECE-5A6F-67CC-2BE066EF3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908" y="1990064"/>
            <a:ext cx="5772748" cy="3087309"/>
          </a:xfrm>
          <a:prstGeom prst="rect">
            <a:avLst/>
          </a:prstGeom>
        </p:spPr>
      </p:pic>
      <p:sp>
        <p:nvSpPr>
          <p:cNvPr id="32" name="Text 4">
            <a:extLst>
              <a:ext uri="{FF2B5EF4-FFF2-40B4-BE49-F238E27FC236}">
                <a16:creationId xmlns:a16="http://schemas.microsoft.com/office/drawing/2014/main" id="{4D1DC13F-99CF-47DF-28E1-718422862FBE}"/>
              </a:ext>
            </a:extLst>
          </p:cNvPr>
          <p:cNvSpPr/>
          <p:nvPr/>
        </p:nvSpPr>
        <p:spPr>
          <a:xfrm>
            <a:off x="2322137" y="4870031"/>
            <a:ext cx="1143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Image source: [13]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 Comparison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handcrafted statistics to VLM-based reasoning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8412"/>
              </p:ext>
            </p:extLst>
          </p:nvPr>
        </p:nvGraphicFramePr>
        <p:xfrm>
          <a:off x="274320" y="1005840"/>
          <a:ext cx="8595360" cy="3639312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Family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Methods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Scope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Key Strength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Key Limitation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FR-IQA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3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PSNR / SSIM / LPIPS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GP with reference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Well-defined, stable, reproducible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Requires pristine reference image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Traditional NR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966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BRISQUE / NIQE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GP in design;</a:t>
                      </a:r>
                      <a:endParaRPr lang="en-US" sz="1100" dirty="0"/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strongest on synthetic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Fast, interpretable, no MOS needed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Fails on complex authentic distortions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Deep CNN / ViT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AE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DBCNN</a:t>
                      </a:r>
                      <a:r>
                        <a:rPr lang="zh-TW" altLang="en-US" sz="1100" dirty="0">
                          <a:solidFill>
                            <a:srgbClr val="1E293B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/ HyperIQA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MUSIQ / CLIP-IQA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General-purpose</a:t>
                      </a:r>
                      <a:endParaRPr lang="en-US" sz="1100" dirty="0"/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(MOS-trained)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Handles mixed real-world distortions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Relies on large MOS datasets; dataset bias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VLM-based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262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Q-Align / DeQA-Score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100" dirty="0" err="1">
                          <a:solidFill>
                            <a:srgbClr val="1E293B"/>
                          </a:solidFill>
                        </a:rPr>
                        <a:t>DepictQA</a:t>
                      </a: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 /Q-Insight VisualQuality-R1 </a:t>
                      </a:r>
                      <a:r>
                        <a:rPr lang="en-US" sz="1100" dirty="0" err="1">
                          <a:solidFill>
                            <a:srgbClr val="1E293B"/>
                          </a:solidFill>
                        </a:rPr>
                        <a:t>EvoQuality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Most GP;</a:t>
                      </a:r>
                      <a:endParaRPr lang="en-US" sz="1100" dirty="0"/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distortion-agnostic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Generalization, explainability, reasoning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1E293B"/>
                          </a:solidFill>
                        </a:rPr>
                        <a:t>High inference cost; prompt/reward bias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A307A-F8EE-95A5-04F7-8DF5AE5DD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CE32B9C-2C3B-8CA8-5D24-DD781B3F2105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039C1D0-F99B-53A7-C2A2-EC850AF0E3A8}"/>
              </a:ext>
            </a:extLst>
          </p:cNvPr>
          <p:cNvSpPr/>
          <p:nvPr/>
        </p:nvSpPr>
        <p:spPr>
          <a:xfrm>
            <a:off x="411480" y="338329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want to use IQA models</a:t>
            </a:r>
            <a:endParaRPr lang="en-US" sz="24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0AE8100E-C3B2-23B0-689B-CACAB6C8E6F1}"/>
              </a:ext>
            </a:extLst>
          </p:cNvPr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D133D86F-FFA5-9E7B-5914-6A4339D46484}"/>
              </a:ext>
            </a:extLst>
          </p:cNvPr>
          <p:cNvSpPr/>
          <p:nvPr/>
        </p:nvSpPr>
        <p:spPr>
          <a:xfrm>
            <a:off x="411480" y="1005840"/>
            <a:ext cx="8439912" cy="3401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There is a IQA toolbox written in python: </a:t>
            </a:r>
            <a:r>
              <a:rPr lang="en-US" sz="1350" b="1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pyiqa</a:t>
            </a:r>
            <a:endParaRPr lang="en-US" sz="1350" b="1" dirty="0">
              <a:solidFill>
                <a:srgbClr val="1E29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Supports most of NR-IQA and FR-IQA models / methods</a:t>
            </a:r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Download: </a:t>
            </a:r>
            <a:r>
              <a:rPr lang="en-US" sz="13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 install </a:t>
            </a:r>
            <a:r>
              <a:rPr lang="en-US" sz="1350" b="1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pyiqa</a:t>
            </a:r>
            <a:endParaRPr lang="en-US" sz="1350" b="1" dirty="0">
              <a:solidFill>
                <a:srgbClr val="1E29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Github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link: 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/>
              </a:rPr>
              <a:t>https://github.com/chaofengc/IQA-PyTorch.git</a:t>
            </a: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marL="152400" indent="-152400">
              <a:spcAft>
                <a:spcPts val="500"/>
              </a:spcAft>
              <a:buSzPct val="100000"/>
              <a:buFontTx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Documentation: </a:t>
            </a:r>
            <a:r>
              <a:rPr lang="en-US" altLang="zh-TW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/>
              </a:rPr>
              <a:t>https://iqa-pytorch.readthedocs.io/en/latest/</a:t>
            </a:r>
            <a:endParaRPr lang="en-US" altLang="zh-TW" sz="1400" dirty="0">
              <a:solidFill>
                <a:srgbClr val="64748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endParaRPr lang="en-US" sz="1350" b="1" dirty="0">
              <a:solidFill>
                <a:srgbClr val="1E29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70D34C5-AF30-F0EC-A93F-202087A82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06" y="1308295"/>
            <a:ext cx="3929143" cy="3244362"/>
          </a:xfrm>
          <a:prstGeom prst="rect">
            <a:avLst/>
          </a:prstGeom>
        </p:spPr>
      </p:pic>
      <p:pic>
        <p:nvPicPr>
          <p:cNvPr id="11" name="圖片 10" descr="pyiqa_logo2.png">
            <a:extLst>
              <a:ext uri="{FF2B5EF4-FFF2-40B4-BE49-F238E27FC236}">
                <a16:creationId xmlns:a16="http://schemas.microsoft.com/office/drawing/2014/main" id="{F9A48CCB-B373-88DF-7F40-32ABD6D64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036" y="154483"/>
            <a:ext cx="2368648" cy="68024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B3820F6-81A1-D787-3BBC-EEFA2D20E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" y="2571750"/>
            <a:ext cx="4662885" cy="1932052"/>
          </a:xfrm>
          <a:prstGeom prst="rect">
            <a:avLst/>
          </a:prstGeom>
        </p:spPr>
      </p:pic>
      <p:sp>
        <p:nvSpPr>
          <p:cNvPr id="14" name="Text 4">
            <a:extLst>
              <a:ext uri="{FF2B5EF4-FFF2-40B4-BE49-F238E27FC236}">
                <a16:creationId xmlns:a16="http://schemas.microsoft.com/office/drawing/2014/main" id="{AEAE4CF2-A1A8-CEAE-31C8-14BA3B3B8DD7}"/>
              </a:ext>
            </a:extLst>
          </p:cNvPr>
          <p:cNvSpPr/>
          <p:nvPr/>
        </p:nvSpPr>
        <p:spPr>
          <a:xfrm>
            <a:off x="343244" y="4537886"/>
            <a:ext cx="1351911" cy="2810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Image source: [14,15]</a:t>
            </a:r>
          </a:p>
        </p:txBody>
      </p:sp>
    </p:spTree>
    <p:extLst>
      <p:ext uri="{BB962C8B-B14F-4D97-AF65-F5344CB8AC3E}">
        <p14:creationId xmlns:p14="http://schemas.microsoft.com/office/powerpoint/2010/main" val="685592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11480" y="625308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411480" y="625308"/>
            <a:ext cx="8479302" cy="45181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Wang, Z., </a:t>
            </a:r>
            <a:r>
              <a:rPr lang="en-US" sz="10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Bovik</a:t>
            </a: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A. C., Sheikh, H. R., and Simoncelli, E. P. “Image Quality Assessment: From Error Visibility to Structural Similarity.” IEEE Transactions on Image Processing, 13(4):600–612, 2004.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Zhang, R., Isola, P., Efros, A. A., Shechtman, E., and Wang, O. “The Unreasonable Effectiveness of Deep Features as a Perceptual Metric.” Proceedings of the IEEE/CVF Conference on Computer Vision and Pattern Recognition (CVPR), 2018.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Mittal, A., Moorthy, A. K., and </a:t>
            </a:r>
            <a:r>
              <a:rPr lang="en-US" altLang="zh-TW" sz="10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Bovik</a:t>
            </a: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A. C. “No-Reference Image Quality Assessment in the Spatial Domain.” IEEE Transactions on Image Processing, 21(12):4695–4708, 2012.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Mittal, A., Soundararajan, R., and </a:t>
            </a:r>
            <a:r>
              <a:rPr lang="en-US" altLang="zh-TW" sz="10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Bovik</a:t>
            </a: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A. C. “Making a ‘Completely Blind’ Image Quality Analyzer.” IEEE Signal Processing Letters, 20(3):209–212, 2013.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Su, S., Yan, Q., Zhu, Y., Zhang, C., Ge, X., Sun, J., and Zhang, Y. “Blindly Assess Image Quality in the Wild Guided by a Self-Adaptive Hyper Network.” Proceedings of the IEEE/CVF Conference on Computer Vision and Pattern Recognition (CVPR), 2020.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Ke, J., Wang, Q., Wang, Y., </a:t>
            </a:r>
            <a:r>
              <a:rPr lang="en-US" altLang="zh-TW" sz="10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Milanfar</a:t>
            </a: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P., and Yang, F. “MUSIQ: Multi-Scale Image Quality Transformer.” Proceedings of the IEEE/CVF International Conference on Computer Vision (ICCV), 2021.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Wang, J., Chan, K. C. K., and Loy, C. C. “Exploring CLIP for Assessing the Look and Feel of Images.” Proceedings of the AAAI Conference on Artificial Intelligence (AAAI), 2023.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Wu, H., Zhang, Z., Zhang, W., Chen, C., Li, C., Liao, L., Wang, A., Zhang, E., Sun, W., Yan, Q., Min, X., Zhai, G., and Lin, W. “Q-Align: Teaching LMMs for Visual Scoring via Discrete Text-Defined Levels.” Proceedings of the International Conference on Machine Learning (ICML), 2024.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You, Z., Cai, X., Gu, J., Xue, T., and Dong, C. “Teaching Large Language Models to Regress Accurate Image Quality Scores Using Score Distribution.” Proceedings of the IEEE/CVF Conference on Computer Vision and Pattern Recognition (CVPR), 2025.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You, Z., Gu, J., Li, Z., Cai, X., Zhu, K., Dong, C., and Xue, T. “Descriptive Image Quality Assessment in the Wild.” </a:t>
            </a:r>
            <a:r>
              <a:rPr lang="en-US" altLang="zh-TW" sz="10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arXiv</a:t>
            </a: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preprint arXiv:2405.18842, 2024.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Li, W., Zhang, X., Zhao, S., Zhang, Y., Li, J., Zhang, L., and Zhang, J. “Q-Insight: Understanding Image Quality via Visual Reinforcement Learning.” Advances in Neural Information Processing Systems (</a:t>
            </a:r>
            <a:r>
              <a:rPr lang="en-US" altLang="zh-TW" sz="10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NeurIPS</a:t>
            </a: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), 2025.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Wu, T., Zou, J., Liang, J., Zhang, L., and Ma, K. “VisualQuality-R1: Reasoning-Induced Image Quality Assessment via Reinforcement Learning to Rank.” Advances in Neural Information Processing Systems (</a:t>
            </a:r>
            <a:r>
              <a:rPr lang="en-US" altLang="zh-TW" sz="10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NeurIPS</a:t>
            </a: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), 2025.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Wen, W., Zhi, T., Fan, K., Li, Y., Peng, X., Zhang, Y., Liao, Y., Li, J., and Zhang, L. “Self-Evolving Vision-Language Models for Image Quality Assessment via Voting and Ranking.” International Conference on Learning Representations (ICLR), 2026.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/>
              </a:rPr>
              <a:t>https://iqa-pytorch.readthedocs.io/en/latest/</a:t>
            </a:r>
            <a:endParaRPr lang="en-US" sz="1000" dirty="0">
              <a:solidFill>
                <a:srgbClr val="64748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Chen, C. and Mo, J. “IQA-</a:t>
            </a:r>
            <a:r>
              <a:rPr lang="en-US" altLang="zh-TW" sz="10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PyTorch</a:t>
            </a: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altLang="zh-TW" sz="10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PyTorch</a:t>
            </a:r>
            <a:r>
              <a:rPr lang="en-US" altLang="zh-TW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Toolbox for Image Quality Assessment.” GitHub repository, 2022. Available: </a:t>
            </a:r>
            <a:r>
              <a:rPr lang="en-US" altLang="zh-TW" sz="1000" dirty="0">
                <a:hlinkClick r:id="rId4"/>
              </a:rPr>
              <a:t>https://github.com/chaofengc/IQA-PyTorch</a:t>
            </a:r>
            <a:r>
              <a:rPr lang="en-US" altLang="zh-TW" sz="10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ZHAO, Shijie, et al. Reasoning as Representation: Rethinking Visual Reinforcement Learning in Image Quality Assessment. </a:t>
            </a:r>
            <a:r>
              <a:rPr lang="en-US" sz="10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arXiv</a:t>
            </a: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preprint arXiv:2510.11369, 2025.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>
              <a:solidFill>
                <a:srgbClr val="64748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CAF976F-F459-219D-385B-ED14DA38A76A}"/>
              </a:ext>
            </a:extLst>
          </p:cNvPr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2AFE868-2D5F-1E4C-FF4B-8A622330E18C}"/>
              </a:ext>
            </a:extLst>
          </p:cNvPr>
          <p:cNvSpPr/>
          <p:nvPr/>
        </p:nvSpPr>
        <p:spPr>
          <a:xfrm>
            <a:off x="1097280" y="2320290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/>
              <a:t>Thanks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04226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IQA Taxonomy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 availability defines the problem setting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Shape 4"/>
          <p:cNvSpPr/>
          <p:nvPr/>
        </p:nvSpPr>
        <p:spPr>
          <a:xfrm>
            <a:off x="274320" y="1005840"/>
            <a:ext cx="4160520" cy="3657596"/>
          </a:xfrm>
          <a:prstGeom prst="rect">
            <a:avLst/>
          </a:prstGeom>
          <a:solidFill>
            <a:srgbClr val="FFFFFF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Shape 5"/>
          <p:cNvSpPr/>
          <p:nvPr/>
        </p:nvSpPr>
        <p:spPr>
          <a:xfrm>
            <a:off x="274320" y="1005840"/>
            <a:ext cx="4160520" cy="42062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384048" y="1024128"/>
            <a:ext cx="394106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FR-IQA  ·  Full Reference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320040" y="1481328"/>
            <a:ext cx="4069080" cy="594360"/>
          </a:xfrm>
          <a:prstGeom prst="rect">
            <a:avLst/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 8"/>
          <p:cNvSpPr/>
          <p:nvPr/>
        </p:nvSpPr>
        <p:spPr>
          <a:xfrm>
            <a:off x="402336" y="1527048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 image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1536192" y="1527048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Required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02336" y="2148840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536192" y="2148840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distorted vs. reference directly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320040" y="2724912"/>
            <a:ext cx="4069080" cy="594360"/>
          </a:xfrm>
          <a:prstGeom prst="rect">
            <a:avLst/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3"/>
          <p:cNvSpPr/>
          <p:nvPr/>
        </p:nvSpPr>
        <p:spPr>
          <a:xfrm>
            <a:off x="402336" y="2770632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1536192" y="2770632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PSNR, SSIM, LPIPS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02336" y="3392424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536192" y="3392424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Well-defined, stable, reproducible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320040" y="3968496"/>
            <a:ext cx="4069080" cy="594360"/>
          </a:xfrm>
          <a:prstGeom prst="rect">
            <a:avLst/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8"/>
          <p:cNvSpPr/>
          <p:nvPr/>
        </p:nvSpPr>
        <p:spPr>
          <a:xfrm>
            <a:off x="402336" y="4014216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1536192" y="4014216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Needs pristine reference — unavailable in real deployments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4709160" y="1005840"/>
            <a:ext cx="4160520" cy="3657596"/>
          </a:xfrm>
          <a:prstGeom prst="rect">
            <a:avLst/>
          </a:prstGeom>
          <a:solidFill>
            <a:srgbClr val="FFFFFF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Shape 21"/>
          <p:cNvSpPr/>
          <p:nvPr/>
        </p:nvSpPr>
        <p:spPr>
          <a:xfrm>
            <a:off x="4709160" y="1005840"/>
            <a:ext cx="4160520" cy="420624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Text 22"/>
          <p:cNvSpPr/>
          <p:nvPr/>
        </p:nvSpPr>
        <p:spPr>
          <a:xfrm>
            <a:off x="4818888" y="1024128"/>
            <a:ext cx="394106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NR-IQA  ·  No Reference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4754880" y="1481328"/>
            <a:ext cx="4069080" cy="594360"/>
          </a:xfrm>
          <a:prstGeom prst="rect">
            <a:avLst/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Text 24"/>
          <p:cNvSpPr/>
          <p:nvPr/>
        </p:nvSpPr>
        <p:spPr>
          <a:xfrm>
            <a:off x="4837176" y="1527048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 image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5971032" y="1527048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required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4837176" y="2148840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5971032" y="2148840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 perceived quality from a single image alone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4754880" y="2724912"/>
            <a:ext cx="4069080" cy="594360"/>
          </a:xfrm>
          <a:prstGeom prst="rect">
            <a:avLst/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" name="Text 29"/>
          <p:cNvSpPr/>
          <p:nvPr/>
        </p:nvSpPr>
        <p:spPr>
          <a:xfrm>
            <a:off x="4837176" y="2770632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Methods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5971032" y="2770632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BRISQUE, NIQE, DBCNN, MUSIQ, VLM-based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4837176" y="3392424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5971032" y="3392424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 in the wild — cameras, streaming, generated content</a:t>
            </a:r>
            <a:endParaRPr lang="en-US" sz="1200" dirty="0"/>
          </a:p>
        </p:txBody>
      </p:sp>
      <p:sp>
        <p:nvSpPr>
          <p:cNvPr id="35" name="Shape 33"/>
          <p:cNvSpPr/>
          <p:nvPr/>
        </p:nvSpPr>
        <p:spPr>
          <a:xfrm>
            <a:off x="4754880" y="3968496"/>
            <a:ext cx="4069080" cy="594360"/>
          </a:xfrm>
          <a:prstGeom prst="rect">
            <a:avLst/>
          </a:prstGeom>
          <a:solidFill>
            <a:srgbClr val="F1F5F9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6" name="Text 34"/>
          <p:cNvSpPr/>
          <p:nvPr/>
        </p:nvSpPr>
        <p:spPr>
          <a:xfrm>
            <a:off x="4837176" y="4014216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5971032" y="4014216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Harder problem; must rely on learned or statistical priors</a:t>
            </a:r>
            <a:endParaRPr lang="en-US" sz="1200" dirty="0"/>
          </a:p>
        </p:txBody>
      </p:sp>
      <p:sp>
        <p:nvSpPr>
          <p:cNvPr id="38" name="Text 36"/>
          <p:cNvSpPr/>
          <p:nvPr/>
        </p:nvSpPr>
        <p:spPr>
          <a:xfrm>
            <a:off x="4315968" y="2743200"/>
            <a:ext cx="51206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</a:rPr>
              <a:t>IQA Taxonomy: Key Axes</a:t>
            </a:r>
          </a:p>
        </p:txBody>
      </p:sp>
      <p:sp>
        <p:nvSpPr>
          <p:cNvPr id="4" name="Text 2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</a:rPr>
              <a:t>Four design dimensions that define every IQA method</a:t>
            </a:r>
          </a:p>
        </p:txBody>
      </p:sp>
      <p:sp>
        <p:nvSpPr>
          <p:cNvPr id="5" name="Shape 3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" name="RowBg0"/>
          <p:cNvSpPr>
            <a:spLocks noGrp="1"/>
          </p:cNvSpPr>
          <p:nvPr/>
        </p:nvSpPr>
        <p:spPr>
          <a:xfrm>
            <a:off x="203200" y="1028700"/>
            <a:ext cx="8737600" cy="965200"/>
          </a:xfrm>
          <a:prstGeom prst="roundRect">
            <a:avLst/>
          </a:prstGeom>
          <a:solidFill>
            <a:srgbClr val="EFF6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LPill0"/>
          <p:cNvSpPr>
            <a:spLocks noGrp="1"/>
          </p:cNvSpPr>
          <p:nvPr/>
        </p:nvSpPr>
        <p:spPr>
          <a:xfrm>
            <a:off x="254000" y="1054100"/>
            <a:ext cx="1981200" cy="914400"/>
          </a:xfrm>
          <a:prstGeom prst="roundRect">
            <a:avLst/>
          </a:prstGeom>
          <a:solidFill>
            <a:srgbClr val="2563EB"/>
          </a:solidFill>
          <a:ln>
            <a:noFill/>
          </a:ln>
        </p:spPr>
        <p:txBody>
          <a:bodyPr wrap="square" lIns="50800" tIns="0" rIns="508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General-Purpose</a:t>
            </a:r>
          </a:p>
        </p:txBody>
      </p:sp>
      <p:sp>
        <p:nvSpPr>
          <p:cNvPr id="52" name="LDesc0"/>
          <p:cNvSpPr>
            <a:spLocks noGrp="1"/>
          </p:cNvSpPr>
          <p:nvPr/>
        </p:nvSpPr>
        <p:spPr>
          <a:xfrm>
            <a:off x="2321560" y="1054100"/>
            <a:ext cx="2082800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50800" bIns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</a:rPr>
              <a:t>Scores any image regardless of distortion type.</a:t>
            </a:r>
            <a:endParaRPr lang="en-US" sz="950" dirty="0">
              <a:solidFill>
                <a:srgbClr val="374151"/>
              </a:solidFill>
              <a:latin typeface="Calibri" pitchFamily="34" charset="0"/>
            </a:endParaRPr>
          </a:p>
        </p:txBody>
      </p:sp>
      <p:sp>
        <p:nvSpPr>
          <p:cNvPr id="53" name="VS0"/>
          <p:cNvSpPr>
            <a:spLocks noGrp="1"/>
          </p:cNvSpPr>
          <p:nvPr/>
        </p:nvSpPr>
        <p:spPr>
          <a:xfrm>
            <a:off x="4221480" y="1358900"/>
            <a:ext cx="58420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200" b="1" dirty="0">
                <a:solidFill>
                  <a:srgbClr val="2563EB">
                    <a:alpha val="60000"/>
                  </a:srgbClr>
                </a:solidFill>
                <a:latin typeface="Calibri" pitchFamily="34" charset="0"/>
              </a:rPr>
              <a:t>vs.</a:t>
            </a:r>
          </a:p>
        </p:txBody>
      </p:sp>
      <p:sp>
        <p:nvSpPr>
          <p:cNvPr id="54" name="RPill0"/>
          <p:cNvSpPr>
            <a:spLocks noGrp="1"/>
          </p:cNvSpPr>
          <p:nvPr/>
        </p:nvSpPr>
        <p:spPr>
          <a:xfrm>
            <a:off x="4770120" y="1054100"/>
            <a:ext cx="1981200" cy="914400"/>
          </a:xfrm>
          <a:prstGeom prst="roundRect">
            <a:avLst/>
          </a:prstGeom>
          <a:solidFill>
            <a:srgbClr val="2563EB">
              <a:alpha val="25000"/>
            </a:srgbClr>
          </a:solidFill>
          <a:ln w="9525">
            <a:solidFill>
              <a:srgbClr val="2563EB"/>
            </a:solidFill>
          </a:ln>
        </p:spPr>
        <p:txBody>
          <a:bodyPr wrap="square" lIns="50800" tIns="0" rIns="508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2563EB"/>
                </a:solidFill>
                <a:latin typeface="Calibri" pitchFamily="34" charset="0"/>
              </a:rPr>
              <a:t>Distortion-Specific</a:t>
            </a:r>
          </a:p>
        </p:txBody>
      </p:sp>
      <p:sp>
        <p:nvSpPr>
          <p:cNvPr id="55" name="RDesc0"/>
          <p:cNvSpPr>
            <a:spLocks noGrp="1"/>
          </p:cNvSpPr>
          <p:nvPr/>
        </p:nvSpPr>
        <p:spPr>
          <a:xfrm>
            <a:off x="6883400" y="1054100"/>
            <a:ext cx="1968500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50800" bIns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</a:rPr>
              <a:t>Tuned for one distortion type (JPEG, blur, noise…). </a:t>
            </a:r>
          </a:p>
        </p:txBody>
      </p:sp>
      <p:sp>
        <p:nvSpPr>
          <p:cNvPr id="56" name="RowBg1"/>
          <p:cNvSpPr>
            <a:spLocks noGrp="1"/>
          </p:cNvSpPr>
          <p:nvPr/>
        </p:nvSpPr>
        <p:spPr>
          <a:xfrm>
            <a:off x="203200" y="2044700"/>
            <a:ext cx="8737600" cy="965200"/>
          </a:xfrm>
          <a:prstGeom prst="roundRect">
            <a:avLst/>
          </a:prstGeom>
          <a:solidFill>
            <a:srgbClr val="ECFDF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" name="LPill1"/>
          <p:cNvSpPr>
            <a:spLocks noGrp="1"/>
          </p:cNvSpPr>
          <p:nvPr/>
        </p:nvSpPr>
        <p:spPr>
          <a:xfrm>
            <a:off x="254000" y="2070100"/>
            <a:ext cx="1981200" cy="914400"/>
          </a:xfrm>
          <a:prstGeom prst="roundRect">
            <a:avLst/>
          </a:prstGeom>
          <a:solidFill>
            <a:srgbClr val="059669"/>
          </a:solidFill>
          <a:ln>
            <a:noFill/>
          </a:ln>
        </p:spPr>
        <p:txBody>
          <a:bodyPr wrap="square" lIns="50800" tIns="0" rIns="508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Synthetic Distortions</a:t>
            </a:r>
          </a:p>
        </p:txBody>
      </p:sp>
      <p:sp>
        <p:nvSpPr>
          <p:cNvPr id="58" name="LDesc1"/>
          <p:cNvSpPr>
            <a:spLocks noGrp="1"/>
          </p:cNvSpPr>
          <p:nvPr/>
        </p:nvSpPr>
        <p:spPr>
          <a:xfrm>
            <a:off x="2321560" y="2070100"/>
            <a:ext cx="2082800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50800" bIns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</a:rPr>
              <a:t>Lab-generated: JPEG, Gaussian blur, white noise, etc. Controlled, repeatable.</a:t>
            </a:r>
          </a:p>
        </p:txBody>
      </p:sp>
      <p:sp>
        <p:nvSpPr>
          <p:cNvPr id="59" name="VS1"/>
          <p:cNvSpPr>
            <a:spLocks noGrp="1"/>
          </p:cNvSpPr>
          <p:nvPr/>
        </p:nvSpPr>
        <p:spPr>
          <a:xfrm>
            <a:off x="4221480" y="2374900"/>
            <a:ext cx="58420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200" b="1" dirty="0">
                <a:solidFill>
                  <a:srgbClr val="059669">
                    <a:alpha val="60000"/>
                  </a:srgbClr>
                </a:solidFill>
                <a:latin typeface="Calibri" pitchFamily="34" charset="0"/>
              </a:rPr>
              <a:t>vs.</a:t>
            </a:r>
          </a:p>
        </p:txBody>
      </p:sp>
      <p:sp>
        <p:nvSpPr>
          <p:cNvPr id="60" name="RPill1"/>
          <p:cNvSpPr>
            <a:spLocks noGrp="1"/>
          </p:cNvSpPr>
          <p:nvPr/>
        </p:nvSpPr>
        <p:spPr>
          <a:xfrm>
            <a:off x="4770120" y="2070100"/>
            <a:ext cx="1981200" cy="914400"/>
          </a:xfrm>
          <a:prstGeom prst="roundRect">
            <a:avLst/>
          </a:prstGeom>
          <a:solidFill>
            <a:srgbClr val="059669">
              <a:alpha val="25000"/>
            </a:srgbClr>
          </a:solidFill>
          <a:ln w="9525">
            <a:solidFill>
              <a:srgbClr val="059669"/>
            </a:solidFill>
          </a:ln>
        </p:spPr>
        <p:txBody>
          <a:bodyPr wrap="square" lIns="50800" tIns="0" rIns="508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059669"/>
                </a:solidFill>
                <a:latin typeface="Calibri" pitchFamily="34" charset="0"/>
              </a:rPr>
              <a:t>Authentic / In-the-Wild</a:t>
            </a:r>
          </a:p>
        </p:txBody>
      </p:sp>
      <p:sp>
        <p:nvSpPr>
          <p:cNvPr id="61" name="RDesc1"/>
          <p:cNvSpPr>
            <a:spLocks noGrp="1"/>
          </p:cNvSpPr>
          <p:nvPr/>
        </p:nvSpPr>
        <p:spPr>
          <a:xfrm>
            <a:off x="6883400" y="2070100"/>
            <a:ext cx="1849120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50800" bIns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</a:rPr>
              <a:t>Real capture degradations: camera noise, motion blur, over-/under-exposure. 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</a:rPr>
              <a:t>Harder to model.</a:t>
            </a:r>
          </a:p>
        </p:txBody>
      </p:sp>
      <p:sp>
        <p:nvSpPr>
          <p:cNvPr id="62" name="RowBg2"/>
          <p:cNvSpPr>
            <a:spLocks noGrp="1"/>
          </p:cNvSpPr>
          <p:nvPr/>
        </p:nvSpPr>
        <p:spPr>
          <a:xfrm>
            <a:off x="203200" y="3060700"/>
            <a:ext cx="8737600" cy="965200"/>
          </a:xfrm>
          <a:prstGeom prst="roundRect">
            <a:avLst/>
          </a:prstGeom>
          <a:solidFill>
            <a:srgbClr val="F5F3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3" name="LPill2"/>
          <p:cNvSpPr>
            <a:spLocks noGrp="1"/>
          </p:cNvSpPr>
          <p:nvPr/>
        </p:nvSpPr>
        <p:spPr>
          <a:xfrm>
            <a:off x="254000" y="3086100"/>
            <a:ext cx="1981200" cy="914400"/>
          </a:xfrm>
          <a:prstGeom prst="roundRect">
            <a:avLst/>
          </a:prstGeom>
          <a:solidFill>
            <a:srgbClr val="7C3AED"/>
          </a:solidFill>
          <a:ln>
            <a:noFill/>
          </a:ln>
        </p:spPr>
        <p:txBody>
          <a:bodyPr wrap="square" lIns="50800" tIns="0" rIns="508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Opinion-Aware</a:t>
            </a:r>
          </a:p>
        </p:txBody>
      </p:sp>
      <p:sp>
        <p:nvSpPr>
          <p:cNvPr id="64" name="LDesc2"/>
          <p:cNvSpPr>
            <a:spLocks noGrp="1"/>
          </p:cNvSpPr>
          <p:nvPr/>
        </p:nvSpPr>
        <p:spPr>
          <a:xfrm>
            <a:off x="2321560" y="3086100"/>
            <a:ext cx="2082800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50800" bIns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</a:rPr>
              <a:t>Trained directly on human MOS labels. Predicts perceived quality as people experience it.</a:t>
            </a:r>
          </a:p>
        </p:txBody>
      </p:sp>
      <p:sp>
        <p:nvSpPr>
          <p:cNvPr id="65" name="VS2"/>
          <p:cNvSpPr>
            <a:spLocks noGrp="1"/>
          </p:cNvSpPr>
          <p:nvPr/>
        </p:nvSpPr>
        <p:spPr>
          <a:xfrm>
            <a:off x="4221480" y="3390900"/>
            <a:ext cx="58420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200" b="1" dirty="0">
                <a:solidFill>
                  <a:srgbClr val="7C3AED">
                    <a:alpha val="60000"/>
                  </a:srgbClr>
                </a:solidFill>
                <a:latin typeface="Calibri" pitchFamily="34" charset="0"/>
              </a:rPr>
              <a:t>vs.</a:t>
            </a:r>
          </a:p>
        </p:txBody>
      </p:sp>
      <p:sp>
        <p:nvSpPr>
          <p:cNvPr id="66" name="RPill2"/>
          <p:cNvSpPr>
            <a:spLocks noGrp="1"/>
          </p:cNvSpPr>
          <p:nvPr/>
        </p:nvSpPr>
        <p:spPr>
          <a:xfrm>
            <a:off x="4770120" y="3086100"/>
            <a:ext cx="1981200" cy="914400"/>
          </a:xfrm>
          <a:prstGeom prst="roundRect">
            <a:avLst/>
          </a:prstGeom>
          <a:solidFill>
            <a:srgbClr val="7C3AED">
              <a:alpha val="25000"/>
            </a:srgbClr>
          </a:solidFill>
          <a:ln w="9525">
            <a:solidFill>
              <a:srgbClr val="7C3AED"/>
            </a:solidFill>
          </a:ln>
        </p:spPr>
        <p:txBody>
          <a:bodyPr wrap="square" lIns="50800" tIns="0" rIns="508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7C3AED"/>
                </a:solidFill>
                <a:latin typeface="Calibri" pitchFamily="34" charset="0"/>
              </a:rPr>
              <a:t>Opinion-Unaware</a:t>
            </a:r>
          </a:p>
        </p:txBody>
      </p:sp>
      <p:sp>
        <p:nvSpPr>
          <p:cNvPr id="67" name="RDesc2"/>
          <p:cNvSpPr>
            <a:spLocks noGrp="1"/>
          </p:cNvSpPr>
          <p:nvPr/>
        </p:nvSpPr>
        <p:spPr>
          <a:xfrm>
            <a:off x="6883400" y="3086100"/>
            <a:ext cx="1968500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50800" bIns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</a:rPr>
              <a:t>No MOS labels; exploits natural-scene statistics (NSS) or self-supervised signals instead.</a:t>
            </a:r>
          </a:p>
        </p:txBody>
      </p:sp>
      <p:sp>
        <p:nvSpPr>
          <p:cNvPr id="68" name="RowBg3"/>
          <p:cNvSpPr>
            <a:spLocks noGrp="1"/>
          </p:cNvSpPr>
          <p:nvPr/>
        </p:nvSpPr>
        <p:spPr>
          <a:xfrm>
            <a:off x="203200" y="4076700"/>
            <a:ext cx="8737600" cy="965200"/>
          </a:xfrm>
          <a:prstGeom prst="roundRect">
            <a:avLst/>
          </a:prstGeom>
          <a:solidFill>
            <a:srgbClr val="FE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9" name="LPill3"/>
          <p:cNvSpPr>
            <a:spLocks noGrp="1"/>
          </p:cNvSpPr>
          <p:nvPr/>
        </p:nvSpPr>
        <p:spPr>
          <a:xfrm>
            <a:off x="254000" y="4102100"/>
            <a:ext cx="1981200" cy="914400"/>
          </a:xfrm>
          <a:prstGeom prst="roundRect">
            <a:avLst/>
          </a:prstGeom>
          <a:solidFill>
            <a:srgbClr val="DC2626"/>
          </a:solidFill>
          <a:ln>
            <a:noFill/>
          </a:ln>
        </p:spPr>
        <p:txBody>
          <a:bodyPr wrap="square" lIns="50800" tIns="0" rIns="508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Score-Only</a:t>
            </a:r>
          </a:p>
        </p:txBody>
      </p:sp>
      <p:sp>
        <p:nvSpPr>
          <p:cNvPr id="70" name="LDesc3"/>
          <p:cNvSpPr>
            <a:spLocks noGrp="1"/>
          </p:cNvSpPr>
          <p:nvPr/>
        </p:nvSpPr>
        <p:spPr>
          <a:xfrm>
            <a:off x="2321559" y="4102100"/>
            <a:ext cx="2052321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50800" bIns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</a:rPr>
              <a:t>Outputs a single quality scalar. Efficient, easy to compare, standard for ranking.</a:t>
            </a:r>
          </a:p>
        </p:txBody>
      </p:sp>
      <p:sp>
        <p:nvSpPr>
          <p:cNvPr id="71" name="VS3"/>
          <p:cNvSpPr>
            <a:spLocks noGrp="1"/>
          </p:cNvSpPr>
          <p:nvPr/>
        </p:nvSpPr>
        <p:spPr>
          <a:xfrm>
            <a:off x="4221480" y="4406900"/>
            <a:ext cx="58420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200" b="1" dirty="0">
                <a:solidFill>
                  <a:srgbClr val="DC2626">
                    <a:alpha val="60000"/>
                  </a:srgbClr>
                </a:solidFill>
                <a:latin typeface="Calibri" pitchFamily="34" charset="0"/>
              </a:rPr>
              <a:t>vs.</a:t>
            </a:r>
          </a:p>
        </p:txBody>
      </p:sp>
      <p:sp>
        <p:nvSpPr>
          <p:cNvPr id="72" name="RPill3"/>
          <p:cNvSpPr>
            <a:spLocks noGrp="1"/>
          </p:cNvSpPr>
          <p:nvPr/>
        </p:nvSpPr>
        <p:spPr>
          <a:xfrm>
            <a:off x="4770120" y="4102100"/>
            <a:ext cx="1981200" cy="914400"/>
          </a:xfrm>
          <a:prstGeom prst="roundRect">
            <a:avLst/>
          </a:prstGeom>
          <a:solidFill>
            <a:srgbClr val="DC2626">
              <a:alpha val="25000"/>
            </a:srgbClr>
          </a:solidFill>
          <a:ln w="9525">
            <a:solidFill>
              <a:srgbClr val="DC2626"/>
            </a:solidFill>
          </a:ln>
        </p:spPr>
        <p:txBody>
          <a:bodyPr wrap="square" lIns="50800" tIns="0" rIns="50800" bIns="0" anchor="ctr"/>
          <a:lstStyle/>
          <a:p>
            <a:pPr algn="ctr">
              <a:buNone/>
            </a:pPr>
            <a:r>
              <a:rPr lang="en-US" sz="1400" b="1" dirty="0">
                <a:solidFill>
                  <a:srgbClr val="DC2626"/>
                </a:solidFill>
                <a:latin typeface="Calibri" pitchFamily="34" charset="0"/>
              </a:rPr>
              <a:t>Explainable / Descriptive</a:t>
            </a:r>
          </a:p>
        </p:txBody>
      </p:sp>
      <p:sp>
        <p:nvSpPr>
          <p:cNvPr id="73" name="RDesc3"/>
          <p:cNvSpPr>
            <a:spLocks noGrp="1"/>
          </p:cNvSpPr>
          <p:nvPr/>
        </p:nvSpPr>
        <p:spPr>
          <a:xfrm>
            <a:off x="6883400" y="4102100"/>
            <a:ext cx="1849120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50800" bIns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</a:rPr>
              <a:t>Generates natural-language rationale. 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</a:rPr>
              <a:t>Richer but more expensive.</a:t>
            </a:r>
          </a:p>
        </p:txBody>
      </p:sp>
    </p:spTree>
    <p:extLst>
      <p:ext uri="{BB962C8B-B14F-4D97-AF65-F5344CB8AC3E}">
        <p14:creationId xmlns:p14="http://schemas.microsoft.com/office/powerpoint/2010/main" val="5709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Roadmap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11480" y="71323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Shape 3"/>
          <p:cNvSpPr/>
          <p:nvPr/>
        </p:nvSpPr>
        <p:spPr>
          <a:xfrm>
            <a:off x="228600" y="1941342"/>
            <a:ext cx="1993392" cy="1914612"/>
          </a:xfrm>
          <a:prstGeom prst="rect">
            <a:avLst/>
          </a:prstGeom>
          <a:solidFill>
            <a:srgbClr val="2563EB">
              <a:alpha val="7000"/>
            </a:srgbClr>
          </a:solidFill>
          <a:ln w="12700">
            <a:solidFill>
              <a:srgbClr val="2563EB"/>
            </a:solidFill>
            <a:prstDash val="solid"/>
          </a:ln>
        </p:spPr>
        <p:txBody>
          <a:bodyPr anchor="ctr"/>
          <a:lstStyle/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PSNR </a:t>
            </a:r>
          </a:p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SSIM </a:t>
            </a:r>
            <a:endParaRPr lang="en-US" altLang="zh-TW" sz="1400" dirty="0"/>
          </a:p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LPIPS</a:t>
            </a:r>
            <a:endParaRPr lang="zh-TW" alt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228600" y="1476404"/>
            <a:ext cx="1993392" cy="4572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 5"/>
          <p:cNvSpPr/>
          <p:nvPr/>
        </p:nvSpPr>
        <p:spPr>
          <a:xfrm>
            <a:off x="301752" y="1485548"/>
            <a:ext cx="3657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685800" y="1485548"/>
            <a:ext cx="1463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FR-IQA Background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2404872" y="1941342"/>
            <a:ext cx="1993392" cy="1914612"/>
          </a:xfrm>
          <a:prstGeom prst="rect">
            <a:avLst/>
          </a:prstGeom>
          <a:solidFill>
            <a:srgbClr val="059669">
              <a:alpha val="7000"/>
            </a:srgbClr>
          </a:solidFill>
          <a:ln w="12700">
            <a:solidFill>
              <a:srgbClr val="059669"/>
            </a:solidFill>
            <a:prstDash val="solid"/>
          </a:ln>
        </p:spPr>
        <p:txBody>
          <a:bodyPr anchor="ctr"/>
          <a:lstStyle/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BRISQUE </a:t>
            </a:r>
            <a:endParaRPr lang="en-US" altLang="zh-TW" sz="1400" dirty="0"/>
          </a:p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NIQE</a:t>
            </a:r>
            <a:endParaRPr lang="en-US" altLang="zh-TW" sz="1400" dirty="0"/>
          </a:p>
        </p:txBody>
      </p:sp>
      <p:sp>
        <p:nvSpPr>
          <p:cNvPr id="11" name="Shape 9"/>
          <p:cNvSpPr/>
          <p:nvPr/>
        </p:nvSpPr>
        <p:spPr>
          <a:xfrm>
            <a:off x="2404872" y="1476404"/>
            <a:ext cx="1993392" cy="457200"/>
          </a:xfrm>
          <a:prstGeom prst="rect">
            <a:avLst/>
          </a:prstGeom>
          <a:solidFill>
            <a:srgbClr val="059669"/>
          </a:solidFill>
          <a:ln w="12700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Text 10"/>
          <p:cNvSpPr/>
          <p:nvPr/>
        </p:nvSpPr>
        <p:spPr>
          <a:xfrm>
            <a:off x="2478024" y="1485548"/>
            <a:ext cx="3657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2862072" y="1485548"/>
            <a:ext cx="1463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NR-IQA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81144" y="1941342"/>
            <a:ext cx="1993392" cy="1914612"/>
          </a:xfrm>
          <a:prstGeom prst="rect">
            <a:avLst/>
          </a:prstGeom>
          <a:solidFill>
            <a:srgbClr val="7C3AED">
              <a:alpha val="7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 anchor="ctr"/>
          <a:lstStyle/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HyperIQA</a:t>
            </a:r>
            <a:endParaRPr lang="en-US" altLang="zh-TW" sz="1400" dirty="0"/>
          </a:p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MUSIQ </a:t>
            </a:r>
          </a:p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CLIP-IQA</a:t>
            </a:r>
            <a:endParaRPr lang="zh-TW" alt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4581144" y="1476404"/>
            <a:ext cx="1993392" cy="45720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Text 15"/>
          <p:cNvSpPr/>
          <p:nvPr/>
        </p:nvSpPr>
        <p:spPr>
          <a:xfrm>
            <a:off x="4654296" y="1485548"/>
            <a:ext cx="3657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4908921" y="1485548"/>
            <a:ext cx="177675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Learning NR-IQA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6757416" y="1941342"/>
            <a:ext cx="2157984" cy="1914612"/>
          </a:xfrm>
          <a:prstGeom prst="rect">
            <a:avLst/>
          </a:prstGeom>
          <a:solidFill>
            <a:srgbClr val="DC2626">
              <a:alpha val="7000"/>
            </a:srgbClr>
          </a:solidFill>
          <a:ln w="12700">
            <a:solidFill>
              <a:srgbClr val="DC2626"/>
            </a:solidFill>
            <a:prstDash val="solid"/>
          </a:ln>
        </p:spPr>
        <p:txBody>
          <a:bodyPr anchor="ctr"/>
          <a:lstStyle/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Q-Align</a:t>
            </a:r>
          </a:p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DeQA-Score</a:t>
            </a:r>
          </a:p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DepictQA-V2</a:t>
            </a:r>
            <a:endParaRPr lang="en-US" altLang="zh-TW" sz="1400" dirty="0"/>
          </a:p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Q-Insight </a:t>
            </a:r>
          </a:p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/>
              <a:t>VisualQuality-R1</a:t>
            </a:r>
          </a:p>
          <a:p>
            <a:pPr marL="584200" lvl="1" indent="-127000">
              <a:spcAft>
                <a:spcPts val="400"/>
              </a:spcAft>
              <a:buSzPct val="100000"/>
              <a:buChar char="•"/>
            </a:pPr>
            <a:r>
              <a:rPr lang="en-US" altLang="zh-TW" sz="1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EvoQuality</a:t>
            </a:r>
            <a:endParaRPr lang="zh-TW" alt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6757416" y="1476404"/>
            <a:ext cx="2157984" cy="457200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Text 20"/>
          <p:cNvSpPr/>
          <p:nvPr/>
        </p:nvSpPr>
        <p:spPr>
          <a:xfrm>
            <a:off x="6830568" y="1485548"/>
            <a:ext cx="3657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7214616" y="1485548"/>
            <a:ext cx="146304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VLM-based NR-IQA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137160" y="1097280"/>
            <a:ext cx="33832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FFFF">
                    <a:alpha val="7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137160" y="2423160"/>
            <a:ext cx="3383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FR-IQA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Background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82880" y="3383280"/>
            <a:ext cx="32918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FFFFFF">
                    <a:alpha val="8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Measuring quality with a reference image: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i="1" dirty="0">
                <a:solidFill>
                  <a:srgbClr val="FFFFFF">
                    <a:alpha val="8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pixel distances, structural similarity, and deep perceptual metrics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069080" y="411480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this section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069080" y="786384"/>
            <a:ext cx="470916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Shape 6"/>
          <p:cNvSpPr/>
          <p:nvPr/>
        </p:nvSpPr>
        <p:spPr>
          <a:xfrm>
            <a:off x="4069080" y="1069848"/>
            <a:ext cx="329184" cy="329184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7"/>
          <p:cNvSpPr/>
          <p:nvPr/>
        </p:nvSpPr>
        <p:spPr>
          <a:xfrm>
            <a:off x="4069080" y="1069848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26280" y="1033272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PSNR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526280" y="1399032"/>
            <a:ext cx="42062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Classical dB-scale pixel error — fast, universal, but perceptually weak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069080" y="2121408"/>
            <a:ext cx="329184" cy="329184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1"/>
          <p:cNvSpPr/>
          <p:nvPr/>
        </p:nvSpPr>
        <p:spPr>
          <a:xfrm>
            <a:off x="4069080" y="2121408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526280" y="2084832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SSIM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526280" y="2450592"/>
            <a:ext cx="42062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Structural similarity: luminance, contrast, and structure decomposition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069080" y="3172968"/>
            <a:ext cx="329184" cy="329184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Text 15"/>
          <p:cNvSpPr/>
          <p:nvPr/>
        </p:nvSpPr>
        <p:spPr>
          <a:xfrm>
            <a:off x="4069080" y="3172968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4526280" y="3136392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LPIPS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526280" y="3502152"/>
            <a:ext cx="42062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feature distance — the first metric to closely match human perception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PSNR &amp; SSIM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FR-IQA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Classical (PSNR)  ·  IEEE TIP 2004 (SSIM)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Shape 6"/>
          <p:cNvSpPr/>
          <p:nvPr/>
        </p:nvSpPr>
        <p:spPr>
          <a:xfrm>
            <a:off x="274320" y="1005839"/>
            <a:ext cx="4160520" cy="3973067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Shape 7"/>
          <p:cNvSpPr/>
          <p:nvPr/>
        </p:nvSpPr>
        <p:spPr>
          <a:xfrm>
            <a:off x="274320" y="1005840"/>
            <a:ext cx="4160520" cy="347472"/>
          </a:xfrm>
          <a:prstGeom prst="rect">
            <a:avLst/>
          </a:prstGeom>
          <a:solidFill>
            <a:srgbClr val="2563EB">
              <a:alpha val="12000"/>
            </a:srgbClr>
          </a:solidFill>
          <a:ln w="9525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 8"/>
          <p:cNvSpPr/>
          <p:nvPr/>
        </p:nvSpPr>
        <p:spPr>
          <a:xfrm>
            <a:off x="384048" y="1024128"/>
            <a:ext cx="39319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PSNR — Peak Signal-to-Noise Ratio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02336" y="1408176"/>
            <a:ext cx="3913632" cy="2267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27000" indent="-127000">
              <a:spcAft>
                <a:spcPts val="300"/>
              </a:spcAft>
              <a:buSzPct val="100000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Pixel-level error measured as Mean Squared Error, expressed in dB</a:t>
            </a:r>
            <a:endParaRPr lang="en-US" sz="1300" dirty="0"/>
          </a:p>
          <a:p>
            <a:pPr marL="127000" indent="-127000">
              <a:spcAft>
                <a:spcPts val="300"/>
              </a:spcAft>
              <a:buSzPct val="100000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= better; typical range 20–50 dB for images</a:t>
            </a:r>
            <a:endParaRPr lang="en-US" sz="1300" dirty="0"/>
          </a:p>
          <a:p>
            <a:pPr marL="127000" indent="-127000">
              <a:spcAft>
                <a:spcPts val="300"/>
              </a:spcAft>
              <a:buSzPct val="100000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General-purpose: applies to any distortion, but ignores visual saliency</a:t>
            </a:r>
            <a:endParaRPr lang="en-US" sz="1300" dirty="0"/>
          </a:p>
          <a:p>
            <a:pPr marL="127000" indent="-127000">
              <a:spcAft>
                <a:spcPts val="300"/>
              </a:spcAft>
              <a:buSzPct val="100000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Limitation: same PSNR can look very different to humans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347472" y="3694176"/>
            <a:ext cx="4014216" cy="1152144"/>
          </a:xfrm>
          <a:prstGeom prst="rect">
            <a:avLst/>
          </a:prstGeom>
          <a:solidFill>
            <a:srgbClr val="EFF6FF"/>
          </a:solidFill>
          <a:ln w="9525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11"/>
              <p:cNvSpPr/>
              <p:nvPr/>
            </p:nvSpPr>
            <p:spPr>
              <a:xfrm>
                <a:off x="438912" y="3712464"/>
                <a:ext cx="3831336" cy="1133856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𝑃𝑆𝑁𝑅</m:t>
                      </m:r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= 10 · </m:t>
                      </m:r>
                      <m:sSup>
                        <m:sSupPr>
                          <m:ctrlP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200" i="0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log</m:t>
                          </m:r>
                        </m:e>
                        <m:sup>
                          <m: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10</m:t>
                          </m:r>
                        </m:sup>
                      </m:sSup>
                      <m:d>
                        <m:dPr>
                          <m:ctrlP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 dirty="0" smtClean="0">
                                  <a:solidFill>
                                    <a:srgbClr val="1E3A5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fPr>
                            <m:num>
                              <m:r>
                                <a:rPr lang="en-US" sz="1200" i="1" dirty="0" smtClean="0">
                                  <a:solidFill>
                                    <a:srgbClr val="1E3A5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𝑀𝐴</m:t>
                              </m:r>
                              <m:sSup>
                                <m:sSupPr>
                                  <m:ctrlPr>
                                    <a:rPr lang="en-US" sz="1200" i="1" dirty="0" smtClean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dirty="0" smtClean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1200" i="1" dirty="0" smtClean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 dirty="0" smtClean="0">
                                  <a:solidFill>
                                    <a:srgbClr val="1E3A5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𝑀𝑆𝐸</m:t>
                              </m:r>
                            </m:den>
                          </m:f>
                        </m:e>
                      </m:d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</m:t>
                      </m:r>
                    </m:oMath>
                  </m:oMathPara>
                </a14:m>
                <a:endParaRPr lang="en-US" sz="1200" dirty="0">
                  <a:solidFill>
                    <a:srgbClr val="1E3A5F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𝑀𝑆𝐸</m:t>
                      </m:r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= </m:t>
                      </m:r>
                      <m:f>
                        <m:fPr>
                          <m:ctrlPr>
                            <a:rPr lang="en-US" sz="1200" i="1" dirty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fPr>
                        <m:num>
                          <m:r>
                            <a:rPr lang="en-US" sz="1200" i="1" dirty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1</m:t>
                          </m:r>
                        </m:num>
                        <m:den>
                          <m:r>
                            <a:rPr lang="en-US" sz="1200" i="1" dirty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𝑁</m:t>
                          </m:r>
                        </m:den>
                      </m:f>
                      <m:r>
                        <a:rPr lang="en-US" sz="1200" i="1" dirty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200" b="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200" b="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200" b="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1200" i="1" dirty="0">
                                  <a:solidFill>
                                    <a:srgbClr val="1E3A5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200" i="1" dirty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i="1" dirty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1200" i="1" dirty="0">
                                          <a:solidFill>
                                            <a:srgbClr val="1E3A5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200" i="1" dirty="0">
                                          <a:solidFill>
                                            <a:srgbClr val="1E3A5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𝑥</m:t>
                                      </m:r>
                                      <m:r>
                                        <a:rPr lang="en-US" altLang="zh-TW" sz="1200" i="1" dirty="0">
                                          <a:solidFill>
                                            <a:srgbClr val="1E3A5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,</m:t>
                                      </m:r>
                                      <m:r>
                                        <a:rPr lang="en-US" altLang="zh-TW" sz="1200" i="1" dirty="0">
                                          <a:solidFill>
                                            <a:srgbClr val="1E3A5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TW" sz="1200" i="1" dirty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− </m:t>
                                  </m:r>
                                  <m:r>
                                    <a:rPr lang="en-US" altLang="zh-TW" sz="1200" i="1" dirty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zh-TW" sz="1200" i="1" dirty="0">
                                          <a:solidFill>
                                            <a:srgbClr val="1E3A5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200" i="1" dirty="0">
                                          <a:solidFill>
                                            <a:srgbClr val="1E3A5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𝑥</m:t>
                                      </m:r>
                                      <m:r>
                                        <a:rPr lang="en-US" altLang="zh-TW" sz="1200" i="1" dirty="0">
                                          <a:solidFill>
                                            <a:srgbClr val="1E3A5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,</m:t>
                                      </m:r>
                                      <m:r>
                                        <a:rPr lang="en-US" altLang="zh-TW" sz="1200" i="1" dirty="0">
                                          <a:solidFill>
                                            <a:srgbClr val="1E3A5F"/>
                                          </a:solidFill>
                                          <a:latin typeface="Cambria Math" panose="02040503050406030204" pitchFamily="18" charset="0"/>
                                          <a:ea typeface="Consolas" pitchFamily="34" charset="-122"/>
                                          <a:cs typeface="Consolas" pitchFamily="34" charset="-12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1200" i="1" dirty="0">
                                  <a:solidFill>
                                    <a:srgbClr val="1E3A5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980" dirty="0"/>
              </a:p>
            </p:txBody>
          </p:sp>
        </mc:Choice>
        <mc:Fallback xmlns="">
          <p:sp>
            <p:nvSpPr>
              <p:cNvPr id="13" name="Tex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" y="3712464"/>
                <a:ext cx="3831336" cy="1133856"/>
              </a:xfrm>
              <a:prstGeom prst="rect">
                <a:avLst/>
              </a:prstGeom>
              <a:blipFill>
                <a:blip r:embed="rId3"/>
                <a:stretch>
                  <a:fillRect t="-11828" b="-69355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hape 12"/>
          <p:cNvSpPr/>
          <p:nvPr/>
        </p:nvSpPr>
        <p:spPr>
          <a:xfrm>
            <a:off x="4663440" y="1005839"/>
            <a:ext cx="4160520" cy="3973067"/>
          </a:xfrm>
          <a:prstGeom prst="rect">
            <a:avLst/>
          </a:prstGeom>
          <a:solidFill>
            <a:srgbClr val="FFFFFF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Shape 13"/>
          <p:cNvSpPr/>
          <p:nvPr/>
        </p:nvSpPr>
        <p:spPr>
          <a:xfrm>
            <a:off x="4663440" y="1005840"/>
            <a:ext cx="4160520" cy="347472"/>
          </a:xfrm>
          <a:prstGeom prst="rect">
            <a:avLst/>
          </a:prstGeom>
          <a:solidFill>
            <a:srgbClr val="2563EB">
              <a:alpha val="12000"/>
            </a:srgbClr>
          </a:solidFill>
          <a:ln w="9525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4"/>
          <p:cNvSpPr/>
          <p:nvPr/>
        </p:nvSpPr>
        <p:spPr>
          <a:xfrm>
            <a:off x="4773168" y="1024128"/>
            <a:ext cx="39319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SSIM — Structural Similarity Index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791456" y="1408176"/>
            <a:ext cx="3913632" cy="22677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27000" indent="-127000">
              <a:spcAft>
                <a:spcPts val="300"/>
              </a:spcAft>
              <a:buSzPct val="100000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Decomposes similarity into Luminance (μ), Contrast (σ), and Structure</a:t>
            </a:r>
            <a:endParaRPr lang="en-US" sz="1300" dirty="0"/>
          </a:p>
          <a:p>
            <a:pPr marL="127000" indent="-127000">
              <a:spcAft>
                <a:spcPts val="300"/>
              </a:spcAft>
              <a:buSzPct val="100000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Sliding window → local SSIMs averaged into a global score</a:t>
            </a:r>
            <a:endParaRPr lang="en-US" sz="1300" dirty="0"/>
          </a:p>
          <a:p>
            <a:pPr marL="127000" indent="-127000">
              <a:spcAft>
                <a:spcPts val="300"/>
              </a:spcAft>
              <a:buSzPct val="100000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Closer to human perception than PSNR — structure matters more than pixel error</a:t>
            </a:r>
            <a:endParaRPr lang="en-US" sz="1300" dirty="0"/>
          </a:p>
          <a:p>
            <a:pPr marL="127000" indent="-127000">
              <a:spcAft>
                <a:spcPts val="300"/>
              </a:spcAft>
              <a:buSzPct val="100000"/>
              <a:buChar char="•"/>
            </a:pPr>
            <a:r>
              <a:rPr lang="en-US" sz="13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General-purpose in design; strongest on synthetic distortions (blur, JPEG, noise)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4736592" y="3694176"/>
            <a:ext cx="4014216" cy="1152144"/>
          </a:xfrm>
          <a:prstGeom prst="rect">
            <a:avLst/>
          </a:prstGeom>
          <a:solidFill>
            <a:srgbClr val="EFF6FF"/>
          </a:solidFill>
          <a:ln w="9525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17"/>
              <p:cNvSpPr/>
              <p:nvPr/>
            </p:nvSpPr>
            <p:spPr>
              <a:xfrm>
                <a:off x="4828032" y="3712464"/>
                <a:ext cx="3831336" cy="1133856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𝑆𝑆𝐼𝑀</m:t>
                      </m:r>
                      <m:d>
                        <m:dPr>
                          <m:ctrlP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dPr>
                        <m:e>
                          <m: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𝑥</m:t>
                          </m:r>
                          <m: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,</m:t>
                          </m:r>
                          <m: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𝑦</m:t>
                          </m:r>
                        </m:e>
                      </m:d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= </m:t>
                      </m:r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𝑙</m:t>
                      </m:r>
                      <m:d>
                        <m:dPr>
                          <m:ctrlP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dPr>
                        <m:e>
                          <m: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𝑥</m:t>
                          </m:r>
                          <m: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,</m:t>
                          </m:r>
                          <m: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𝑦</m:t>
                          </m:r>
                        </m:e>
                      </m:d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·</m:t>
                      </m:r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𝑐</m:t>
                      </m:r>
                      <m:d>
                        <m:dPr>
                          <m:ctrlP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dPr>
                        <m:e>
                          <m: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𝑥</m:t>
                          </m:r>
                          <m: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,</m:t>
                          </m:r>
                          <m: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𝑦</m:t>
                          </m:r>
                        </m:e>
                      </m:d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·</m:t>
                      </m:r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𝑠</m:t>
                      </m:r>
                      <m:d>
                        <m:dPr>
                          <m:ctrlPr>
                            <a:rPr lang="en-US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𝑥</m:t>
                          </m:r>
                          <m:r>
                            <a:rPr lang="en-US" sz="1200" b="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,</m:t>
                          </m:r>
                          <m:r>
                            <a:rPr lang="en-US" sz="1200" b="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200" i="1" dirty="0">
                  <a:solidFill>
                    <a:srgbClr val="1E3A5F"/>
                  </a:solidFill>
                  <a:latin typeface="Cambria Math" panose="02040503050406030204" pitchFamily="18" charset="0"/>
                  <a:ea typeface="Consolas" pitchFamily="34" charset="-122"/>
                  <a:cs typeface="Consolas" pitchFamily="34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𝑀𝑆𝑆𝐼𝑀</m:t>
                      </m:r>
                      <m:r>
                        <a:rPr lang="en-US" sz="1200" i="1" dirty="0" smtClean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=</m:t>
                      </m:r>
                      <m:f>
                        <m:fPr>
                          <m:ctrlPr>
                            <a:rPr lang="en-US" sz="1200" i="1" dirty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fPr>
                        <m:num>
                          <m:r>
                            <a:rPr lang="en-US" sz="1200" i="1" dirty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1</m:t>
                          </m:r>
                        </m:num>
                        <m:den>
                          <m:r>
                            <a:rPr lang="en-US" sz="1200" i="1" dirty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𝑀</m:t>
                          </m:r>
                        </m:den>
                      </m:f>
                      <m:r>
                        <a:rPr lang="en-US" sz="1200" i="1" dirty="0">
                          <a:solidFill>
                            <a:srgbClr val="1E3A5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20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200" b="0" i="1" dirty="0" smtClean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zh-TW" sz="1200" i="1" dirty="0">
                              <a:solidFill>
                                <a:srgbClr val="1E3A5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𝑆𝑆𝐼𝑀</m:t>
                          </m:r>
                          <m:d>
                            <m:dPr>
                              <m:ctrlPr>
                                <a:rPr lang="en-US" altLang="zh-TW" sz="1200" i="1" dirty="0">
                                  <a:solidFill>
                                    <a:srgbClr val="1E3A5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200" b="0" i="1" dirty="0" smtClean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i="1" dirty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200" b="0" i="1" dirty="0" smtClean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sz="1200" i="1" dirty="0">
                                  <a:solidFill>
                                    <a:srgbClr val="1E3A5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1200" b="0" i="1" dirty="0" smtClean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i="1" dirty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200" b="0" i="1" dirty="0" smtClean="0">
                                      <a:solidFill>
                                        <a:srgbClr val="1E3A5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980" dirty="0"/>
              </a:p>
            </p:txBody>
          </p:sp>
        </mc:Choice>
        <mc:Fallback xmlns="">
          <p:sp>
            <p:nvSpPr>
              <p:cNvPr id="19" name="Tex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032" y="3712464"/>
                <a:ext cx="3831336" cy="1133856"/>
              </a:xfrm>
              <a:prstGeom prst="rect">
                <a:avLst/>
              </a:prstGeom>
              <a:blipFill>
                <a:blip r:embed="rId4"/>
                <a:stretch>
                  <a:fillRect t="-22043" b="-59140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411480" y="164592"/>
            <a:ext cx="69494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LPIPS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406640" y="182880"/>
            <a:ext cx="1463040" cy="420624"/>
          </a:xfrm>
          <a:prstGeom prst="roundRect">
            <a:avLst>
              <a:gd name="adj" fmla="val 13043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7424928" y="182880"/>
            <a:ext cx="1426464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FR-IQA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11480" y="676656"/>
            <a:ext cx="73152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CVPR 2018  ·  The unreasonable effectiveness of deep features as a perceptual metric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11480" y="896112"/>
            <a:ext cx="832104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411480" y="1005840"/>
            <a:ext cx="4069080" cy="3401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Uses deep network features, not raw pixels, to measure perceptual distance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images pass through AlexNet/VGG; L2 distance computed per layer, then weighted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General-purpose: robust across JPEG, blur, noise, and adversarial distortions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Trained on human 2AFC judgments — much closer to perceptual ground truth than PSNR/SSIM</a:t>
            </a:r>
            <a:endParaRPr lang="en-US" sz="1350" dirty="0"/>
          </a:p>
          <a:p>
            <a:pPr marL="152400" indent="-152400">
              <a:spcAft>
                <a:spcPts val="500"/>
              </a:spcAft>
              <a:buSzPct val="100000"/>
              <a:buChar char="•"/>
            </a:pPr>
            <a:r>
              <a:rPr lang="en-US" sz="13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Differentiable — widely used as a perceptual loss in image generation and restoration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4837085" y="1048719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2563EB">
              <a:alpha val="88000"/>
            </a:srgbClr>
          </a:solidFill>
          <a:ln w="9525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0" name="Text 8"/>
          <p:cNvSpPr/>
          <p:nvPr/>
        </p:nvSpPr>
        <p:spPr>
          <a:xfrm>
            <a:off x="4873661" y="1076151"/>
            <a:ext cx="1668963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 Image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6816761" y="1048719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DC2626">
              <a:alpha val="88000"/>
            </a:srgbClr>
          </a:solidFill>
          <a:ln w="9525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2" name="Text 10"/>
          <p:cNvSpPr/>
          <p:nvPr/>
        </p:nvSpPr>
        <p:spPr>
          <a:xfrm>
            <a:off x="6853337" y="1076151"/>
            <a:ext cx="1668963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Distorted Image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5607558" y="1571025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7587234" y="1571025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837085" y="1864821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6" name="Text 14"/>
          <p:cNvSpPr/>
          <p:nvPr/>
        </p:nvSpPr>
        <p:spPr>
          <a:xfrm>
            <a:off x="4873661" y="1892253"/>
            <a:ext cx="1668963" cy="2631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AlexNet / VGG Backbone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4873661" y="2117813"/>
            <a:ext cx="1668963" cy="242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1FA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Frozen or fine-tuned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6816761" y="1864821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3730A3">
              <a:alpha val="88000"/>
            </a:srgbClr>
          </a:solidFill>
          <a:ln w="9525">
            <a:solidFill>
              <a:srgbClr val="3730A3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19" name="Text 17"/>
          <p:cNvSpPr/>
          <p:nvPr/>
        </p:nvSpPr>
        <p:spPr>
          <a:xfrm>
            <a:off x="6853337" y="1892253"/>
            <a:ext cx="1668963" cy="2631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AlexNet / VGG Backbone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6853337" y="2117813"/>
            <a:ext cx="1668963" cy="242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1FA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Frozen or fine-tuned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5607558" y="2387127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7587234" y="2387127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4837085" y="2680923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059669">
              <a:alpha val="88000"/>
            </a:srgbClr>
          </a:solidFill>
          <a:ln w="9525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24" name="Text 22"/>
          <p:cNvSpPr/>
          <p:nvPr/>
        </p:nvSpPr>
        <p:spPr>
          <a:xfrm>
            <a:off x="4873661" y="2708355"/>
            <a:ext cx="1668963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Multi-layer Features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(L1, L2, L3, …)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6816761" y="2680923"/>
            <a:ext cx="1742115" cy="505983"/>
          </a:xfrm>
          <a:prstGeom prst="roundRect">
            <a:avLst>
              <a:gd name="adj" fmla="val 9036"/>
            </a:avLst>
          </a:prstGeom>
          <a:solidFill>
            <a:srgbClr val="059669">
              <a:alpha val="88000"/>
            </a:srgbClr>
          </a:solidFill>
          <a:ln w="9525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26" name="Text 24"/>
          <p:cNvSpPr/>
          <p:nvPr/>
        </p:nvSpPr>
        <p:spPr>
          <a:xfrm>
            <a:off x="6853337" y="2708355"/>
            <a:ext cx="1668963" cy="4511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Multi-layer Features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(L1, L2, L3, …)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5607558" y="3203229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4955865" y="3497025"/>
            <a:ext cx="3484230" cy="505983"/>
          </a:xfrm>
          <a:prstGeom prst="roundRect">
            <a:avLst>
              <a:gd name="adj" fmla="val 9036"/>
            </a:avLst>
          </a:prstGeom>
          <a:solidFill>
            <a:srgbClr val="065F46">
              <a:alpha val="88000"/>
            </a:srgbClr>
          </a:solidFill>
          <a:ln w="9525">
            <a:solidFill>
              <a:srgbClr val="065F46"/>
            </a:solidFill>
            <a:prstDash val="solid"/>
          </a:ln>
        </p:spPr>
        <p:txBody>
          <a:bodyPr/>
          <a:lstStyle/>
          <a:p>
            <a:endParaRPr lang="zh-TW" altLang="en-US" sz="2000"/>
          </a:p>
        </p:txBody>
      </p:sp>
      <p:sp>
        <p:nvSpPr>
          <p:cNvPr id="29" name="Text 27"/>
          <p:cNvSpPr/>
          <p:nvPr/>
        </p:nvSpPr>
        <p:spPr>
          <a:xfrm>
            <a:off x="4992441" y="3524457"/>
            <a:ext cx="3411078" cy="2631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Normalize + L2 Distance per Layer → Weighted Sum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4992441" y="3750017"/>
            <a:ext cx="3411078" cy="242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1FA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Perceptual Distance Score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411480" y="4223841"/>
            <a:ext cx="8321040" cy="640767"/>
          </a:xfrm>
          <a:prstGeom prst="rect">
            <a:avLst/>
          </a:prstGeom>
          <a:solidFill>
            <a:srgbClr val="FEFCE8"/>
          </a:solidFill>
          <a:ln w="9525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30"/>
              <p:cNvSpPr/>
              <p:nvPr/>
            </p:nvSpPr>
            <p:spPr>
              <a:xfrm>
                <a:off x="530352" y="4265120"/>
                <a:ext cx="5077206" cy="590344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𝑑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𝑥</m:t>
                          </m:r>
                          <m:r>
                            <a:rPr lang="en-US" sz="12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200" b="0" i="1" dirty="0" smtClean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20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200" b="0" i="1" dirty="0" smtClean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12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</m:ctrlPr>
                            </m:fPr>
                            <m:num>
                              <m:r>
                                <a:rPr lang="en-US" altLang="zh-TW" sz="1200" i="1" dirty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  <a:ea typeface="Consolas" pitchFamily="34" charset="-122"/>
                                  <a:cs typeface="Consolas" pitchFamily="34" charset="-12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i="1" dirty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i="1" dirty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1200" i="1" dirty="0">
                              <a:solidFill>
                                <a:srgbClr val="78350F"/>
                              </a:solidFill>
                              <a:latin typeface="Cambria Math" panose="02040503050406030204" pitchFamily="18" charset="0"/>
                              <a:ea typeface="Consolas" pitchFamily="34" charset="-122"/>
                              <a:cs typeface="Consolas" pitchFamily="34" charset="-12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120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200" b="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1200" i="1" dirty="0" smtClean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12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12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12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12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h𝑤</m:t>
                                      </m:r>
                                    </m:sub>
                                    <m:sup>
                                      <m:r>
                                        <a:rPr lang="en-US" altLang="zh-TW" sz="12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  <m:r>
                                    <a:rPr lang="en-US" altLang="zh-TW" sz="1200" i="1" dirty="0">
                                      <a:solidFill>
                                        <a:srgbClr val="78350F"/>
                                      </a:solidFill>
                                      <a:latin typeface="Cambria Math" panose="02040503050406030204" pitchFamily="18" charset="0"/>
                                      <a:ea typeface="Consolas" pitchFamily="34" charset="-122"/>
                                      <a:cs typeface="Consolas" pitchFamily="34" charset="-12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en-US" altLang="zh-TW" sz="12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12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1200" i="1" dirty="0">
                                              <a:solidFill>
                                                <a:srgbClr val="78350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1200" b="0" i="1" dirty="0" smtClean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altLang="zh-TW" sz="12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h𝑤</m:t>
                                      </m:r>
                                    </m:sub>
                                    <m:sup>
                                      <m:r>
                                        <a:rPr lang="en-US" altLang="zh-TW" sz="1200" i="1" dirty="0">
                                          <a:solidFill>
                                            <a:srgbClr val="78350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1200" b="0" i="1" dirty="0" smtClean="0">
                                  <a:solidFill>
                                    <a:srgbClr val="78350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1200" i="1" dirty="0">
                          <a:solidFill>
                            <a:srgbClr val="78350F"/>
                          </a:solidFill>
                          <a:latin typeface="Cambria Math" panose="02040503050406030204" pitchFamily="18" charset="0"/>
                          <a:ea typeface="Consolas" pitchFamily="34" charset="-122"/>
                          <a:cs typeface="Consolas" pitchFamily="34" charset="-120"/>
                        </a:rPr>
                        <m:t> </m:t>
                      </m:r>
                    </m:oMath>
                  </m:oMathPara>
                </a14:m>
                <a:endParaRPr lang="en-US" sz="1200" dirty="0">
                  <a:solidFill>
                    <a:srgbClr val="78350F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endParaRPr>
              </a:p>
            </p:txBody>
          </p:sp>
        </mc:Choice>
        <mc:Fallback xmlns="">
          <p:sp>
            <p:nvSpPr>
              <p:cNvPr id="32" name="Tex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" y="4265120"/>
                <a:ext cx="5077206" cy="590344"/>
              </a:xfrm>
              <a:prstGeom prst="rect">
                <a:avLst/>
              </a:prstGeom>
              <a:blipFill>
                <a:blip r:embed="rId3"/>
                <a:stretch>
                  <a:fillRect t="-103093" b="-144330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9FD94CB-05B9-F475-8CD2-BD8A2FED7164}"/>
                  </a:ext>
                </a:extLst>
              </p:cNvPr>
              <p:cNvSpPr txBox="1"/>
              <p:nvPr/>
            </p:nvSpPr>
            <p:spPr>
              <a:xfrm>
                <a:off x="5029200" y="4421697"/>
                <a:ext cx="3086358" cy="26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100" dirty="0">
                    <a:solidFill>
                      <a:srgbClr val="78350F"/>
                    </a:solidFill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100" b="0" i="1" dirty="0" smtClean="0">
                            <a:solidFill>
                              <a:srgbClr val="78350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sz="1100" i="1" dirty="0">
                                <a:solidFill>
                                  <a:srgbClr val="7835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100" i="1" dirty="0">
                                <a:solidFill>
                                  <a:srgbClr val="78350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sz="1100" b="0" i="1" dirty="0" smtClean="0">
                            <a:solidFill>
                              <a:srgbClr val="78350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TW" sz="1100" dirty="0">
                    <a:solidFill>
                      <a:srgbClr val="78350F"/>
                    </a:solidFill>
                    <a:latin typeface="Consolas" pitchFamily="34" charset="0"/>
                    <a:ea typeface="Consolas" pitchFamily="34" charset="-122"/>
                    <a:cs typeface="Consolas" pitchFamily="34" charset="-120"/>
                  </a:rPr>
                  <a:t> is channel-normalized activations)</a:t>
                </a:r>
                <a:endParaRPr lang="en-US" altLang="zh-TW" sz="11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9FD94CB-05B9-F475-8CD2-BD8A2FED7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421697"/>
                <a:ext cx="3086358" cy="264624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25">
            <a:extLst>
              <a:ext uri="{FF2B5EF4-FFF2-40B4-BE49-F238E27FC236}">
                <a16:creationId xmlns:a16="http://schemas.microsoft.com/office/drawing/2014/main" id="{3F2B5146-B2C2-250C-7CF6-AD5BDAF4D1FF}"/>
              </a:ext>
            </a:extLst>
          </p:cNvPr>
          <p:cNvSpPr/>
          <p:nvPr/>
        </p:nvSpPr>
        <p:spPr>
          <a:xfrm>
            <a:off x="7587234" y="3203229"/>
            <a:ext cx="20116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▼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59669"/>
          </a:solidFill>
          <a:ln w="12700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137160" y="1097280"/>
            <a:ext cx="33832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FFFF">
                    <a:alpha val="7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137160" y="2423160"/>
            <a:ext cx="3383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NR-IQA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82880" y="3383280"/>
            <a:ext cx="32918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FFFFFF">
                    <a:alpha val="8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reference, no labels — detecting quality degradation from natural scene statistics alone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069080" y="411480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this section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069080" y="786384"/>
            <a:ext cx="470916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Shape 6"/>
          <p:cNvSpPr/>
          <p:nvPr/>
        </p:nvSpPr>
        <p:spPr>
          <a:xfrm>
            <a:off x="4069080" y="1069848"/>
            <a:ext cx="329184" cy="329184"/>
          </a:xfrm>
          <a:prstGeom prst="ellipse">
            <a:avLst/>
          </a:prstGeom>
          <a:solidFill>
            <a:srgbClr val="059669"/>
          </a:solidFill>
          <a:ln w="12700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7"/>
          <p:cNvSpPr/>
          <p:nvPr/>
        </p:nvSpPr>
        <p:spPr>
          <a:xfrm>
            <a:off x="4069080" y="1069848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26280" y="1033272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BRISQUE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526280" y="1399032"/>
            <a:ext cx="42062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NSS statistics + Generalized Gaussian fitting + SVM regression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069080" y="2121408"/>
            <a:ext cx="329184" cy="329184"/>
          </a:xfrm>
          <a:prstGeom prst="ellipse">
            <a:avLst/>
          </a:prstGeom>
          <a:solidFill>
            <a:srgbClr val="059669"/>
          </a:solidFill>
          <a:ln w="12700">
            <a:solidFill>
              <a:srgbClr val="059669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1"/>
          <p:cNvSpPr/>
          <p:nvPr/>
        </p:nvSpPr>
        <p:spPr>
          <a:xfrm>
            <a:off x="4069080" y="2121408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526280" y="2084832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NIQE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526280" y="2450592"/>
            <a:ext cx="42062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Opinion-unaware: distance from a pristine multivariate Gaussian model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88DAB10-3D33-4AD0-AD60-DB0158B53112}">
  <we:reference id="wa200010001" version="1.0.0.1" store="en-US" storeType="OMEX"/>
  <we:alternateReferences>
    <we:reference id="wa200010001" version="1.0.0.1" store="en-US" storeType="OMEX"/>
  </we:alternateReferences>
  <we:properties>
    <we:property name="claude.fileId" value="&quot;815dc37a-8de1-4e01-975e-0686b2e84430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3216</Words>
  <Application>Microsoft Office PowerPoint</Application>
  <PresentationFormat>如螢幕大小 (16:9)</PresentationFormat>
  <Paragraphs>500</Paragraphs>
  <Slides>25</Slides>
  <Notes>24</Notes>
  <HiddenSlides>1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Consolas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Quality Assessment</dc:title>
  <dc:subject>PptxGenJS Presentation</dc:subject>
  <dc:creator>PptxGenJS</dc:creator>
  <cp:lastModifiedBy>致恆 張</cp:lastModifiedBy>
  <cp:revision>295</cp:revision>
  <dcterms:created xsi:type="dcterms:W3CDTF">2026-05-23T07:14:15Z</dcterms:created>
  <dcterms:modified xsi:type="dcterms:W3CDTF">2026-05-26T04:15:15Z</dcterms:modified>
</cp:coreProperties>
</file>