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8" r:id="rId4"/>
    <p:sldId id="285" r:id="rId5"/>
    <p:sldId id="289" r:id="rId6"/>
    <p:sldId id="287" r:id="rId7"/>
    <p:sldId id="286" r:id="rId8"/>
    <p:sldId id="290" r:id="rId9"/>
    <p:sldId id="291" r:id="rId10"/>
    <p:sldId id="293" r:id="rId11"/>
    <p:sldId id="294" r:id="rId12"/>
    <p:sldId id="296" r:id="rId13"/>
    <p:sldId id="295" r:id="rId14"/>
    <p:sldId id="298" r:id="rId15"/>
    <p:sldId id="299" r:id="rId16"/>
    <p:sldId id="300" r:id="rId17"/>
    <p:sldId id="310" r:id="rId18"/>
    <p:sldId id="311" r:id="rId19"/>
    <p:sldId id="302" r:id="rId20"/>
    <p:sldId id="297" r:id="rId21"/>
    <p:sldId id="301" r:id="rId22"/>
    <p:sldId id="309" r:id="rId23"/>
    <p:sldId id="303" r:id="rId24"/>
    <p:sldId id="304" r:id="rId25"/>
    <p:sldId id="306" r:id="rId26"/>
    <p:sldId id="307" r:id="rId27"/>
    <p:sldId id="305" r:id="rId28"/>
    <p:sldId id="312" r:id="rId29"/>
    <p:sldId id="313" r:id="rId30"/>
    <p:sldId id="315" r:id="rId31"/>
    <p:sldId id="316" r:id="rId32"/>
    <p:sldId id="314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Integer-valued</a:t>
            </a:r>
            <a:br>
              <a:rPr lang="en-US" altLang="zh-TW" dirty="0" smtClean="0"/>
            </a:br>
            <a:r>
              <a:rPr lang="en-US" altLang="zh-TW" dirty="0" smtClean="0"/>
              <a:t>Zero Autocorrelation Sequences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Presenter </a:t>
            </a:r>
            <a:r>
              <a:rPr lang="en-US" altLang="zh-TW" sz="2400" dirty="0" smtClean="0"/>
              <a:t>: </a:t>
            </a:r>
            <a:r>
              <a:rPr lang="en-US" altLang="zh-TW" sz="2400" dirty="0" err="1" smtClean="0"/>
              <a:t>Shiang</a:t>
            </a:r>
            <a:r>
              <a:rPr lang="en-US" altLang="zh-TW" sz="2400" dirty="0" err="1"/>
              <a:t>-</a:t>
            </a:r>
            <a:r>
              <a:rPr lang="en-US" altLang="zh-TW" sz="2400" dirty="0" err="1" smtClean="0"/>
              <a:t>Chih</a:t>
            </a:r>
            <a:r>
              <a:rPr lang="en-US" altLang="zh-TW" sz="2400" dirty="0" smtClean="0"/>
              <a:t> Hua</a:t>
            </a:r>
            <a:endParaRPr lang="en-US" altLang="zh-TW" sz="2400" dirty="0"/>
          </a:p>
          <a:p>
            <a:r>
              <a:rPr lang="en-US" altLang="zh-TW" sz="2400" dirty="0"/>
              <a:t>Advisor : Prof. Jian-</a:t>
            </a:r>
            <a:r>
              <a:rPr lang="en-US" altLang="zh-TW" sz="2400" dirty="0" err="1"/>
              <a:t>jiun</a:t>
            </a:r>
            <a:r>
              <a:rPr lang="en-US" altLang="zh-TW" sz="2400" dirty="0"/>
              <a:t> Ding</a:t>
            </a:r>
          </a:p>
        </p:txBody>
      </p:sp>
    </p:spTree>
    <p:extLst>
      <p:ext uri="{BB962C8B-B14F-4D97-AF65-F5344CB8AC3E}">
        <p14:creationId xmlns:p14="http://schemas.microsoft.com/office/powerpoint/2010/main" val="3757346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Integer-valued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≜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𝑛𝑘</m:t>
                            </m:r>
                          </m:sup>
                        </m:sSup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ℚ</m:t>
                    </m:r>
                    <m:r>
                      <a:rPr lang="en-US" altLang="zh-TW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  ∀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=0, 1, …,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−1,  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≜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𝑔𝑐𝑑</m:t>
                        </m:r>
                        <m:d>
                          <m:dPr>
                            <m:ctrlPr>
                              <a:rPr lang="zh-TW" alt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/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𝑛𝑘</m:t>
                            </m:r>
                          </m:sup>
                        </m:sSup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ℚ</m:t>
                    </m:r>
                    <m:r>
                      <a:rPr lang="en-US" altLang="zh-TW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  ∀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=0, 1, …,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−1,  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44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5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5356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TW" dirty="0" smtClean="0"/>
                  <a:t>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5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089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5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4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TW" altLang="zh-TW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altLang="zh-TW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zh-TW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 smtClean="0"/>
                  <a:t>直接</a:t>
                </a:r>
                <a:r>
                  <a:rPr lang="zh-TW" altLang="en-US" dirty="0" smtClean="0"/>
                  <a:t>加起來</a:t>
                </a:r>
                <a:endParaRPr lang="en-US" altLang="zh-TW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𝑛𝑘</m:t>
                            </m:r>
                          </m:sup>
                        </m:sSup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  <m:sup/>
                      <m:e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𝑔𝑐𝑑</m:t>
                            </m:r>
                            <m:d>
                              <m:d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/>
                          <m:e>
                            <m:acc>
                              <m:accPr>
                                <m:chr m:val="̂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𝑛𝑘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  <m:sup/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d>
                          <m:d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847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zh-TW" altLang="zh-TW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TW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zh-TW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f>
                              <m:f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acc>
                              <m:accPr>
                                <m:chr m:val="̂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d>
                                  <m:d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f>
                                      <m:fPr>
                                        <m:ctrlPr>
                                          <a:rPr lang="zh-TW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num>
                                      <m:den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d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en-US" altLang="zh-TW" i="1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𝑛𝑘</m:t>
                            </m:r>
                          </m:sup>
                        </m:sSup>
                        <m:d>
                          <m:d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zh-TW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𝑊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𝑛𝑚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𝑛𝑘</m:t>
                            </m:r>
                          </m:sup>
                        </m:sSup>
                        <m:d>
                          <m:d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d>
                      </m:e>
                    </m:nary>
                  </m:oMath>
                </a14:m>
                <a:endParaRPr lang="en-US" altLang="zh-TW" i="1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𝑛𝑘</m:t>
                            </m:r>
                          </m:sup>
                        </m:sSup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zh-TW" altLang="zh-TW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f>
                              <m:f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392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zh-TW" altLang="zh-TW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TW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zh-TW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/>
                        </m:ctrlPr>
                      </m:dPr>
                      <m:e>
                        <m:r>
                          <a:rPr lang="en-US" altLang="zh-TW" i="1"/>
                          <m:t>𝑑</m:t>
                        </m:r>
                        <m:r>
                          <a:rPr lang="en-US" altLang="zh-TW" i="1"/>
                          <m:t>,</m:t>
                        </m:r>
                        <m:r>
                          <a:rPr lang="en-US" altLang="zh-TW" i="1"/>
                          <m:t>𝑘</m:t>
                        </m:r>
                      </m:e>
                    </m:d>
                    <m:r>
                      <a:rPr lang="en-US" altLang="zh-TW" i="1"/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/>
                        </m:ctrlPr>
                      </m:naryPr>
                      <m:sub>
                        <m:r>
                          <a:rPr lang="en-US" altLang="zh-TW" i="1"/>
                          <m:t>𝑑</m:t>
                        </m:r>
                        <m:r>
                          <a:rPr lang="en-US" altLang="zh-TW" i="1"/>
                          <m:t>|</m:t>
                        </m:r>
                        <m:r>
                          <a:rPr lang="en-US" altLang="zh-TW" i="1"/>
                          <m:t>𝑛</m:t>
                        </m:r>
                      </m:sub>
                      <m:sup/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/>
                            </m:ctrlPr>
                          </m:dPr>
                          <m:e>
                            <m:r>
                              <a:rPr lang="en-US" altLang="zh-TW" i="1"/>
                              <m:t>𝑛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/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/>
                                </m:ctrlPr>
                              </m:sSubPr>
                              <m:e>
                                <m:r>
                                  <a:rPr lang="en-US" altLang="zh-TW" i="1"/>
                                  <m:t>𝑊</m:t>
                                </m:r>
                              </m:e>
                              <m:sub>
                                <m:r>
                                  <a:rPr lang="en-US" altLang="zh-TW" i="1"/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/>
                              <m:t>𝑛𝑘</m:t>
                            </m:r>
                          </m:sup>
                        </m:sSup>
                      </m:e>
                    </m:nary>
                    <m:r>
                      <a:rPr lang="en-US" altLang="zh-TW" i="1"/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/>
                        </m:ctrlPr>
                      </m:naryPr>
                      <m:sub>
                        <m:r>
                          <a:rPr lang="en-US" altLang="zh-TW" i="1"/>
                          <m:t>𝑑</m:t>
                        </m:r>
                        <m:r>
                          <a:rPr lang="en-US" altLang="zh-TW" i="1"/>
                          <m:t>|</m:t>
                        </m:r>
                        <m:r>
                          <a:rPr lang="en-US" altLang="zh-TW" i="1"/>
                          <m:t>𝑚</m:t>
                        </m:r>
                        <m:r>
                          <a:rPr lang="en-US" altLang="zh-TW" i="1"/>
                          <m:t>|</m:t>
                        </m:r>
                        <m:r>
                          <a:rPr lang="en-US" altLang="zh-TW" i="1"/>
                          <m:t>𝑁</m:t>
                        </m:r>
                      </m:sub>
                      <m:sup/>
                      <m:e>
                        <m:d>
                          <m:dPr>
                            <m:ctrlPr>
                              <a:rPr lang="zh-TW" altLang="zh-TW" i="1"/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supHide m:val="on"/>
                                <m:ctrlPr>
                                  <a:rPr lang="zh-TW" altLang="zh-TW" i="1"/>
                                </m:ctrlPr>
                              </m:naryPr>
                              <m:sub>
                                <m:r>
                                  <a:rPr lang="en-US" altLang="zh-TW" i="1"/>
                                  <m:t>𝑔𝑐𝑑</m:t>
                                </m:r>
                                <m:d>
                                  <m:dPr>
                                    <m:ctrlPr>
                                      <a:rPr lang="zh-TW" altLang="zh-TW" i="1"/>
                                    </m:ctrlPr>
                                  </m:dPr>
                                  <m:e>
                                    <m:r>
                                      <a:rPr lang="en-US" altLang="zh-TW" i="1"/>
                                      <m:t>𝑁</m:t>
                                    </m:r>
                                    <m:r>
                                      <a:rPr lang="en-US" altLang="zh-TW" i="1"/>
                                      <m:t>,</m:t>
                                    </m:r>
                                    <m:r>
                                      <a:rPr lang="en-US" altLang="zh-TW" i="1"/>
                                      <m:t>𝑛</m:t>
                                    </m:r>
                                  </m:e>
                                </m:d>
                                <m:r>
                                  <a:rPr lang="en-US" altLang="zh-TW" i="1"/>
                                  <m:t>=</m:t>
                                </m:r>
                                <m:r>
                                  <a:rPr lang="en-US" altLang="zh-TW" i="1"/>
                                  <m:t>𝑚</m:t>
                                </m:r>
                              </m:sub>
                              <m:sup/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zh-TW" altLang="zh-TW" i="1"/>
                                    </m:ctrlPr>
                                  </m:dPr>
                                  <m:e>
                                    <m:r>
                                      <a:rPr lang="en-US" altLang="zh-TW" i="1"/>
                                      <m:t>𝑛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zh-TW" altLang="zh-TW" i="1"/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zh-TW" altLang="zh-TW" i="1"/>
                                        </m:ctrlPr>
                                      </m:sSubPr>
                                      <m:e>
                                        <m:r>
                                          <a:rPr lang="en-US" altLang="zh-TW" i="1"/>
                                          <m:t>𝑊</m:t>
                                        </m:r>
                                      </m:e>
                                      <m:sub>
                                        <m:r>
                                          <a:rPr lang="en-US" altLang="zh-TW" i="1"/>
                                          <m:t>𝑁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zh-TW" i="1"/>
                                      <m:t>𝑛𝑘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</m:nary>
                  </m:oMath>
                </a14:m>
                <a:endParaRPr lang="en-US" altLang="zh-TW" i="1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r>
                      <a:rPr lang="en-US" altLang="zh-TW"/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/>
                        </m:ctrlPr>
                      </m:naryPr>
                      <m:sub>
                        <m:r>
                          <a:rPr lang="en-US" altLang="zh-TW" i="1"/>
                          <m:t>𝑑</m:t>
                        </m:r>
                        <m:r>
                          <a:rPr lang="en-US" altLang="zh-TW" i="1"/>
                          <m:t>|</m:t>
                        </m:r>
                        <m:r>
                          <a:rPr lang="en-US" altLang="zh-TW" i="1"/>
                          <m:t>𝑚</m:t>
                        </m:r>
                        <m:r>
                          <a:rPr lang="en-US" altLang="zh-TW" i="1"/>
                          <m:t>|</m:t>
                        </m:r>
                        <m:r>
                          <a:rPr lang="en-US" altLang="zh-TW" i="1"/>
                          <m:t>𝑁</m:t>
                        </m:r>
                      </m:sub>
                      <m:sup/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d>
                          <m:dPr>
                            <m:ctrlPr>
                              <a:rPr lang="zh-TW" altLang="zh-TW" i="1"/>
                            </m:ctrlPr>
                          </m:dPr>
                          <m:e>
                            <m:r>
                              <a:rPr lang="en-US" altLang="zh-TW" i="1"/>
                              <m:t>𝑚</m:t>
                            </m:r>
                            <m:r>
                              <a:rPr lang="en-US" altLang="zh-TW" i="1"/>
                              <m:t>,</m:t>
                            </m:r>
                            <m:r>
                              <a:rPr lang="en-US" altLang="zh-TW" i="1"/>
                              <m:t>𝑘</m:t>
                            </m:r>
                          </m:e>
                        </m:d>
                      </m:e>
                    </m:nary>
                    <m:r>
                      <a:rPr lang="en-US" altLang="zh-TW"/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/>
                        </m:ctrlPr>
                      </m:naryPr>
                      <m:sub>
                        <m:f>
                          <m:fPr>
                            <m:ctrlPr>
                              <a:rPr lang="zh-TW" altLang="zh-TW" i="1"/>
                            </m:ctrlPr>
                          </m:fPr>
                          <m:num>
                            <m:r>
                              <a:rPr lang="en-US" altLang="zh-TW" i="1"/>
                              <m:t>𝑁</m:t>
                            </m:r>
                          </m:num>
                          <m:den>
                            <m:r>
                              <a:rPr lang="en-US" altLang="zh-TW" i="1"/>
                              <m:t>𝑚</m:t>
                            </m:r>
                          </m:den>
                        </m:f>
                        <m:r>
                          <a:rPr lang="en-US" altLang="zh-TW" i="1"/>
                          <m:t>|</m:t>
                        </m:r>
                        <m:f>
                          <m:fPr>
                            <m:ctrlPr>
                              <a:rPr lang="zh-TW" altLang="zh-TW" i="1"/>
                            </m:ctrlPr>
                          </m:fPr>
                          <m:num>
                            <m:r>
                              <a:rPr lang="en-US" altLang="zh-TW" i="1"/>
                              <m:t>𝑁</m:t>
                            </m:r>
                          </m:num>
                          <m:den>
                            <m:r>
                              <a:rPr lang="en-US" altLang="zh-TW" i="1"/>
                              <m:t>𝑑</m:t>
                            </m:r>
                          </m:den>
                        </m:f>
                      </m:sub>
                      <m:sup/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d>
                          <m:dPr>
                            <m:ctrlPr>
                              <a:rPr lang="zh-TW" altLang="zh-TW" i="1"/>
                            </m:ctrlPr>
                          </m:dPr>
                          <m:e>
                            <m:r>
                              <a:rPr lang="en-US" altLang="zh-TW" i="1" smtClean="0"/>
                              <m:t>𝑚</m:t>
                            </m:r>
                            <m:r>
                              <a:rPr lang="en-US" altLang="zh-TW" i="1"/>
                              <m:t>,</m:t>
                            </m:r>
                            <m:r>
                              <a:rPr lang="en-US" altLang="zh-TW" i="1"/>
                              <m:t>𝑘</m:t>
                            </m:r>
                          </m:e>
                        </m:d>
                      </m:e>
                    </m:nary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/>
                      <m:t>𝑀</m:t>
                    </m:r>
                    <m:acc>
                      <m:accPr>
                        <m:chr m:val="̈"/>
                        <m:ctrlPr>
                          <a:rPr lang="zh-TW" altLang="zh-TW" i="1"/>
                        </m:ctrlPr>
                      </m:accPr>
                      <m:e>
                        <m:r>
                          <a:rPr lang="en-US" altLang="zh-TW" i="1"/>
                          <m:t>𝑜</m:t>
                        </m:r>
                      </m:e>
                    </m:acc>
                    <m:r>
                      <a:rPr lang="en-US" altLang="zh-TW" i="1"/>
                      <m:t>𝑏𝑖𝑢𝑠</m:t>
                    </m:r>
                    <m:r>
                      <a:rPr lang="en-US" altLang="zh-TW" i="1"/>
                      <m:t> </m:t>
                    </m:r>
                    <m:r>
                      <a:rPr lang="en-US" altLang="zh-TW" i="1"/>
                      <m:t>𝑖𝑛𝑣𝑒𝑟𝑠𝑖𝑜𝑛</m:t>
                    </m:r>
                    <m:r>
                      <a:rPr lang="en-US" altLang="zh-TW" i="1"/>
                      <m:t> </m:t>
                    </m:r>
                    <m:r>
                      <a:rPr lang="en-US" altLang="zh-TW" i="1"/>
                      <m:t>𝑓𝑜𝑟𝑚𝑢𝑙𝑎</m:t>
                    </m:r>
                  </m:oMath>
                </a14:m>
                <a:endParaRPr lang="en-US" altLang="zh-TW" i="1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/>
                        </m:ctrlPr>
                      </m:dPr>
                      <m:e>
                        <m:r>
                          <a:rPr lang="en-US" altLang="zh-TW" i="1"/>
                          <m:t>𝑚</m:t>
                        </m:r>
                        <m:r>
                          <a:rPr lang="en-US" altLang="zh-TW" i="1"/>
                          <m:t>,</m:t>
                        </m:r>
                        <m:r>
                          <a:rPr lang="en-US" altLang="zh-TW" i="1"/>
                          <m:t>𝑘</m:t>
                        </m:r>
                      </m:e>
                    </m:d>
                    <m:r>
                      <a:rPr lang="en-US" altLang="zh-TW" i="1"/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/>
                        </m:ctrlPr>
                      </m:naryPr>
                      <m:sub>
                        <m:f>
                          <m:fPr>
                            <m:ctrlPr>
                              <a:rPr lang="zh-TW" altLang="zh-TW" i="1"/>
                            </m:ctrlPr>
                          </m:fPr>
                          <m:num>
                            <m:r>
                              <a:rPr lang="en-US" altLang="zh-TW" i="1"/>
                              <m:t>𝑁</m:t>
                            </m:r>
                          </m:num>
                          <m:den>
                            <m:r>
                              <a:rPr lang="en-US" altLang="zh-TW" i="1"/>
                              <m:t>𝑑</m:t>
                            </m:r>
                          </m:den>
                        </m:f>
                        <m:r>
                          <a:rPr lang="en-US" altLang="zh-TW" i="1"/>
                          <m:t>|</m:t>
                        </m:r>
                        <m:f>
                          <m:fPr>
                            <m:ctrlPr>
                              <a:rPr lang="zh-TW" altLang="zh-TW" i="1"/>
                            </m:ctrlPr>
                          </m:fPr>
                          <m:num>
                            <m:r>
                              <a:rPr lang="en-US" altLang="zh-TW" i="1"/>
                              <m:t>𝑁</m:t>
                            </m:r>
                          </m:num>
                          <m:den>
                            <m:r>
                              <a:rPr lang="en-US" altLang="zh-TW" i="1"/>
                              <m:t>𝑚</m:t>
                            </m:r>
                          </m:den>
                        </m:f>
                      </m:sub>
                      <m:sup/>
                      <m:e>
                        <m:r>
                          <a:rPr lang="en-US" altLang="zh-TW" i="1"/>
                          <m:t>𝜇</m:t>
                        </m:r>
                        <m:d>
                          <m:dPr>
                            <m:ctrlPr>
                              <a:rPr lang="zh-TW" altLang="zh-TW" i="1"/>
                            </m:ctrlPr>
                          </m:dPr>
                          <m:e>
                            <m:f>
                              <m:fPr>
                                <m:ctrlPr>
                                  <a:rPr lang="zh-TW" altLang="zh-TW" i="1"/>
                                </m:ctrlPr>
                              </m:fPr>
                              <m:num>
                                <m:r>
                                  <a:rPr lang="en-US" altLang="zh-TW" i="1"/>
                                  <m:t>𝑑</m:t>
                                </m:r>
                              </m:num>
                              <m:den>
                                <m:r>
                                  <a:rPr lang="en-US" altLang="zh-TW" i="1"/>
                                  <m:t>𝑚</m:t>
                                </m:r>
                              </m:den>
                            </m:f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zh-TW" altLang="zh-TW" i="1"/>
                            </m:ctrlPr>
                          </m:dPr>
                          <m:e>
                            <m:r>
                              <a:rPr lang="en-US" altLang="zh-TW" i="1"/>
                              <m:t>𝑑</m:t>
                            </m:r>
                            <m:r>
                              <a:rPr lang="en-US" altLang="zh-TW" i="1"/>
                              <m:t>,</m:t>
                            </m:r>
                            <m:r>
                              <a:rPr lang="en-US" altLang="zh-TW" i="1"/>
                              <m:t>𝑘</m:t>
                            </m:r>
                          </m:e>
                        </m:d>
                      </m:e>
                    </m:nary>
                    <m:r>
                      <a:rPr lang="en-US" altLang="zh-TW" i="1"/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TW" altLang="zh-TW" i="1"/>
                        </m:ctrlPr>
                      </m:naryPr>
                      <m:sub>
                        <m:r>
                          <a:rPr lang="en-US" altLang="zh-TW" i="1"/>
                          <m:t>𝑚</m:t>
                        </m:r>
                        <m:r>
                          <a:rPr lang="en-US" altLang="zh-TW" i="1"/>
                          <m:t>|</m:t>
                        </m:r>
                        <m:r>
                          <a:rPr lang="en-US" altLang="zh-TW" i="1"/>
                          <m:t>𝑑</m:t>
                        </m:r>
                        <m:r>
                          <a:rPr lang="en-US" altLang="zh-TW" i="1"/>
                          <m:t>|</m:t>
                        </m:r>
                        <m:r>
                          <a:rPr lang="en-US" altLang="zh-TW" i="1"/>
                          <m:t>𝑁</m:t>
                        </m:r>
                      </m:sub>
                      <m:sup/>
                      <m:e>
                        <m:r>
                          <a:rPr lang="en-US" altLang="zh-TW" i="1"/>
                          <m:t>𝜇</m:t>
                        </m:r>
                        <m:d>
                          <m:dPr>
                            <m:ctrlPr>
                              <a:rPr lang="zh-TW" altLang="zh-TW" i="1"/>
                            </m:ctrlPr>
                          </m:dPr>
                          <m:e>
                            <m:f>
                              <m:fPr>
                                <m:ctrlPr>
                                  <a:rPr lang="zh-TW" altLang="zh-TW" i="1"/>
                                </m:ctrlPr>
                              </m:fPr>
                              <m:num>
                                <m:r>
                                  <a:rPr lang="en-US" altLang="zh-TW" i="1"/>
                                  <m:t>𝑑</m:t>
                                </m:r>
                              </m:num>
                              <m:den>
                                <m:r>
                                  <a:rPr lang="en-US" altLang="zh-TW" i="1"/>
                                  <m:t>𝑚</m:t>
                                </m:r>
                              </m:den>
                            </m:f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zh-TW" altLang="zh-TW" i="1"/>
                            </m:ctrlPr>
                          </m:dPr>
                          <m:e>
                            <m:r>
                              <a:rPr lang="en-US" altLang="zh-TW" i="1"/>
                              <m:t>𝑑</m:t>
                            </m:r>
                            <m:r>
                              <a:rPr lang="en-US" altLang="zh-TW" i="1"/>
                              <m:t>,</m:t>
                            </m:r>
                            <m:r>
                              <a:rPr lang="en-US" altLang="zh-TW" i="1"/>
                              <m:t>𝑘</m:t>
                            </m:r>
                          </m:e>
                        </m:d>
                      </m:e>
                    </m:nary>
                    <m:r>
                      <a:rPr lang="en-US" altLang="zh-TW" i="1"/>
                      <m:t>∈</m:t>
                    </m:r>
                    <m:r>
                      <a:rPr lang="en-US" altLang="zh-TW" i="1"/>
                      <m:t>ℚ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275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6,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12,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4,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12,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12,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12,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21" t="-4483" b="-52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9741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12,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12,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12,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21" t="-4483" b="-52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843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5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02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/>
              <a:t>Zero </a:t>
            </a:r>
            <a:r>
              <a:rPr lang="en-US" altLang="zh-TW" dirty="0" smtClean="0"/>
              <a:t>Autocorrelation</a:t>
            </a:r>
          </a:p>
          <a:p>
            <a:r>
              <a:rPr lang="en-US" altLang="zh-TW" dirty="0" smtClean="0"/>
              <a:t>Integer-valued</a:t>
            </a:r>
          </a:p>
          <a:p>
            <a:r>
              <a:rPr lang="en-US" altLang="zh-TW" dirty="0" smtClean="0"/>
              <a:t>Combination Method </a:t>
            </a:r>
            <a:endParaRPr lang="en-US" altLang="zh-TW" dirty="0" smtClean="0"/>
          </a:p>
          <a:p>
            <a:r>
              <a:rPr lang="en-US" altLang="zh-TW" dirty="0" smtClean="0"/>
              <a:t>Recursive </a:t>
            </a:r>
            <a:r>
              <a:rPr lang="en-US" altLang="zh-TW" dirty="0"/>
              <a:t>Method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41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ad>
                                <m:radPr>
                                  <m:degHide m:val="on"/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ad>
                                <m:radPr>
                                  <m:degHide m:val="on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</m:oMath>
                </a14:m>
                <a:endParaRPr lang="en-US" altLang="zh-TW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±1,  </m:t>
                    </m:r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𝑏𝑖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</a:rPr>
                      <m:t>𝑏𝑖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en-US" altLang="zh-TW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863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=±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978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Initial solution </a:t>
            </a:r>
            <a:r>
              <a:rPr lang="zh-TW" altLang="en-US" dirty="0" smtClean="0"/>
              <a:t>→ </a:t>
            </a:r>
            <a:r>
              <a:rPr lang="en-US" altLang="zh-TW" dirty="0" smtClean="0"/>
              <a:t>General </a:t>
            </a:r>
            <a:r>
              <a:rPr lang="en-US" altLang="zh-TW" dirty="0"/>
              <a:t>solution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𝑖𝑛𝑖𝑡𝑖𝑎𝑙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𝑠𝑜𝑙𝑢𝑡𝑖𝑜𝑛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</m:t>
                        </m:r>
                      </m:e>
                    </m:d>
                  </m:oMath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=0+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altLang="zh-TW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m:rPr>
                            <m:nor/>
                          </m:rPr>
                          <a:rPr lang="zh-TW" altLang="en-US" dirty="0"/>
                          <m:t> 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m:rPr>
                            <m:nor/>
                          </m:rPr>
                          <a:rPr lang="zh-TW" altLang="en-US" dirty="0"/>
                          <m:t> 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TW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172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Combination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𝐷𝐹𝑇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d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𝐷𝐹𝑇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d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𝐷𝐹𝑇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d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𝐷𝐹𝑇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d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𝐼𝐷𝐹𝑇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TW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d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</m:ac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TW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TW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d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TW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</m:d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</m:ac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d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450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2666999"/>
                <a:ext cx="10325252" cy="312420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𝐷𝐹𝑇</m:t>
                    </m:r>
                    <m:d>
                      <m:d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  <m:sup>
                            <m: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altLang="zh-TW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𝐷𝐹𝑇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𝐷𝐹𝑇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zh-TW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zh-TW" altLang="zh-TW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𝑊</m:t>
                                          </m:r>
                                        </m:e>
                                        <m:sub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p>
                                  </m:sSup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zh-TW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zh-TW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𝑊</m:t>
                                          </m:r>
                                        </m:e>
                                        <m:sub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zh-TW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zh-TW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𝑊</m:t>
                                          </m:r>
                                        </m:e>
                                        <m:sub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zh-TW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zh-TW" altLang="zh-TW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𝑊</m:t>
                                          </m:r>
                                        </m:e>
                                        <m:sub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𝐷𝐹𝑇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sSup>
                                    <m:sSupPr>
                                      <m:ctrlPr>
                                        <a:rPr lang="zh-TW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zh-TW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𝑊</m:t>
                                          </m:r>
                                        </m:e>
                                        <m:sub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e>
                                <m:e>
                                  <m:sSup>
                                    <m:sSupPr>
                                      <m:ctrlPr>
                                        <a:rPr lang="zh-TW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zh-TW" altLang="zh-TW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𝑊</m:t>
                                          </m:r>
                                        </m:e>
                                        <m:sub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  <m:e>
                                  <m:sSup>
                                    <m:sSupPr>
                                      <m:ctrlPr>
                                        <a:rPr lang="zh-TW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zh-TW" altLang="zh-TW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𝑊</m:t>
                                          </m:r>
                                        </m:e>
                                        <m:sub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e>
                                  <m:sSup>
                                    <m:sSupPr>
                                      <m:ctrlPr>
                                        <a:rPr lang="zh-TW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zh-TW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𝑊</m:t>
                                          </m:r>
                                        </m:e>
                                        <m:sub>
                                          <m:r>
                                            <a:rPr lang="en-US" altLang="zh-TW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p>
                                  </m:sSup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2666999"/>
                <a:ext cx="10325252" cy="3124201"/>
              </a:xfrm>
              <a:blipFill rotWithShape="0">
                <a:blip r:embed="rId2"/>
                <a:stretch>
                  <a:fillRect l="-1476" t="-1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009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</a:rPr>
                        <m:t>prime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zh-TW" altLang="en-US" dirty="0" smtClean="0"/>
                  <a:t> 的因數只有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±1,  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,…,</m:t>
                        </m:r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d>
                  </m:oMath>
                </a14:m>
                <a:r>
                  <a:rPr lang="zh-TW" altLang="en-US" dirty="0" smtClean="0"/>
                  <a:t> 的關係依然很複雜</a:t>
                </a:r>
                <a:endParaRPr lang="en-US" altLang="zh-TW" dirty="0" smtClean="0"/>
              </a:p>
              <a:p>
                <a:r>
                  <a:rPr lang="zh-TW" altLang="en-US" dirty="0" smtClean="0"/>
                  <a:t>取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,…,</m:t>
                    </m:r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zh-TW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d>
                                    <m:dPr>
                                      <m:ctrlPr>
                                        <a:rPr lang="en-US" altLang="zh-TW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744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=±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090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=±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659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 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𝑎𝑏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𝑐𝑑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zh-TW" altLang="en-US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=±1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=1+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altLang="zh-TW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+5+10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+10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+4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54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2666999"/>
                <a:ext cx="10018713" cy="3863197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𝑖𝑛𝑖𝑡𝑖𝑎𝑙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𝑠𝑜𝑙𝑢𝑡𝑖𝑜𝑛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sSub>
                      <m:sSub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5+10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5−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  <m:sup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  <m:sup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𝑛𝑒𝑤</m:t>
                            </m:r>
                          </m:e>
                        </m:d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  <m:sup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𝑛𝑒𝑤</m:t>
                            </m:r>
                          </m:e>
                        </m:d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5−</m:t>
                                </m:r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+4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altLang="zh-TW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5+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TW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5+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5−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altLang="zh-TW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5+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altLang="zh-TW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  <m:sup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𝑛𝑒𝑤</m:t>
                            </m:r>
                          </m:e>
                        </m:d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5−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5+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2666999"/>
                <a:ext cx="10018713" cy="3863197"/>
              </a:xfrm>
              <a:blipFill rotWithShape="0">
                <a:blip r:embed="rId3"/>
                <a:stretch>
                  <a:fillRect l="-13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77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b="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  </m:t>
                    </m:r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6993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1/11</m:t>
                        </m:r>
                      </m:e>
                    </m:d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1/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1/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1/1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1/1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−24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57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1/1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36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−39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56" t="-3509" b="-42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592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Special cases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+2=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d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&amp; </m:t>
                    </m:r>
                    <m:sSup>
                      <m:sSup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d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0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d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altLang="zh-TW" b="0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 t="-4483" b="-54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779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[1] Pei</a:t>
            </a:r>
            <a:r>
              <a:rPr lang="en-US" altLang="zh-TW" dirty="0"/>
              <a:t>, Soo-Chang, and </a:t>
            </a:r>
            <a:r>
              <a:rPr lang="en-US" altLang="zh-TW" dirty="0" err="1"/>
              <a:t>Kuo</a:t>
            </a:r>
            <a:r>
              <a:rPr lang="en-US" altLang="zh-TW" dirty="0"/>
              <a:t>-Wei Chang. "On integer-valued zero autocorrelation sequences." </a:t>
            </a:r>
            <a:r>
              <a:rPr lang="en-US" altLang="zh-TW" i="1" dirty="0"/>
              <a:t>Signal and Information Processing Association Annual Summit and Conference (APSIPA), 2013 Asia-Pacific</a:t>
            </a:r>
            <a:r>
              <a:rPr lang="en-US" altLang="zh-TW" dirty="0"/>
              <a:t>. IEEE, 2013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[2] </a:t>
            </a:r>
            <a:r>
              <a:rPr lang="en-US" altLang="zh-TW" dirty="0" err="1"/>
              <a:t>Carni</a:t>
            </a:r>
            <a:r>
              <a:rPr lang="en-US" altLang="zh-TW" dirty="0"/>
              <a:t>, E., and </a:t>
            </a:r>
            <a:r>
              <a:rPr lang="en-US" altLang="zh-TW" dirty="0" err="1"/>
              <a:t>Spalvieri</a:t>
            </a:r>
            <a:r>
              <a:rPr lang="en-US" altLang="zh-TW" dirty="0"/>
              <a:t>, A. “Synchronous CDMA based on the </a:t>
            </a:r>
            <a:r>
              <a:rPr lang="en-US" altLang="zh-TW" dirty="0" smtClean="0"/>
              <a:t>cyclical translations </a:t>
            </a:r>
            <a:r>
              <a:rPr lang="en-US" altLang="zh-TW" dirty="0"/>
              <a:t>of a CAZAC sequence”, </a:t>
            </a:r>
            <a:r>
              <a:rPr lang="en-US" altLang="zh-TW" i="1" dirty="0"/>
              <a:t>IEEE Transactions on </a:t>
            </a:r>
            <a:r>
              <a:rPr lang="en-US" altLang="zh-TW" i="1" dirty="0" smtClean="0"/>
              <a:t>Wireless Communications</a:t>
            </a:r>
            <a:r>
              <a:rPr lang="en-US" altLang="zh-TW" dirty="0"/>
              <a:t>, </a:t>
            </a:r>
            <a:r>
              <a:rPr lang="en-US" altLang="zh-TW" dirty="0" smtClean="0"/>
              <a:t>2005</a:t>
            </a:r>
          </a:p>
          <a:p>
            <a:r>
              <a:rPr lang="en-US" altLang="zh-TW" dirty="0" smtClean="0"/>
              <a:t>[3] </a:t>
            </a:r>
            <a:r>
              <a:rPr lang="de-DE" altLang="zh-TW" dirty="0"/>
              <a:t>Hu, Wei-Wen and Wang, Sen-Hung and Li, Chih-Peng, “Gaussian </a:t>
            </a:r>
            <a:r>
              <a:rPr lang="de-DE" altLang="zh-TW" dirty="0" smtClean="0"/>
              <a:t>Integer </a:t>
            </a:r>
            <a:r>
              <a:rPr lang="en-US" altLang="zh-TW" dirty="0" smtClean="0"/>
              <a:t>Sequences </a:t>
            </a:r>
            <a:r>
              <a:rPr lang="en-US" altLang="zh-TW" dirty="0"/>
              <a:t>with Ideal Periodic Autocorrelation Functions”, </a:t>
            </a:r>
            <a:r>
              <a:rPr lang="en-US" altLang="zh-TW" i="1" dirty="0"/>
              <a:t>2011 </a:t>
            </a:r>
            <a:r>
              <a:rPr lang="en-US" altLang="zh-TW" i="1" dirty="0" smtClean="0"/>
              <a:t>IEEE </a:t>
            </a:r>
            <a:r>
              <a:rPr lang="fr-FR" altLang="zh-TW" i="1" dirty="0" smtClean="0"/>
              <a:t>International </a:t>
            </a:r>
            <a:r>
              <a:rPr lang="fr-FR" altLang="zh-TW" i="1" dirty="0"/>
              <a:t>Conference on Communications ICC</a:t>
            </a:r>
            <a:r>
              <a:rPr lang="fr-FR" altLang="zh-TW" dirty="0"/>
              <a:t>, pp. 1-5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236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Z</a:t>
            </a:r>
            <a:r>
              <a:rPr lang="en-US" altLang="zh-TW" dirty="0" smtClean="0"/>
              <a:t>ero </a:t>
            </a:r>
            <a:r>
              <a:rPr lang="en-US" altLang="zh-TW" dirty="0"/>
              <a:t>A</a:t>
            </a:r>
            <a:r>
              <a:rPr lang="en-US" altLang="zh-TW" dirty="0" smtClean="0"/>
              <a:t>utocorrelation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periodic sequence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/>
                  <a:t>p</a:t>
                </a:r>
                <a:r>
                  <a:rPr lang="en-US" altLang="zh-TW" dirty="0" smtClean="0"/>
                  <a:t>eriod = N</a:t>
                </a:r>
                <a:endParaRPr lang="en-US" altLang="zh-TW" i="1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zh-TW" altLang="zh-TW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=0,  ∀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=1, 2, …,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𝐸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zh-TW" altLang="zh-TW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=0,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,±2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,…</m:t>
                            </m:r>
                          </m:e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                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zh-TW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25" t="-58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51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Frequency domain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𝑗</m:t>
                        </m:r>
                        <m:f>
                          <m:f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sup>
                    </m:sSup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𝐷𝐹𝑇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𝑛𝑘</m:t>
                            </m:r>
                          </m:sup>
                        </m:sSup>
                      </m:e>
                    </m:nary>
                  </m:oMath>
                </a14:m>
                <a:endParaRPr lang="en-US" altLang="zh-TW" i="1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𝐼𝐷𝐹𝑇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𝑛𝑘</m:t>
                            </m:r>
                          </m:sup>
                        </m:sSup>
                      </m:e>
                    </m:nary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507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</a:t>
            </a:r>
            <a:r>
              <a:rPr lang="en-US" altLang="zh-TW" dirty="0" smtClean="0"/>
              <a:t>onstant </a:t>
            </a:r>
            <a:r>
              <a:rPr lang="en-US" altLang="zh-TW" dirty="0"/>
              <a:t>A</a:t>
            </a:r>
            <a:r>
              <a:rPr lang="en-US" altLang="zh-TW" dirty="0" smtClean="0"/>
              <a:t>mplitude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  ∀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=0, 1, …,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96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ZAC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CA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ZAC</a:t>
                </a:r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CA</a:t>
                </a:r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sSup>
                      <m:s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𝑛𝑘</m:t>
                                </m:r>
                              </m:sup>
                            </m:sSup>
                          </m:e>
                        </m:nary>
                      </m:e>
                    </m:d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  <m:e>
                            <m:sSup>
                              <m:sSup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d>
                                  <m:dPr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sup>
                            </m:sSup>
                          </m:e>
                        </m:nary>
                      </m:e>
                    </m:d>
                  </m:oMath>
                </a14:m>
                <a:endParaRPr lang="en-US" altLang="zh-TW" i="1" dirty="0" smtClean="0"/>
              </a:p>
              <a:p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d>
                          <m:d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𝑛𝑠</m:t>
                            </m:r>
                          </m:sup>
                        </m:sSup>
                      </m:e>
                    </m:nary>
                    <m:r>
                      <a:rPr lang="en-US" altLang="zh-TW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d>
                          <m:d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𝑛𝑠</m:t>
                            </m:r>
                          </m:sup>
                        </m:sSup>
                      </m:e>
                    </m:nary>
                    <m:r>
                      <a:rPr lang="en-US" altLang="zh-TW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zh-TW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25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ZAC</a:t>
                </a:r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CA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altLang="zh-TW" dirty="0"/>
                  <a:t>ZAC</a:t>
                </a:r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⇐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CA</a:t>
                </a:r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zh-TW" altLang="zh-TW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d>
                          <m:d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zh-TW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𝑊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𝑛𝑘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  <m:d>
                          <m:d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zh-TW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𝑊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d>
                                      <m:dPr>
                                        <m:ctrlPr>
                                          <a:rPr lang="zh-TW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</m:d>
                                  </m:sup>
                                </m:sSup>
                              </m:e>
                            </m:nary>
                          </m:e>
                        </m:d>
                      </m:e>
                    </m:nary>
                  </m:oMath>
                </a14:m>
                <a:endParaRPr lang="en-US" altLang="zh-TW" i="1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acc>
                              <m:accPr>
                                <m:chr m:val="̂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𝑚𝑠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=0</m:t>
                                    </m:r>
                                  </m:sub>
                                  <m:sup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zh-TW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zh-TW" altLang="zh-TW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𝑊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d>
                                          <m:dPr>
                                            <m:ctrlPr>
                                              <a:rPr lang="zh-TW" altLang="zh-TW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e>
                                        </m:d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p>
                                    </m:sSup>
                                  </m:e>
                                </m:nary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en-US" altLang="zh-TW" i="1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acc>
                              <m:accPr>
                                <m:chr m:val="̂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𝑚𝑠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sSub>
                                  <m:sSubPr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</m:d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en-US" altLang="zh-TW" i="1" dirty="0" smtClean="0"/>
              </a:p>
              <a:p>
                <a:pPr>
                  <a:buClr>
                    <a:schemeClr val="bg2"/>
                  </a:buClr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𝑛𝑠</m:t>
                            </m:r>
                          </m:sup>
                        </m:sSup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𝐸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38" t="-40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407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Integer-valued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𝑛𝑘</m:t>
                            </m:r>
                          </m:sup>
                        </m:sSup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ℚ</m:t>
                    </m:r>
                    <m:r>
                      <a:rPr lang="en-US" altLang="zh-TW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=0, 1, …,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−1,  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e>
                        </m:nary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d>
                          <m:d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den>
                            </m:f>
                            <m:acc>
                              <m:accPr>
                                <m:chr m:val="̂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d>
                              <m:dPr>
                                <m:begChr m:val="["/>
                                <m:endChr m:val="]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d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𝑛𝑘</m:t>
                            </m:r>
                          </m:sup>
                        </m:sSup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ℚ</m:t>
                    </m:r>
                    <m:r>
                      <a:rPr lang="en-US" altLang="zh-TW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=0, 1, …,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−1,  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4541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948</TotalTime>
  <Words>202</Words>
  <Application>Microsoft Office PowerPoint</Application>
  <PresentationFormat>寬螢幕</PresentationFormat>
  <Paragraphs>145</Paragraphs>
  <Slides>32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7" baseType="lpstr">
      <vt:lpstr>新細明體</vt:lpstr>
      <vt:lpstr>Arial</vt:lpstr>
      <vt:lpstr>Cambria Math</vt:lpstr>
      <vt:lpstr>Corbel</vt:lpstr>
      <vt:lpstr>機器人</vt:lpstr>
      <vt:lpstr>Integer-valued Zero Autocorrelation Sequences</vt:lpstr>
      <vt:lpstr>Outline</vt:lpstr>
      <vt:lpstr>Introduction</vt:lpstr>
      <vt:lpstr>Zero Autocorrelation</vt:lpstr>
      <vt:lpstr>Frequency domain</vt:lpstr>
      <vt:lpstr>Constant Amplitude</vt:lpstr>
      <vt:lpstr>ZAC ⇔ CA</vt:lpstr>
      <vt:lpstr>ZAC ⇔ CA</vt:lpstr>
      <vt:lpstr>Integer-valued</vt:lpstr>
      <vt:lpstr>Integer-valued</vt:lpstr>
      <vt:lpstr>Example</vt:lpstr>
      <vt:lpstr>Example</vt:lpstr>
      <vt:lpstr>Example</vt:lpstr>
      <vt:lpstr>(A4)⇒(A2)⇒(A3)⇒(A4)</vt:lpstr>
      <vt:lpstr>(A4)⇒(A2)⇒(A3)⇒(A4)</vt:lpstr>
      <vt:lpstr>(A4)⇒(A2)⇒(A3)⇒(A4)</vt:lpstr>
      <vt:lpstr>N=12</vt:lpstr>
      <vt:lpstr>N=12</vt:lpstr>
      <vt:lpstr>Example</vt:lpstr>
      <vt:lpstr>Example</vt:lpstr>
      <vt:lpstr>Example</vt:lpstr>
      <vt:lpstr>Initial solution → General solution</vt:lpstr>
      <vt:lpstr>Combination</vt:lpstr>
      <vt:lpstr>Example</vt:lpstr>
      <vt:lpstr>N=prime</vt:lpstr>
      <vt:lpstr>N=6</vt:lpstr>
      <vt:lpstr>N=5</vt:lpstr>
      <vt:lpstr>N=5</vt:lpstr>
      <vt:lpstr>N=5</vt:lpstr>
      <vt:lpstr>Result</vt:lpstr>
      <vt:lpstr>Special cases</vt:lpstr>
      <vt:lpstr>Reference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98</cp:revision>
  <dcterms:created xsi:type="dcterms:W3CDTF">2017-04-24T21:38:16Z</dcterms:created>
  <dcterms:modified xsi:type="dcterms:W3CDTF">2018-01-26T01:52:02Z</dcterms:modified>
</cp:coreProperties>
</file>