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59" r:id="rId7"/>
    <p:sldId id="265" r:id="rId8"/>
    <p:sldId id="267" r:id="rId9"/>
    <p:sldId id="268" r:id="rId10"/>
    <p:sldId id="269" r:id="rId11"/>
    <p:sldId id="270" r:id="rId12"/>
    <p:sldId id="261" r:id="rId13"/>
    <p:sldId id="262" r:id="rId14"/>
    <p:sldId id="273" r:id="rId15"/>
    <p:sldId id="271" r:id="rId16"/>
    <p:sldId id="276" r:id="rId17"/>
    <p:sldId id="272" r:id="rId18"/>
    <p:sldId id="277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9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D0348-EADB-4596-8AA9-60F102303C4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0B0D4-4362-4244-B636-A03BC221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9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318846"/>
            <a:ext cx="9144000" cy="252339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/>
              <a:t>Video Frame Interpolation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DISP Lab Group Meeting </a:t>
            </a:r>
            <a:br>
              <a:rPr lang="en-US" sz="4000" dirty="0" smtClean="0"/>
            </a:br>
            <a:r>
              <a:rPr lang="en-US" sz="4000" dirty="0" smtClean="0"/>
              <a:t>2023/12/05</a:t>
            </a:r>
            <a:endParaRPr 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209410"/>
            <a:ext cx="9144000" cy="1889638"/>
          </a:xfrm>
          <a:solidFill>
            <a:schemeClr val="accent1">
              <a:lumMod val="75000"/>
            </a:schemeClr>
          </a:solidFill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n-US" altLang="zh-CN" sz="2800" dirty="0" smtClean="0">
                <a:solidFill>
                  <a:schemeClr val="bg1"/>
                </a:solidFill>
              </a:rPr>
              <a:t>Presenter: </a:t>
            </a:r>
            <a:r>
              <a:rPr lang="zh-CN" altLang="en-US" sz="2800" dirty="0" smtClean="0">
                <a:solidFill>
                  <a:schemeClr val="bg1"/>
                </a:solidFill>
              </a:rPr>
              <a:t>顏子鈞 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n-US" altLang="zh-CN" sz="2800" dirty="0">
                <a:solidFill>
                  <a:schemeClr val="bg1"/>
                </a:solidFill>
              </a:rPr>
              <a:t>r11942161@ntu.edu.tw</a:t>
            </a:r>
          </a:p>
          <a:p>
            <a:pPr>
              <a:spcAft>
                <a:spcPts val="1000"/>
              </a:spcAft>
            </a:pPr>
            <a:r>
              <a:rPr lang="en-US" altLang="zh-CN" sz="2800" dirty="0" smtClean="0">
                <a:solidFill>
                  <a:schemeClr val="bg1"/>
                </a:solidFill>
              </a:rPr>
              <a:t>Graduate Institute of Communication Engineering</a:t>
            </a:r>
          </a:p>
          <a:p>
            <a:pPr>
              <a:spcAft>
                <a:spcPts val="1000"/>
              </a:spcAft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VFI Methodology Overview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3 mainstream methodology:</a:t>
            </a:r>
          </a:p>
          <a:p>
            <a:pPr lvl="1"/>
            <a:r>
              <a:rPr lang="en-US" dirty="0" smtClean="0"/>
              <a:t>Hybrid flow-kernel-based method</a:t>
            </a:r>
          </a:p>
          <a:p>
            <a:pPr lvl="2"/>
            <a:r>
              <a:rPr lang="en-US" sz="2100" dirty="0" smtClean="0">
                <a:solidFill>
                  <a:schemeClr val="accent5"/>
                </a:solidFill>
              </a:rPr>
              <a:t>Kernel-based</a:t>
            </a:r>
            <a:r>
              <a:rPr lang="en-US" sz="2100" dirty="0" smtClean="0"/>
              <a:t> method argues that </a:t>
            </a:r>
            <a:r>
              <a:rPr lang="en-US" sz="2100" dirty="0" smtClean="0">
                <a:solidFill>
                  <a:schemeClr val="accent6"/>
                </a:solidFill>
              </a:rPr>
              <a:t>flow-based</a:t>
            </a:r>
            <a:r>
              <a:rPr lang="en-US" sz="2100" dirty="0" smtClean="0"/>
              <a:t> approach is unreliable, due to the </a:t>
            </a:r>
            <a:r>
              <a:rPr lang="en-US" sz="2100" u="sng" dirty="0" smtClean="0"/>
              <a:t>incorrect flow estimation caused by dynamic changing of lighting</a:t>
            </a:r>
            <a:r>
              <a:rPr lang="en-US" sz="2100" u="sng" dirty="0"/>
              <a:t> </a:t>
            </a:r>
            <a:r>
              <a:rPr lang="en-US" sz="2100" u="sng" dirty="0" smtClean="0"/>
              <a:t>and texture in between frame transitions.</a:t>
            </a:r>
          </a:p>
          <a:p>
            <a:pPr lvl="2"/>
            <a:r>
              <a:rPr lang="en-US" sz="2100" dirty="0" smtClean="0">
                <a:solidFill>
                  <a:schemeClr val="accent6"/>
                </a:solidFill>
              </a:rPr>
              <a:t>Flow-based</a:t>
            </a:r>
            <a:r>
              <a:rPr lang="en-US" sz="2100" dirty="0" smtClean="0"/>
              <a:t> method argues that </a:t>
            </a:r>
            <a:r>
              <a:rPr lang="en-US" sz="2100" dirty="0" smtClean="0">
                <a:solidFill>
                  <a:schemeClr val="accent5"/>
                </a:solidFill>
              </a:rPr>
              <a:t>kernel-based</a:t>
            </a:r>
            <a:r>
              <a:rPr lang="en-US" sz="2100" dirty="0" smtClean="0"/>
              <a:t> approach is unreliable, due to </a:t>
            </a:r>
            <a:r>
              <a:rPr lang="en-US" sz="2100" u="sng" dirty="0" smtClean="0"/>
              <a:t>not explicitly perform motion estimation and compensation between frame transitions.</a:t>
            </a:r>
          </a:p>
          <a:p>
            <a:pPr lvl="2"/>
            <a:r>
              <a:rPr lang="en-US" sz="2100" dirty="0" smtClean="0"/>
              <a:t>Thus, the hybrid-based method proposed to combine kernel-based and flow-based method.</a:t>
            </a:r>
          </a:p>
        </p:txBody>
      </p:sp>
    </p:spTree>
    <p:extLst>
      <p:ext uri="{BB962C8B-B14F-4D97-AF65-F5344CB8AC3E}">
        <p14:creationId xmlns:p14="http://schemas.microsoft.com/office/powerpoint/2010/main" val="30592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91127"/>
            <a:ext cx="10515600" cy="995289"/>
          </a:xfrm>
        </p:spPr>
        <p:txBody>
          <a:bodyPr/>
          <a:lstStyle/>
          <a:p>
            <a:r>
              <a:rPr lang="en-US" dirty="0" smtClean="0"/>
              <a:t>Flow-based VFI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2112"/>
                <a:ext cx="10515600" cy="5143240"/>
              </a:xfrm>
            </p:spPr>
            <p:txBody>
              <a:bodyPr/>
              <a:lstStyle/>
              <a:p>
                <a:r>
                  <a:rPr lang="en-US" dirty="0" smtClean="0"/>
                  <a:t>Classic SOTA: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TOFlow</a:t>
                </a:r>
                <a:r>
                  <a:rPr lang="en-US" dirty="0"/>
                  <a:t>: Video Enhancement with Task-Oriented </a:t>
                </a:r>
                <a:r>
                  <a:rPr lang="en-US" dirty="0" smtClean="0"/>
                  <a:t>Flow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(IJCV 2019).</a:t>
                </a:r>
              </a:p>
              <a:p>
                <a:pPr lvl="1"/>
                <a:r>
                  <a:rPr lang="en-US" dirty="0" smtClean="0">
                    <a:ea typeface="Cambria" panose="02040503050406030204" pitchFamily="18" charset="0"/>
                  </a:rPr>
                  <a:t>Proposed a task-oriented optical flow, using input frame 0 and frame 1:</a:t>
                </a:r>
                <a:endParaRPr lang="en-US" baseline="-25000" dirty="0">
                  <a:ea typeface="Cambria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→0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ea typeface="Cambria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 smtClean="0">
                    <a:ea typeface="Cambria" panose="02040503050406030204" pitchFamily="18" charset="0"/>
                  </a:rPr>
                  <a:t> </a:t>
                </a:r>
                <a:endParaRPr lang="en-US" dirty="0">
                  <a:ea typeface="Cambria" panose="02040503050406030204" pitchFamily="18" charset="0"/>
                </a:endParaRPr>
              </a:p>
              <a:p>
                <a:pPr lvl="2"/>
                <a:r>
                  <a:rPr lang="en-US" dirty="0" smtClean="0">
                    <a:ea typeface="Cambria" panose="02040503050406030204" pitchFamily="18" charset="0"/>
                  </a:rPr>
                  <a:t>The optical flow models the motion vector required for </a:t>
                </a:r>
                <a:r>
                  <a:rPr lang="en-US" dirty="0">
                    <a:ea typeface="Cambria" panose="02040503050406030204" pitchFamily="18" charset="0"/>
                  </a:rPr>
                  <a:t>backward warping </a:t>
                </a:r>
                <a:r>
                  <a:rPr lang="en-US" dirty="0" smtClean="0">
                    <a:ea typeface="Cambria" panose="02040503050406030204" pitchFamily="18" charset="0"/>
                  </a:rPr>
                  <a:t>from frame 0 to frame 0.5, as well as frame 1 to frame 0.5.</a:t>
                </a:r>
              </a:p>
              <a:p>
                <a:pPr lvl="1"/>
                <a:endParaRPr lang="en-US" dirty="0" smtClean="0"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2112"/>
                <a:ext cx="10515600" cy="5143240"/>
              </a:xfrm>
              <a:blipFill>
                <a:blip r:embed="rId2"/>
                <a:stretch>
                  <a:fillRect l="-1043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1074434" y="3364865"/>
            <a:ext cx="2396701" cy="1561420"/>
            <a:chOff x="933002" y="2869319"/>
            <a:chExt cx="3097885" cy="2007384"/>
          </a:xfrm>
        </p:grpSpPr>
        <p:pic>
          <p:nvPicPr>
            <p:cNvPr id="5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6" t="16503" b="377"/>
            <a:stretch/>
          </p:blipFill>
          <p:spPr bwMode="auto">
            <a:xfrm>
              <a:off x="2177142" y="2960913"/>
              <a:ext cx="1853745" cy="18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933002" y="3749094"/>
              <a:ext cx="1644738" cy="47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0</a:t>
              </a:r>
              <a:endParaRPr lang="en-US" dirty="0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2177141" y="2869319"/>
              <a:ext cx="1853746" cy="2007384"/>
              <a:chOff x="2177140" y="2834583"/>
              <a:chExt cx="1853746" cy="200738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2177140" y="322219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flipV="1">
                <a:off x="2177140" y="360534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V="1">
                <a:off x="2177140" y="4058194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177141" y="4489171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2586447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3069773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3561808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群組 14"/>
          <p:cNvGrpSpPr/>
          <p:nvPr/>
        </p:nvGrpSpPr>
        <p:grpSpPr>
          <a:xfrm>
            <a:off x="1069120" y="4956377"/>
            <a:ext cx="2406381" cy="1566347"/>
            <a:chOff x="4548826" y="2850281"/>
            <a:chExt cx="3049992" cy="2026422"/>
          </a:xfrm>
        </p:grpSpPr>
        <p:pic>
          <p:nvPicPr>
            <p:cNvPr id="16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" t="-1048" r="21941" b="18240"/>
            <a:stretch/>
          </p:blipFill>
          <p:spPr bwMode="auto">
            <a:xfrm>
              <a:off x="5779134" y="2919577"/>
              <a:ext cx="1814149" cy="192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4548826" y="3442063"/>
              <a:ext cx="1644739" cy="47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1</a:t>
              </a:r>
              <a:endParaRPr lang="en-US" dirty="0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5741309" y="2850281"/>
              <a:ext cx="1857509" cy="2026422"/>
              <a:chOff x="5813562" y="2815545"/>
              <a:chExt cx="1857509" cy="2026422"/>
            </a:xfrm>
          </p:grpSpPr>
          <p:cxnSp>
            <p:nvCxnSpPr>
              <p:cNvPr id="19" name="直線接點 18"/>
              <p:cNvCxnSpPr/>
              <p:nvPr/>
            </p:nvCxnSpPr>
            <p:spPr>
              <a:xfrm flipV="1">
                <a:off x="5813563" y="3162416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 flipV="1">
                <a:off x="5813562" y="3575976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V="1">
                <a:off x="5813562" y="4015467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flipV="1">
                <a:off x="5817326" y="4454960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>
                <a:off x="6257110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6740436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>
                <a:off x="7205568" y="2815545"/>
                <a:ext cx="0" cy="200738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63" y="3597781"/>
            <a:ext cx="1955891" cy="113981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72" y="5173471"/>
            <a:ext cx="1836082" cy="1050111"/>
          </a:xfrm>
          <a:prstGeom prst="rect">
            <a:avLst/>
          </a:prstGeom>
        </p:spPr>
      </p:pic>
      <p:cxnSp>
        <p:nvCxnSpPr>
          <p:cNvPr id="29" name="直線單箭頭接點 28"/>
          <p:cNvCxnSpPr/>
          <p:nvPr/>
        </p:nvCxnSpPr>
        <p:spPr>
          <a:xfrm>
            <a:off x="3579224" y="4168047"/>
            <a:ext cx="96665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3579224" y="5746908"/>
            <a:ext cx="96665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3579224" y="4301805"/>
            <a:ext cx="966651" cy="13818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3586707" y="4292933"/>
            <a:ext cx="1014047" cy="13818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26" idx="3"/>
          </p:cNvCxnSpPr>
          <p:nvPr/>
        </p:nvCxnSpPr>
        <p:spPr>
          <a:xfrm>
            <a:off x="6582254" y="4167687"/>
            <a:ext cx="2626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6582254" y="5674823"/>
            <a:ext cx="2626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893059" y="3819003"/>
            <a:ext cx="1105989" cy="6531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STN</a:t>
            </a:r>
            <a:endParaRPr lang="en-US" dirty="0"/>
          </a:p>
        </p:txBody>
      </p:sp>
      <p:sp>
        <p:nvSpPr>
          <p:cNvPr id="42" name="矩形 41"/>
          <p:cNvSpPr/>
          <p:nvPr/>
        </p:nvSpPr>
        <p:spPr>
          <a:xfrm>
            <a:off x="6893059" y="5348251"/>
            <a:ext cx="1105989" cy="6531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STN</a:t>
            </a:r>
            <a:endParaRPr lang="en-US" dirty="0"/>
          </a:p>
        </p:txBody>
      </p:sp>
      <p:cxnSp>
        <p:nvCxnSpPr>
          <p:cNvPr id="46" name="直線接點 45"/>
          <p:cNvCxnSpPr/>
          <p:nvPr/>
        </p:nvCxnSpPr>
        <p:spPr>
          <a:xfrm flipV="1">
            <a:off x="3579224" y="3512910"/>
            <a:ext cx="3866829" cy="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flipV="1">
            <a:off x="3579223" y="6399774"/>
            <a:ext cx="3866829" cy="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7437344" y="3521619"/>
            <a:ext cx="1" cy="297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7446052" y="6081939"/>
            <a:ext cx="0" cy="3265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圖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067" y="4281611"/>
            <a:ext cx="1085151" cy="1458171"/>
          </a:xfrm>
          <a:prstGeom prst="rect">
            <a:avLst/>
          </a:prstGeom>
        </p:spPr>
      </p:pic>
      <p:grpSp>
        <p:nvGrpSpPr>
          <p:cNvPr id="53" name="群組 52"/>
          <p:cNvGrpSpPr/>
          <p:nvPr/>
        </p:nvGrpSpPr>
        <p:grpSpPr>
          <a:xfrm>
            <a:off x="10261218" y="4052224"/>
            <a:ext cx="1457056" cy="1881052"/>
            <a:chOff x="2177141" y="2869319"/>
            <a:chExt cx="1958025" cy="2399797"/>
          </a:xfrm>
        </p:grpSpPr>
        <p:pic>
          <p:nvPicPr>
            <p:cNvPr id="54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5" t="9961" r="8850" b="6919"/>
            <a:stretch/>
          </p:blipFill>
          <p:spPr bwMode="auto">
            <a:xfrm>
              <a:off x="2177142" y="2960913"/>
              <a:ext cx="1853745" cy="18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文字方塊 54"/>
            <p:cNvSpPr txBox="1"/>
            <p:nvPr/>
          </p:nvSpPr>
          <p:spPr>
            <a:xfrm>
              <a:off x="2490428" y="4797932"/>
              <a:ext cx="1644738" cy="47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0.5</a:t>
              </a:r>
              <a:endParaRPr lang="en-US" dirty="0"/>
            </a:p>
          </p:txBody>
        </p:sp>
        <p:grpSp>
          <p:nvGrpSpPr>
            <p:cNvPr id="56" name="群組 55"/>
            <p:cNvGrpSpPr/>
            <p:nvPr/>
          </p:nvGrpSpPr>
          <p:grpSpPr>
            <a:xfrm>
              <a:off x="2177141" y="2869319"/>
              <a:ext cx="1853746" cy="2007384"/>
              <a:chOff x="2177140" y="2834583"/>
              <a:chExt cx="1853746" cy="2007384"/>
            </a:xfrm>
          </p:grpSpPr>
          <p:cxnSp>
            <p:nvCxnSpPr>
              <p:cNvPr id="57" name="直線接點 56"/>
              <p:cNvCxnSpPr/>
              <p:nvPr/>
            </p:nvCxnSpPr>
            <p:spPr>
              <a:xfrm flipV="1">
                <a:off x="2177140" y="322219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 flipV="1">
                <a:off x="2177140" y="360534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flipV="1">
                <a:off x="2177140" y="4058194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flipV="1">
                <a:off x="2177141" y="4489171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2586447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>
                <a:off x="3069773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3561808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矩形 65"/>
          <p:cNvSpPr/>
          <p:nvPr/>
        </p:nvSpPr>
        <p:spPr>
          <a:xfrm>
            <a:off x="7532479" y="4738435"/>
            <a:ext cx="1263477" cy="3216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concat</a:t>
            </a:r>
            <a:endParaRPr lang="en-US" dirty="0"/>
          </a:p>
        </p:txBody>
      </p:sp>
      <p:cxnSp>
        <p:nvCxnSpPr>
          <p:cNvPr id="67" name="直線單箭頭接點 66"/>
          <p:cNvCxnSpPr/>
          <p:nvPr/>
        </p:nvCxnSpPr>
        <p:spPr>
          <a:xfrm>
            <a:off x="8874518" y="4910559"/>
            <a:ext cx="2626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7297124" y="4854873"/>
            <a:ext cx="2353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>
            <a:off x="7297123" y="4956377"/>
            <a:ext cx="2353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7297123" y="4956377"/>
            <a:ext cx="0" cy="391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7297123" y="4472146"/>
            <a:ext cx="0" cy="391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8120674" y="191126"/>
            <a:ext cx="40230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Remark: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STN: Spatial Transformer Network</a:t>
            </a:r>
          </a:p>
          <a:p>
            <a:r>
              <a:rPr lang="en-US" sz="1500" dirty="0" err="1" smtClean="0"/>
              <a:t>concat</a:t>
            </a:r>
            <a:r>
              <a:rPr lang="en-US" sz="1500" dirty="0" smtClean="0"/>
              <a:t>: concatenate tensors along channel axis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5649973" y="4518034"/>
                <a:ext cx="83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→0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973" y="4518034"/>
                <a:ext cx="8371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5650249" y="6054356"/>
                <a:ext cx="83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249" y="6054356"/>
                <a:ext cx="8371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字方塊 76"/>
          <p:cNvSpPr txBox="1"/>
          <p:nvPr/>
        </p:nvSpPr>
        <p:spPr>
          <a:xfrm>
            <a:off x="0" y="6522724"/>
            <a:ext cx="12192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Reference: </a:t>
            </a:r>
            <a:r>
              <a:rPr lang="en-US" sz="1500" dirty="0" err="1"/>
              <a:t>Xue</a:t>
            </a:r>
            <a:r>
              <a:rPr lang="en-US" sz="1500" dirty="0"/>
              <a:t>, </a:t>
            </a:r>
            <a:r>
              <a:rPr lang="en-US" sz="1500" dirty="0" err="1"/>
              <a:t>Tianfan</a:t>
            </a:r>
            <a:r>
              <a:rPr lang="en-US" sz="1500" dirty="0"/>
              <a:t> et al. “Video Enhancement with Task-Oriented Flow.” </a:t>
            </a:r>
            <a:r>
              <a:rPr lang="en-US" sz="1500" i="1" dirty="0"/>
              <a:t>International Journal of Computer Vision</a:t>
            </a:r>
            <a:r>
              <a:rPr lang="en-US" sz="1500" dirty="0"/>
              <a:t> (2017): 1-20.</a:t>
            </a:r>
          </a:p>
        </p:txBody>
      </p:sp>
    </p:spTree>
    <p:extLst>
      <p:ext uri="{BB962C8B-B14F-4D97-AF65-F5344CB8AC3E}">
        <p14:creationId xmlns:p14="http://schemas.microsoft.com/office/powerpoint/2010/main" val="24184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28391"/>
          <a:stretch/>
        </p:blipFill>
        <p:spPr>
          <a:xfrm>
            <a:off x="2751326" y="2832471"/>
            <a:ext cx="6689347" cy="35419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Kernel-based VFI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10515600" cy="5002823"/>
              </a:xfrm>
            </p:spPr>
            <p:txBody>
              <a:bodyPr/>
              <a:lstStyle/>
              <a:p>
                <a:r>
                  <a:rPr lang="en-US" dirty="0"/>
                  <a:t>Classic </a:t>
                </a:r>
                <a:r>
                  <a:rPr lang="en-US" dirty="0" smtClean="0"/>
                  <a:t>SOTA: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Video Frame Interpolation via Adaptive </a:t>
                </a:r>
                <a:r>
                  <a:rPr lang="en-US" dirty="0" smtClean="0"/>
                  <a:t>Convolution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(CVPR 2017)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For each pixel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of the intermediate frame, estimate a convolutional kernel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to convolve with patches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(from frame 1)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(from frame 2) centered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10515600" cy="5002823"/>
              </a:xfrm>
              <a:blipFill>
                <a:blip r:embed="rId3"/>
                <a:stretch>
                  <a:fillRect l="-1043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0" y="6540142"/>
            <a:ext cx="12192000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Reference: </a:t>
            </a:r>
            <a:r>
              <a:rPr lang="en-US" sz="1350" dirty="0" err="1"/>
              <a:t>Niklaus</a:t>
            </a:r>
            <a:r>
              <a:rPr lang="en-US" sz="1350" dirty="0"/>
              <a:t>, Simon et al. “Video Frame Interpolation via Adaptive Convolution.” </a:t>
            </a:r>
            <a:r>
              <a:rPr lang="en-US" sz="1350" i="1" dirty="0"/>
              <a:t>2017 IEEE Conference on Computer Vision and Pattern Recognition (CVPR)</a:t>
            </a:r>
            <a:r>
              <a:rPr lang="en-US" sz="1350" dirty="0"/>
              <a:t> (2017</a:t>
            </a:r>
            <a:r>
              <a:rPr lang="en-US" sz="1350" dirty="0" smtClean="0"/>
              <a:t>).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16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655" y="1236618"/>
            <a:ext cx="10674531" cy="5137806"/>
          </a:xfrm>
        </p:spPr>
        <p:txBody>
          <a:bodyPr/>
          <a:lstStyle/>
          <a:p>
            <a:r>
              <a:rPr lang="en-US" dirty="0" smtClean="0"/>
              <a:t>Classic SOTA: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AdaCoF</a:t>
            </a:r>
            <a:r>
              <a:rPr lang="en-US" dirty="0"/>
              <a:t>: Adaptive Collaboration of Flows for Video Frame Interpolation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(CVPR 2020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1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Task-oriented flow</a:t>
            </a:r>
            <a:b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		+</a:t>
            </a:r>
            <a:b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Deformable convolution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558" y="1986398"/>
            <a:ext cx="5217467" cy="43500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016809"/>
          </a:xfrm>
        </p:spPr>
        <p:txBody>
          <a:bodyPr/>
          <a:lstStyle/>
          <a:p>
            <a:r>
              <a:rPr lang="en-US" dirty="0" smtClean="0"/>
              <a:t>Hybrid Flow-kernel-based VFI</a:t>
            </a:r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8" y="3427109"/>
            <a:ext cx="2042225" cy="2064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8018" y="5566993"/>
                <a:ext cx="55909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 3x3 convolution kernel, each entries having 3 attribute: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offset,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offset, weight 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8" y="5566993"/>
                <a:ext cx="5590903" cy="707886"/>
              </a:xfrm>
              <a:prstGeom prst="rect">
                <a:avLst/>
              </a:prstGeom>
              <a:blipFill>
                <a:blip r:embed="rId4"/>
                <a:stretch>
                  <a:fillRect l="-98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0" y="6336413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</a:t>
            </a:r>
            <a:r>
              <a:rPr lang="en-US" sz="1400" dirty="0"/>
              <a:t>Lee, </a:t>
            </a:r>
            <a:r>
              <a:rPr lang="en-US" sz="1400" dirty="0" err="1"/>
              <a:t>Hyeongmin</a:t>
            </a:r>
            <a:r>
              <a:rPr lang="en-US" sz="1400" dirty="0"/>
              <a:t> et al. “</a:t>
            </a:r>
            <a:r>
              <a:rPr lang="en-US" sz="1400" dirty="0" err="1"/>
              <a:t>AdaCoF</a:t>
            </a:r>
            <a:r>
              <a:rPr lang="en-US" sz="1400" dirty="0"/>
              <a:t>: Adaptive Collaboration of Flows for Video Frame Interpolation.” </a:t>
            </a:r>
            <a:r>
              <a:rPr lang="en-US" sz="1400" i="1" dirty="0"/>
              <a:t>2020 IEEE/CVF Conference on Computer Vision and Pattern Recognition (CVPR)</a:t>
            </a:r>
            <a:r>
              <a:rPr lang="en-US" sz="1400" dirty="0"/>
              <a:t> (2019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08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Flow-based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method</a:t>
            </a:r>
          </a:p>
          <a:p>
            <a:pPr lvl="1"/>
            <a:r>
              <a:rPr lang="en-US" dirty="0"/>
              <a:t>Video frame synthesis using deep voxel flow (ICCV 2017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Super </a:t>
            </a:r>
            <a:r>
              <a:rPr lang="en-US" dirty="0" err="1" smtClean="0"/>
              <a:t>Slomo</a:t>
            </a:r>
            <a:r>
              <a:rPr lang="en-US" dirty="0" smtClean="0"/>
              <a:t> (CVPR 2018)</a:t>
            </a:r>
          </a:p>
          <a:p>
            <a:pPr lvl="1"/>
            <a:r>
              <a:rPr lang="en-US" dirty="0"/>
              <a:t>ABME (ICCV 2021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RIFE (ECCV 2022)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Kernel-based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method</a:t>
            </a:r>
          </a:p>
          <a:p>
            <a:pPr lvl="1"/>
            <a:r>
              <a:rPr lang="en-US" dirty="0"/>
              <a:t>Video frame interpolation via adaptive separable </a:t>
            </a:r>
            <a:r>
              <a:rPr lang="en-US" dirty="0" smtClean="0"/>
              <a:t>convolution (ICCV 2017)</a:t>
            </a:r>
          </a:p>
          <a:p>
            <a:pPr lvl="1"/>
            <a:r>
              <a:rPr lang="en-US" dirty="0" smtClean="0"/>
              <a:t>CAIN (AAAI 2020)</a:t>
            </a:r>
          </a:p>
          <a:p>
            <a:pPr lvl="1"/>
            <a:r>
              <a:rPr lang="en-US" dirty="0"/>
              <a:t>Multiple video frame interpolation via enhanced deformable separable </a:t>
            </a:r>
            <a:r>
              <a:rPr lang="en-US" dirty="0" smtClean="0"/>
              <a:t>convolution (IEEE </a:t>
            </a:r>
            <a:r>
              <a:rPr lang="en-US" dirty="0"/>
              <a:t>Trans. Pattern Anal. </a:t>
            </a:r>
            <a:r>
              <a:rPr lang="en-US" dirty="0" smtClean="0"/>
              <a:t>Mach. 2021)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Hybrid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flow-kernel-based method</a:t>
            </a:r>
          </a:p>
          <a:p>
            <a:pPr lvl="1"/>
            <a:r>
              <a:rPr lang="en-US" dirty="0" smtClean="0"/>
              <a:t>DAIN (CVPR 2019)</a:t>
            </a:r>
          </a:p>
          <a:p>
            <a:pPr lvl="1"/>
            <a:r>
              <a:rPr lang="en-US" dirty="0" smtClean="0"/>
              <a:t>FILM (ECCV 2022)</a:t>
            </a:r>
          </a:p>
          <a:p>
            <a:pPr lvl="1"/>
            <a:r>
              <a:rPr lang="en-US" dirty="0" err="1" smtClean="0"/>
              <a:t>VFIformer</a:t>
            </a:r>
            <a:r>
              <a:rPr lang="en-US" dirty="0" smtClean="0"/>
              <a:t> (CVPR 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61258"/>
            <a:ext cx="10515600" cy="9492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Loss Function for Training Image Synthesis Task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0492"/>
                <a:ext cx="10515600" cy="54689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(1) For optimizing </a:t>
                </a:r>
                <a:r>
                  <a:rPr lang="en-US" sz="2600" dirty="0" smtClean="0">
                    <a:solidFill>
                      <a:schemeClr val="accent6"/>
                    </a:solidFill>
                  </a:rPr>
                  <a:t>image quality</a:t>
                </a:r>
                <a:r>
                  <a:rPr lang="en-US" sz="26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loss (reconstruction loss):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b="0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lvl="1"/>
                <a:r>
                  <a:rPr lang="en-US" sz="2100" dirty="0" smtClean="0"/>
                  <a:t>Using L2 loss leads to blurry results.</a:t>
                </a:r>
              </a:p>
              <a:p>
                <a:pPr lvl="1"/>
                <a:r>
                  <a:rPr lang="en-US" sz="2100" dirty="0" smtClean="0"/>
                  <a:t>Most paper utilize </a:t>
                </a:r>
                <a:r>
                  <a:rPr lang="en-US" sz="2100" dirty="0" err="1" smtClean="0"/>
                  <a:t>Charbonnier</a:t>
                </a:r>
                <a:r>
                  <a:rPr lang="en-US" sz="2100" dirty="0" smtClean="0"/>
                  <a:t> Function to further optimizing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 smtClean="0"/>
                  <a:t> loss.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1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100" dirty="0" smtClean="0">
                    <a:solidFill>
                      <a:schemeClr val="bg2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1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sz="2100" dirty="0" smtClean="0">
                    <a:solidFill>
                      <a:schemeClr val="bg2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1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</a:rPr>
                  <a:t> loss</a:t>
                </a:r>
              </a:p>
              <a:p>
                <a:pPr>
                  <a:spcBef>
                    <a:spcPts val="1300"/>
                  </a:spcBef>
                </a:pPr>
                <a:r>
                  <a:rPr lang="en-US" sz="2400" dirty="0" smtClean="0"/>
                  <a:t>VGG perceptual loss:	</a:t>
                </a:r>
                <a:r>
                  <a:rPr lang="en-US" sz="22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𝑣𝑔𝑔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 dirty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 smtClean="0"/>
              </a:p>
              <a:p>
                <a:pPr lvl="1"/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the feature from </a:t>
                </a:r>
                <a:r>
                  <a:rPr lang="en-US" sz="2000" dirty="0" err="1" smtClean="0"/>
                  <a:t>pretrained</a:t>
                </a:r>
                <a:r>
                  <a:rPr lang="en-US" sz="2000" dirty="0" smtClean="0"/>
                  <a:t> VGG network of </a:t>
                </a:r>
                <a:r>
                  <a:rPr lang="en-US" sz="2000" dirty="0" err="1" smtClean="0"/>
                  <a:t>Imagenet</a:t>
                </a:r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2000" dirty="0" smtClean="0"/>
                  <a:t>Good-old-classic ways to improve perceptual quality.</a:t>
                </a:r>
                <a:endParaRPr lang="en-US" sz="2000" dirty="0"/>
              </a:p>
              <a:p>
                <a:r>
                  <a:rPr lang="en-US" sz="2400" dirty="0" smtClean="0"/>
                  <a:t>Gram matrix loss (Style loss):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𝑔𝑟𝑎𝑚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 dirty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Also known as the L2 norm of auto-correlation of VGG network feature, where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  <a:r>
                  <a:rPr lang="en-US" sz="2000" dirty="0" smtClean="0"/>
                  <a:t>is the Gram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000" b="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Effective in synthesizing sharp details when </a:t>
                </a:r>
                <a:r>
                  <a:rPr lang="en-US" sz="2000" dirty="0" err="1" smtClean="0"/>
                  <a:t>inpainting</a:t>
                </a:r>
                <a:r>
                  <a:rPr lang="en-US" sz="2000" dirty="0" smtClean="0"/>
                  <a:t> large </a:t>
                </a:r>
                <a:r>
                  <a:rPr lang="en-US" sz="2000" dirty="0" err="1" smtClean="0"/>
                  <a:t>disocclusion</a:t>
                </a:r>
                <a:r>
                  <a:rPr lang="en-US" sz="2000" dirty="0" smtClean="0"/>
                  <a:t> regions.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0492"/>
                <a:ext cx="10515600" cy="5468982"/>
              </a:xfrm>
              <a:blipFill>
                <a:blip r:embed="rId2"/>
                <a:stretch>
                  <a:fillRect l="-1043" t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3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479" y="174381"/>
            <a:ext cx="10515600" cy="998500"/>
          </a:xfrm>
        </p:spPr>
        <p:txBody>
          <a:bodyPr/>
          <a:lstStyle/>
          <a:p>
            <a:r>
              <a:rPr lang="en-US" dirty="0" smtClean="0"/>
              <a:t>Ablation Study: Image quality w/ different loss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" y="1096595"/>
            <a:ext cx="11722608" cy="50047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6522574"/>
            <a:ext cx="12192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</a:t>
            </a:r>
            <a:r>
              <a:rPr lang="en-US" sz="1400" dirty="0" err="1"/>
              <a:t>Reda</a:t>
            </a:r>
            <a:r>
              <a:rPr lang="en-US" sz="1400" dirty="0"/>
              <a:t>, </a:t>
            </a:r>
            <a:r>
              <a:rPr lang="en-US" sz="1400" dirty="0" err="1"/>
              <a:t>Fitsum</a:t>
            </a:r>
            <a:r>
              <a:rPr lang="en-US" sz="1400" dirty="0"/>
              <a:t> A. et al. “FILM: Frame Interpolation for Large Motion</a:t>
            </a:r>
            <a:r>
              <a:rPr lang="en-US" sz="1400" dirty="0" smtClean="0"/>
              <a:t>.” </a:t>
            </a:r>
            <a:r>
              <a:rPr lang="en-US" sz="1400" i="1" dirty="0" smtClean="0"/>
              <a:t>Europe Conference on Computer Vision (ECCV) 2022.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23674" y="1098822"/>
                <a:ext cx="1769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loss)</a:t>
                </a:r>
                <a:endParaRPr 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74" y="1098822"/>
                <a:ext cx="1769350" cy="369332"/>
              </a:xfrm>
              <a:prstGeom prst="rect">
                <a:avLst/>
              </a:prstGeom>
              <a:blipFill>
                <a:blip r:embed="rId3"/>
                <a:stretch>
                  <a:fillRect l="-31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154426" y="1064962"/>
                <a:ext cx="2148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𝑉𝐺𝐺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loss)</a:t>
                </a:r>
                <a:endParaRPr 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26" y="1064962"/>
                <a:ext cx="2148826" cy="369332"/>
              </a:xfrm>
              <a:prstGeom prst="rect">
                <a:avLst/>
              </a:prstGeom>
              <a:blipFill>
                <a:blip r:embed="rId4"/>
                <a:stretch>
                  <a:fillRect l="-25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1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2549"/>
            <a:ext cx="10515600" cy="1001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Loss Function for Training Image Synthesis Task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033"/>
                <a:ext cx="10515600" cy="51293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/>
                  <a:t>(2) For optimizing </a:t>
                </a:r>
                <a:r>
                  <a:rPr lang="en-US" sz="2600" dirty="0" smtClean="0">
                    <a:solidFill>
                      <a:schemeClr val="accent6"/>
                    </a:solidFill>
                  </a:rPr>
                  <a:t>optical flow</a:t>
                </a:r>
                <a:r>
                  <a:rPr lang="en-US" sz="2600" dirty="0" smtClean="0"/>
                  <a:t>:</a:t>
                </a:r>
                <a:endParaRPr lang="en-US" sz="2600" dirty="0"/>
              </a:p>
              <a:p>
                <a:pPr>
                  <a:spcBef>
                    <a:spcPts val="1300"/>
                  </a:spcBef>
                </a:pPr>
                <a:r>
                  <a:rPr lang="en-US" sz="2400" dirty="0" smtClean="0"/>
                  <a:t>Distillation loss: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 dirty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→1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lvl="1"/>
                <a:r>
                  <a:rPr lang="en-US" sz="2000" dirty="0" smtClean="0"/>
                  <a:t>To explicitly supervise the estimated flow with ground truth flow.</a:t>
                </a:r>
              </a:p>
              <a:p>
                <a:pPr lvl="1"/>
                <a:r>
                  <a:rPr lang="en-US" sz="2000" dirty="0" smtClean="0"/>
                  <a:t>Proposed by 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RIFE (ECCV 2022)</a:t>
                </a:r>
              </a:p>
              <a:p>
                <a:pPr>
                  <a:spcBef>
                    <a:spcPts val="1300"/>
                  </a:spcBef>
                </a:pPr>
                <a:r>
                  <a:rPr lang="en-US" sz="2400" dirty="0"/>
                  <a:t>Warping </a:t>
                </a:r>
                <a:r>
                  <a:rPr lang="en-US" sz="2400" dirty="0" smtClean="0"/>
                  <a:t>loss: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𝑤𝑎𝑟𝑝</m:t>
                            </m:r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𝑤𝑎</m:t>
                            </m:r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𝑟𝑝</m:t>
                            </m:r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/>
                <a:r>
                  <a:rPr lang="en-US" sz="2000" dirty="0"/>
                  <a:t>To model the quality of estimated optical </a:t>
                </a:r>
                <a:r>
                  <a:rPr lang="en-US" sz="2000" dirty="0" smtClean="0"/>
                  <a:t>flow, from the perspective of warped image.</a:t>
                </a:r>
              </a:p>
              <a:p>
                <a:pPr lvl="1"/>
                <a:r>
                  <a:rPr lang="en-US" sz="2000" dirty="0" smtClean="0"/>
                  <a:t>Proposed by 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Super </a:t>
                </a:r>
                <a:r>
                  <a:rPr lang="en-US" sz="20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SloMo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 (CVPR 2018)</a:t>
                </a:r>
              </a:p>
              <a:p>
                <a:pPr>
                  <a:spcBef>
                    <a:spcPts val="1300"/>
                  </a:spcBef>
                </a:pPr>
                <a:r>
                  <a:rPr lang="en-US" sz="2400" dirty="0" smtClean="0"/>
                  <a:t>Smoothness loss: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2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lvl="1"/>
                <a:r>
                  <a:rPr lang="en-US" sz="2000" dirty="0" smtClean="0"/>
                  <a:t>To encourage neighboring pixels to have similar flow.</a:t>
                </a:r>
              </a:p>
              <a:p>
                <a:pPr lvl="1"/>
                <a:r>
                  <a:rPr lang="en-US" sz="2000" dirty="0" smtClean="0"/>
                  <a:t>Proposed by 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Video 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frame synthesis using deep voxel flow (ICCV 2017)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033"/>
                <a:ext cx="10515600" cy="5129349"/>
              </a:xfrm>
              <a:blipFill>
                <a:blip r:embed="rId2"/>
                <a:stretch>
                  <a:fillRect l="-1043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0" y="5696143"/>
            <a:ext cx="12192000" cy="1161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Reference: </a:t>
            </a:r>
            <a:br>
              <a:rPr lang="en-US" sz="1350" dirty="0" smtClean="0"/>
            </a:br>
            <a:r>
              <a:rPr lang="en-US" sz="1350" dirty="0" smtClean="0"/>
              <a:t>(1) </a:t>
            </a:r>
            <a:r>
              <a:rPr lang="en-US" sz="1400" dirty="0" smtClean="0"/>
              <a:t>Huang</a:t>
            </a:r>
            <a:r>
              <a:rPr lang="en-US" sz="1400" dirty="0"/>
              <a:t>, </a:t>
            </a:r>
            <a:r>
              <a:rPr lang="en-US" sz="1400" dirty="0" err="1"/>
              <a:t>Zhewei</a:t>
            </a:r>
            <a:r>
              <a:rPr lang="en-US" sz="1400" dirty="0"/>
              <a:t> et al. “Real-Time Intermediate Flow Estimation for Video Frame Interpolation.” </a:t>
            </a:r>
            <a:r>
              <a:rPr lang="en-US" sz="1400" i="1" dirty="0"/>
              <a:t>European Conference on Computer Vision</a:t>
            </a:r>
            <a:r>
              <a:rPr lang="en-US" sz="1400" dirty="0"/>
              <a:t> (2020</a:t>
            </a:r>
            <a:r>
              <a:rPr lang="en-US" sz="1400" dirty="0" smtClean="0"/>
              <a:t>).</a:t>
            </a:r>
          </a:p>
          <a:p>
            <a:r>
              <a:rPr lang="en-US" sz="1400" dirty="0" smtClean="0"/>
              <a:t>(2</a:t>
            </a:r>
            <a:r>
              <a:rPr lang="en-US" sz="1400" dirty="0"/>
              <a:t>) Jiang, </a:t>
            </a:r>
            <a:r>
              <a:rPr lang="en-US" sz="1400" dirty="0" err="1"/>
              <a:t>Huaizu</a:t>
            </a:r>
            <a:r>
              <a:rPr lang="en-US" sz="1400" dirty="0"/>
              <a:t> et al. “Super </a:t>
            </a:r>
            <a:r>
              <a:rPr lang="en-US" sz="1400" dirty="0" err="1"/>
              <a:t>SloMo</a:t>
            </a:r>
            <a:r>
              <a:rPr lang="en-US" sz="1400" dirty="0"/>
              <a:t>: High Quality Estimation of Multiple Intermediate Frames for Video Interpolation.” 2018 IEEE/CVF Conference on Computer Vision and Pattern Recognition (2017</a:t>
            </a:r>
            <a:r>
              <a:rPr lang="en-US" sz="1400" dirty="0" smtClean="0"/>
              <a:t>).</a:t>
            </a:r>
          </a:p>
          <a:p>
            <a:r>
              <a:rPr lang="en-US" sz="1400" dirty="0" smtClean="0"/>
              <a:t>(3</a:t>
            </a:r>
            <a:r>
              <a:rPr lang="en-US" sz="1400" dirty="0"/>
              <a:t>) Liu, </a:t>
            </a:r>
            <a:r>
              <a:rPr lang="en-US" sz="1400" dirty="0" err="1"/>
              <a:t>Ziwei</a:t>
            </a:r>
            <a:r>
              <a:rPr lang="en-US" sz="1400" dirty="0"/>
              <a:t> et al. “Video Frame Synthesis Using Deep Voxel Flow.” 2017 IEEE International Conference on Computer Vision (ICCV) (2017): 4473-4481.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297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Study: </a:t>
            </a:r>
            <a:r>
              <a:rPr lang="en-US" dirty="0" smtClean="0"/>
              <a:t>Interpolation quality w</a:t>
            </a:r>
            <a:r>
              <a:rPr lang="en-US" dirty="0"/>
              <a:t>/ different loss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8" y="3559059"/>
            <a:ext cx="4608104" cy="252752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847344" y="1650631"/>
            <a:ext cx="7519416" cy="1823816"/>
            <a:chOff x="838200" y="1690689"/>
            <a:chExt cx="6633943" cy="139334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/>
            <a:srcRect b="82308"/>
            <a:stretch/>
          </p:blipFill>
          <p:spPr>
            <a:xfrm>
              <a:off x="838200" y="1690689"/>
              <a:ext cx="6633943" cy="52216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t="70555"/>
            <a:stretch/>
          </p:blipFill>
          <p:spPr>
            <a:xfrm>
              <a:off x="838200" y="2215019"/>
              <a:ext cx="6633943" cy="86901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47344" y="3159152"/>
            <a:ext cx="7427976" cy="315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47344" y="4969561"/>
            <a:ext cx="4355592" cy="505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0" y="5911587"/>
            <a:ext cx="12192000" cy="9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Reference: </a:t>
            </a:r>
            <a:br>
              <a:rPr lang="en-US" sz="1350" dirty="0" smtClean="0"/>
            </a:br>
            <a:r>
              <a:rPr lang="en-US" sz="1350" dirty="0" smtClean="0"/>
              <a:t>(1) </a:t>
            </a:r>
            <a:r>
              <a:rPr lang="en-US" sz="1400" dirty="0"/>
              <a:t>Huang, </a:t>
            </a:r>
            <a:r>
              <a:rPr lang="en-US" sz="1400" dirty="0" err="1"/>
              <a:t>Zhewei</a:t>
            </a:r>
            <a:r>
              <a:rPr lang="en-US" sz="1400" dirty="0"/>
              <a:t> et al. “Real-Time Intermediate Flow Estimation for Video Frame Interpolation.” </a:t>
            </a:r>
            <a:r>
              <a:rPr lang="en-US" sz="1400" i="1" dirty="0"/>
              <a:t>European Conference on Computer Vision</a:t>
            </a:r>
            <a:r>
              <a:rPr lang="en-US" sz="1400" dirty="0"/>
              <a:t> (2020).</a:t>
            </a:r>
            <a:endParaRPr lang="en-US" sz="1400" dirty="0" smtClean="0"/>
          </a:p>
          <a:p>
            <a:r>
              <a:rPr lang="en-US" sz="1400" dirty="0" smtClean="0"/>
              <a:t>(2</a:t>
            </a:r>
            <a:r>
              <a:rPr lang="en-US" sz="1400" dirty="0"/>
              <a:t>) Jiang, </a:t>
            </a:r>
            <a:r>
              <a:rPr lang="en-US" sz="1400" dirty="0" err="1"/>
              <a:t>Huaizu</a:t>
            </a:r>
            <a:r>
              <a:rPr lang="en-US" sz="1400" dirty="0"/>
              <a:t> et al. “Super </a:t>
            </a:r>
            <a:r>
              <a:rPr lang="en-US" sz="1400" dirty="0" err="1"/>
              <a:t>SloMo</a:t>
            </a:r>
            <a:r>
              <a:rPr lang="en-US" sz="1400" dirty="0"/>
              <a:t>: High Quality Estimation of Multiple Intermediate Frames for Video Interpolation.” 2018 IEEE/CVF Conference on Computer Vision and Pattern Recognition (2017</a:t>
            </a:r>
            <a:r>
              <a:rPr lang="en-US" sz="1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150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3255264"/>
            <a:ext cx="10515600" cy="1307211"/>
          </a:xfrm>
          <a:noFill/>
        </p:spPr>
        <p:txBody>
          <a:bodyPr/>
          <a:lstStyle/>
          <a:p>
            <a:r>
              <a:rPr lang="en-US" dirty="0" smtClean="0"/>
              <a:t>Thanks for listening.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64090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Questions are welcome!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VFI methodology overview</a:t>
            </a:r>
          </a:p>
          <a:p>
            <a:r>
              <a:rPr lang="en-US" dirty="0" smtClean="0"/>
              <a:t>Flow-based VFI</a:t>
            </a:r>
          </a:p>
          <a:p>
            <a:r>
              <a:rPr lang="en-US" dirty="0" smtClean="0"/>
              <a:t>Kernel-based VFI</a:t>
            </a:r>
          </a:p>
          <a:p>
            <a:r>
              <a:rPr lang="en-US" dirty="0" smtClean="0"/>
              <a:t>Hybrid flow-kernel-based VFI</a:t>
            </a:r>
          </a:p>
          <a:p>
            <a:r>
              <a:rPr lang="en-US" dirty="0"/>
              <a:t>Further </a:t>
            </a:r>
            <a:r>
              <a:rPr lang="en-US" dirty="0" smtClean="0"/>
              <a:t>Reading</a:t>
            </a:r>
          </a:p>
          <a:p>
            <a:r>
              <a:rPr lang="en-US" dirty="0"/>
              <a:t>Loss Function for Training Image Synthesis </a:t>
            </a:r>
            <a:r>
              <a:rPr lang="en-US" dirty="0" smtClean="0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7246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Video Frame Interpolation (VFI):</a:t>
            </a:r>
          </a:p>
          <a:p>
            <a:pPr lvl="1"/>
            <a:r>
              <a:rPr lang="en-US" dirty="0" smtClean="0"/>
              <a:t>Generate frame(s) between existing frames in a video sequence.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Metric to evaluate generate frame(s):</a:t>
            </a:r>
          </a:p>
          <a:p>
            <a:pPr lvl="2"/>
            <a:r>
              <a:rPr lang="en-US" dirty="0" smtClean="0"/>
              <a:t>Smooth temporal motion, i.e. Interpolation Error(IE)↓, Normalized Interpolation Error(NIE) ↓</a:t>
            </a:r>
          </a:p>
          <a:p>
            <a:pPr lvl="2"/>
            <a:r>
              <a:rPr lang="en-US" dirty="0" smtClean="0"/>
              <a:t>Visually appealing, i.e. PSNR↑, SSIM↑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1DC8137-9082-4753-9150-55B9CCBBF846}"/>
              </a:ext>
            </a:extLst>
          </p:cNvPr>
          <p:cNvGrpSpPr/>
          <p:nvPr/>
        </p:nvGrpSpPr>
        <p:grpSpPr>
          <a:xfrm>
            <a:off x="2129957" y="2807046"/>
            <a:ext cx="8061630" cy="1372609"/>
            <a:chOff x="1058307" y="1739558"/>
            <a:chExt cx="10075386" cy="168944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F22ABD4-B4E0-4F3C-87F3-DDD74ECEA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07" y="1739558"/>
              <a:ext cx="2111803" cy="1689442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76FA47D-D779-446B-9810-23160E1D3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890" y="1739558"/>
              <a:ext cx="2111803" cy="1689442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EA5A849-861D-4670-91D0-3D5AC697A1C5}"/>
                </a:ext>
              </a:extLst>
            </p:cNvPr>
            <p:cNvSpPr/>
            <p:nvPr/>
          </p:nvSpPr>
          <p:spPr>
            <a:xfrm>
              <a:off x="3687243" y="1739558"/>
              <a:ext cx="1993172" cy="1689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0712027-D997-41A4-9CD9-A1F7A70A570C}"/>
                </a:ext>
              </a:extLst>
            </p:cNvPr>
            <p:cNvSpPr/>
            <p:nvPr/>
          </p:nvSpPr>
          <p:spPr>
            <a:xfrm>
              <a:off x="6430443" y="1739558"/>
              <a:ext cx="1993172" cy="1689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D2CBAEB-BCB0-4C0F-90DA-26F8022F4290}"/>
                </a:ext>
              </a:extLst>
            </p:cNvPr>
            <p:cNvSpPr txBox="1"/>
            <p:nvPr/>
          </p:nvSpPr>
          <p:spPr>
            <a:xfrm>
              <a:off x="5887454" y="2438776"/>
              <a:ext cx="494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/>
                <a:t>…</a:t>
              </a:r>
              <a:endParaRPr lang="en-US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5C48A7A-D3C6-4A39-BFC0-1C0A3425723C}"/>
                </a:ext>
              </a:extLst>
            </p:cNvPr>
            <p:cNvSpPr txBox="1"/>
            <p:nvPr/>
          </p:nvSpPr>
          <p:spPr>
            <a:xfrm>
              <a:off x="4572755" y="2399613"/>
              <a:ext cx="494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/>
                <a:t>?</a:t>
              </a:r>
              <a:endParaRPr lang="en-US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A9FBA55-06F3-4F62-8DF2-006AB85361AC}"/>
                </a:ext>
              </a:extLst>
            </p:cNvPr>
            <p:cNvSpPr txBox="1"/>
            <p:nvPr/>
          </p:nvSpPr>
          <p:spPr>
            <a:xfrm>
              <a:off x="7259808" y="2399613"/>
              <a:ext cx="494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/>
                <a:t>?</a:t>
              </a:r>
              <a:endParaRPr lang="en-US" dirty="0"/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F622854D-6C7D-4AD0-A475-56FA5EB60620}"/>
                </a:ext>
              </a:extLst>
            </p:cNvPr>
            <p:cNvCxnSpPr/>
            <p:nvPr/>
          </p:nvCxnSpPr>
          <p:spPr>
            <a:xfrm>
              <a:off x="3231242" y="2695074"/>
              <a:ext cx="37147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F82545E4-C17D-437C-8A4C-09D5B407B9A5}"/>
                </a:ext>
              </a:extLst>
            </p:cNvPr>
            <p:cNvCxnSpPr/>
            <p:nvPr/>
          </p:nvCxnSpPr>
          <p:spPr>
            <a:xfrm>
              <a:off x="8525136" y="2695074"/>
              <a:ext cx="37147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AAC8B44-202D-46F2-B181-93B49C4DF5C4}"/>
              </a:ext>
            </a:extLst>
          </p:cNvPr>
          <p:cNvSpPr txBox="1"/>
          <p:nvPr/>
        </p:nvSpPr>
        <p:spPr>
          <a:xfrm>
            <a:off x="3210990" y="2345531"/>
            <a:ext cx="620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the corresponding motion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6522724"/>
            <a:ext cx="12192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Image source: </a:t>
            </a:r>
            <a:r>
              <a:rPr lang="en-US" sz="1500" dirty="0" err="1"/>
              <a:t>Soomro</a:t>
            </a:r>
            <a:r>
              <a:rPr lang="en-US" sz="1500" dirty="0"/>
              <a:t>, </a:t>
            </a:r>
            <a:r>
              <a:rPr lang="en-US" sz="1500" dirty="0" err="1"/>
              <a:t>Khurram</a:t>
            </a:r>
            <a:r>
              <a:rPr lang="en-US" sz="1500" dirty="0"/>
              <a:t> et al. “UCF101: A Dataset of 101 Human Actions Classes From Videos in The Wild.” </a:t>
            </a:r>
            <a:r>
              <a:rPr lang="en-US" sz="1500" i="1" dirty="0" err="1"/>
              <a:t>ArXiv</a:t>
            </a:r>
            <a:r>
              <a:rPr lang="en-US" sz="1500" dirty="0"/>
              <a:t> abs/1212.0402 (2012): n. </a:t>
            </a:r>
            <a:r>
              <a:rPr lang="en-US" sz="1500" dirty="0" err="1"/>
              <a:t>pag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Other computer vision task related to VFI:</a:t>
            </a:r>
          </a:p>
          <a:p>
            <a:pPr lvl="1"/>
            <a:r>
              <a:rPr lang="en-US" dirty="0" smtClean="0"/>
              <a:t>Video frame prediction (Video frame extrapolation)</a:t>
            </a:r>
          </a:p>
          <a:p>
            <a:pPr lvl="1"/>
            <a:r>
              <a:rPr lang="en-US" dirty="0" smtClean="0"/>
              <a:t>Video generation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D57CD5F-16AE-4884-B8B1-9A7DBABFCABD}"/>
              </a:ext>
            </a:extLst>
          </p:cNvPr>
          <p:cNvGrpSpPr/>
          <p:nvPr/>
        </p:nvGrpSpPr>
        <p:grpSpPr>
          <a:xfrm>
            <a:off x="5482126" y="3737860"/>
            <a:ext cx="6474166" cy="1495958"/>
            <a:chOff x="4725379" y="4224248"/>
            <a:chExt cx="7252405" cy="1516984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EE21202E-7638-4C5F-BB22-44D9A6069FBD}"/>
                </a:ext>
              </a:extLst>
            </p:cNvPr>
            <p:cNvGrpSpPr/>
            <p:nvPr/>
          </p:nvGrpSpPr>
          <p:grpSpPr>
            <a:xfrm>
              <a:off x="5060366" y="4224248"/>
              <a:ext cx="6917418" cy="1516984"/>
              <a:chOff x="4772160" y="4103045"/>
              <a:chExt cx="6917418" cy="1516984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48C4069-59E9-4CAE-9530-D7BC1FE6557E}"/>
                  </a:ext>
                </a:extLst>
              </p:cNvPr>
              <p:cNvSpPr/>
              <p:nvPr/>
            </p:nvSpPr>
            <p:spPr>
              <a:xfrm>
                <a:off x="4772160" y="4114687"/>
                <a:ext cx="1794163" cy="15053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F8BED809-9920-4485-8133-FFC2FC74EE32}"/>
                  </a:ext>
                </a:extLst>
              </p:cNvPr>
              <p:cNvGrpSpPr/>
              <p:nvPr/>
            </p:nvGrpSpPr>
            <p:grpSpPr>
              <a:xfrm>
                <a:off x="5607664" y="4103045"/>
                <a:ext cx="6081914" cy="1511152"/>
                <a:chOff x="5607664" y="4103045"/>
                <a:chExt cx="6081914" cy="1511152"/>
              </a:xfrm>
            </p:grpSpPr>
            <p:grpSp>
              <p:nvGrpSpPr>
                <p:cNvPr id="9" name="群組 8">
                  <a:extLst>
                    <a:ext uri="{FF2B5EF4-FFF2-40B4-BE49-F238E27FC236}">
                      <a16:creationId xmlns:a16="http://schemas.microsoft.com/office/drawing/2014/main" id="{1E7B97A8-8C75-4910-AB88-D5B60E60D75F}"/>
                    </a:ext>
                  </a:extLst>
                </p:cNvPr>
                <p:cNvGrpSpPr/>
                <p:nvPr/>
              </p:nvGrpSpPr>
              <p:grpSpPr>
                <a:xfrm>
                  <a:off x="7098945" y="4103045"/>
                  <a:ext cx="4590633" cy="1511152"/>
                  <a:chOff x="1058306" y="3593921"/>
                  <a:chExt cx="5099827" cy="1695963"/>
                </a:xfrm>
              </p:grpSpPr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E1AE324D-268D-4854-A2BF-334409C7844D}"/>
                      </a:ext>
                    </a:extLst>
                  </p:cNvPr>
                  <p:cNvSpPr txBox="1"/>
                  <p:nvPr/>
                </p:nvSpPr>
                <p:spPr>
                  <a:xfrm>
                    <a:off x="4572755" y="4260497"/>
                    <a:ext cx="4948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dirty="0"/>
                      <a:t>?</a:t>
                    </a:r>
                    <a:endParaRPr lang="en-US" dirty="0"/>
                  </a:p>
                </p:txBody>
              </p:sp>
              <p:grpSp>
                <p:nvGrpSpPr>
                  <p:cNvPr id="13" name="群組 12">
                    <a:extLst>
                      <a:ext uri="{FF2B5EF4-FFF2-40B4-BE49-F238E27FC236}">
                        <a16:creationId xmlns:a16="http://schemas.microsoft.com/office/drawing/2014/main" id="{43BC2C58-4D86-47E4-A583-47A0A95B987D}"/>
                      </a:ext>
                    </a:extLst>
                  </p:cNvPr>
                  <p:cNvGrpSpPr/>
                  <p:nvPr/>
                </p:nvGrpSpPr>
                <p:grpSpPr>
                  <a:xfrm>
                    <a:off x="1058306" y="3593921"/>
                    <a:ext cx="5099827" cy="1695963"/>
                    <a:chOff x="1058306" y="3593921"/>
                    <a:chExt cx="5099827" cy="1695963"/>
                  </a:xfrm>
                </p:grpSpPr>
                <p:pic>
                  <p:nvPicPr>
                    <p:cNvPr id="14" name="圖片 13">
                      <a:extLst>
                        <a:ext uri="{FF2B5EF4-FFF2-40B4-BE49-F238E27FC236}">
                          <a16:creationId xmlns:a16="http://schemas.microsoft.com/office/drawing/2014/main" id="{E573D0AE-33AD-4DAC-8AFD-2A994B61FC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58306" y="3600442"/>
                      <a:ext cx="2111803" cy="168944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" name="文字方塊 14">
                      <a:extLst>
                        <a:ext uri="{FF2B5EF4-FFF2-40B4-BE49-F238E27FC236}">
                          <a16:creationId xmlns:a16="http://schemas.microsoft.com/office/drawing/2014/main" id="{19623F0F-6D6B-4987-AFA3-61D68DB5AF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3270" y="4252533"/>
                      <a:ext cx="494863" cy="369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MY" dirty="0"/>
                        <a:t>…</a:t>
                      </a:r>
                      <a:endParaRPr lang="en-US" dirty="0"/>
                    </a:p>
                  </p:txBody>
                </p:sp>
                <p:sp>
                  <p:nvSpPr>
                    <p:cNvPr id="16" name="矩形 15">
                      <a:extLst>
                        <a:ext uri="{FF2B5EF4-FFF2-40B4-BE49-F238E27FC236}">
                          <a16:creationId xmlns:a16="http://schemas.microsoft.com/office/drawing/2014/main" id="{8E451286-CD80-489E-A33D-4DFCFB6F9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7243" y="3593921"/>
                      <a:ext cx="1993172" cy="168944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" name="直線單箭頭接點 16">
                      <a:extLst>
                        <a:ext uri="{FF2B5EF4-FFF2-40B4-BE49-F238E27FC236}">
                          <a16:creationId xmlns:a16="http://schemas.microsoft.com/office/drawing/2014/main" id="{672CB143-A1C6-4EF0-A747-C3AF1FB121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31241" y="4629829"/>
                      <a:ext cx="371479" cy="0"/>
                    </a:xfrm>
                    <a:prstGeom prst="straightConnector1">
                      <a:avLst/>
                    </a:prstGeom>
                    <a:ln w="12700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" name="直線單箭頭接點 9">
                  <a:extLst>
                    <a:ext uri="{FF2B5EF4-FFF2-40B4-BE49-F238E27FC236}">
                      <a16:creationId xmlns:a16="http://schemas.microsoft.com/office/drawing/2014/main" id="{864DA816-B33D-4A16-B355-3A8AC1653E8C}"/>
                    </a:ext>
                  </a:extLst>
                </p:cNvPr>
                <p:cNvCxnSpPr/>
                <p:nvPr/>
              </p:nvCxnSpPr>
              <p:spPr>
                <a:xfrm>
                  <a:off x="6652262" y="5018972"/>
                  <a:ext cx="335086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65EAD262-9EFF-48F9-9037-71DFA9470699}"/>
                    </a:ext>
                  </a:extLst>
                </p:cNvPr>
                <p:cNvSpPr txBox="1"/>
                <p:nvPr/>
              </p:nvSpPr>
              <p:spPr>
                <a:xfrm>
                  <a:off x="5607664" y="4769172"/>
                  <a:ext cx="445453" cy="329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?</a:t>
                  </a:r>
                  <a:endParaRPr lang="en-US" dirty="0"/>
                </a:p>
              </p:txBody>
            </p:sp>
          </p:grpSp>
        </p:grp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53501E1-91E7-4D15-A924-C14AE3343FC8}"/>
                </a:ext>
              </a:extLst>
            </p:cNvPr>
            <p:cNvSpPr txBox="1"/>
            <p:nvPr/>
          </p:nvSpPr>
          <p:spPr>
            <a:xfrm>
              <a:off x="4725379" y="4811090"/>
              <a:ext cx="445453" cy="3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/>
                <a:t>…</a:t>
              </a:r>
              <a:endParaRPr lang="en-US" dirty="0"/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A522425-146D-4D32-89FA-1939D7815F3B}"/>
              </a:ext>
            </a:extLst>
          </p:cNvPr>
          <p:cNvSpPr txBox="1"/>
          <p:nvPr/>
        </p:nvSpPr>
        <p:spPr>
          <a:xfrm>
            <a:off x="693877" y="3245994"/>
            <a:ext cx="14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prediction</a:t>
            </a:r>
            <a:endParaRPr 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88E3FC1-2CF1-4457-96D4-175A63060119}"/>
              </a:ext>
            </a:extLst>
          </p:cNvPr>
          <p:cNvSpPr txBox="1"/>
          <p:nvPr/>
        </p:nvSpPr>
        <p:spPr>
          <a:xfrm>
            <a:off x="5680952" y="3256357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generation</a:t>
            </a:r>
            <a:endParaRPr lang="en-US" b="1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7723A7A-855D-4630-9898-DEB9F7742B05}"/>
              </a:ext>
            </a:extLst>
          </p:cNvPr>
          <p:cNvGrpSpPr/>
          <p:nvPr/>
        </p:nvGrpSpPr>
        <p:grpSpPr>
          <a:xfrm>
            <a:off x="293203" y="3730126"/>
            <a:ext cx="5061281" cy="1642378"/>
            <a:chOff x="152778" y="4355968"/>
            <a:chExt cx="5061281" cy="1642378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D71AB9F5-A1DA-49E4-AE99-730F8136CB36}"/>
                </a:ext>
              </a:extLst>
            </p:cNvPr>
            <p:cNvGrpSpPr/>
            <p:nvPr/>
          </p:nvGrpSpPr>
          <p:grpSpPr>
            <a:xfrm>
              <a:off x="152778" y="4355968"/>
              <a:ext cx="5061281" cy="1503692"/>
              <a:chOff x="19841" y="3593921"/>
              <a:chExt cx="6239960" cy="1698171"/>
            </a:xfrm>
          </p:grpSpPr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1F9C9DA-D7B8-4807-8B20-E967096C9781}"/>
                  </a:ext>
                </a:extLst>
              </p:cNvPr>
              <p:cNvSpPr txBox="1"/>
              <p:nvPr/>
            </p:nvSpPr>
            <p:spPr>
              <a:xfrm>
                <a:off x="4572755" y="4260497"/>
                <a:ext cx="494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dirty="0"/>
                  <a:t>?</a:t>
                </a:r>
                <a:endParaRPr lang="en-US" dirty="0"/>
              </a:p>
            </p:txBody>
          </p:sp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id="{34B504A1-59EC-4386-95B5-758C9E7A7C57}"/>
                  </a:ext>
                </a:extLst>
              </p:cNvPr>
              <p:cNvGrpSpPr/>
              <p:nvPr/>
            </p:nvGrpSpPr>
            <p:grpSpPr>
              <a:xfrm>
                <a:off x="19841" y="3593921"/>
                <a:ext cx="6239960" cy="1698171"/>
                <a:chOff x="19841" y="3593921"/>
                <a:chExt cx="6239960" cy="1698171"/>
              </a:xfrm>
            </p:grpSpPr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08852B22-B69B-4650-BCEE-6285A74A7B84}"/>
                    </a:ext>
                  </a:extLst>
                </p:cNvPr>
                <p:cNvSpPr txBox="1"/>
                <p:nvPr/>
              </p:nvSpPr>
              <p:spPr>
                <a:xfrm>
                  <a:off x="5764938" y="4254085"/>
                  <a:ext cx="494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dirty="0"/>
                    <a:t>…</a:t>
                  </a:r>
                  <a:endParaRPr lang="en-US" dirty="0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550E5E6B-A98A-4619-B64C-2E23211A5B80}"/>
                    </a:ext>
                  </a:extLst>
                </p:cNvPr>
                <p:cNvSpPr/>
                <p:nvPr/>
              </p:nvSpPr>
              <p:spPr>
                <a:xfrm>
                  <a:off x="3687243" y="3593921"/>
                  <a:ext cx="1993172" cy="16894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直線單箭頭接點 26">
                  <a:extLst>
                    <a:ext uri="{FF2B5EF4-FFF2-40B4-BE49-F238E27FC236}">
                      <a16:creationId xmlns:a16="http://schemas.microsoft.com/office/drawing/2014/main" id="{4BEB9647-4375-4F5E-9BD4-9130BAF4488D}"/>
                    </a:ext>
                  </a:extLst>
                </p:cNvPr>
                <p:cNvCxnSpPr/>
                <p:nvPr/>
              </p:nvCxnSpPr>
              <p:spPr>
                <a:xfrm>
                  <a:off x="3231241" y="4629829"/>
                  <a:ext cx="371479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圖片 27">
                  <a:extLst>
                    <a:ext uri="{FF2B5EF4-FFF2-40B4-BE49-F238E27FC236}">
                      <a16:creationId xmlns:a16="http://schemas.microsoft.com/office/drawing/2014/main" id="{BCD9639A-708A-49A3-9D9D-214C7FBE5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25"/>
                <a:stretch/>
              </p:blipFill>
              <p:spPr>
                <a:xfrm>
                  <a:off x="19841" y="3593921"/>
                  <a:ext cx="1899297" cy="169817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93A0118B-A3F2-487C-90B1-6D5409644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9"/>
            <a:stretch/>
          </p:blipFill>
          <p:spPr>
            <a:xfrm>
              <a:off x="1067233" y="4482512"/>
              <a:ext cx="1601636" cy="1515834"/>
            </a:xfrm>
            <a:prstGeom prst="rect">
              <a:avLst/>
            </a:prstGeom>
          </p:spPr>
        </p:pic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9A911FB-74BA-4F33-AFFA-3CE54D1F842C}"/>
              </a:ext>
            </a:extLst>
          </p:cNvPr>
          <p:cNvSpPr txBox="1"/>
          <p:nvPr/>
        </p:nvSpPr>
        <p:spPr>
          <a:xfrm>
            <a:off x="3378829" y="4576924"/>
            <a:ext cx="13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future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76874BD-D7C0-42CF-90EE-CC4EBDCBCE76}"/>
              </a:ext>
            </a:extLst>
          </p:cNvPr>
          <p:cNvSpPr txBox="1"/>
          <p:nvPr/>
        </p:nvSpPr>
        <p:spPr>
          <a:xfrm>
            <a:off x="5791433" y="5319112"/>
            <a:ext cx="620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a whole content based on input frame’s semantic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0" y="6522724"/>
            <a:ext cx="1219200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Image source: </a:t>
            </a:r>
            <a:r>
              <a:rPr lang="en-US" sz="1500" dirty="0" err="1"/>
              <a:t>Soomro</a:t>
            </a:r>
            <a:r>
              <a:rPr lang="en-US" sz="1500" dirty="0"/>
              <a:t>, </a:t>
            </a:r>
            <a:r>
              <a:rPr lang="en-US" sz="1500" dirty="0" err="1"/>
              <a:t>Khurram</a:t>
            </a:r>
            <a:r>
              <a:rPr lang="en-US" sz="1500" dirty="0"/>
              <a:t> et al. “UCF101: A Dataset of 101 Human Actions Classes From Videos in The Wild.” </a:t>
            </a:r>
            <a:r>
              <a:rPr lang="en-US" sz="1500" i="1" dirty="0" err="1"/>
              <a:t>ArXiv</a:t>
            </a:r>
            <a:r>
              <a:rPr lang="en-US" sz="1500" dirty="0"/>
              <a:t> abs/1212.0402 (2012): n. </a:t>
            </a:r>
            <a:r>
              <a:rPr lang="en-US" sz="1500" dirty="0" err="1"/>
              <a:t>pag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7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Application:</a:t>
            </a:r>
          </a:p>
          <a:p>
            <a:pPr lvl="1"/>
            <a:r>
              <a:rPr lang="en-US" dirty="0" smtClean="0"/>
              <a:t>Increase video frame rate</a:t>
            </a:r>
          </a:p>
          <a:p>
            <a:pPr lvl="1"/>
            <a:r>
              <a:rPr lang="en-US" dirty="0" smtClean="0"/>
              <a:t>Generate slow-motion content</a:t>
            </a:r>
          </a:p>
          <a:p>
            <a:pPr lvl="1"/>
            <a:r>
              <a:rPr lang="en-US" dirty="0" smtClean="0"/>
              <a:t>Frame recovery in video streaming</a:t>
            </a:r>
          </a:p>
          <a:p>
            <a:pPr lvl="1"/>
            <a:r>
              <a:rPr lang="en-US" dirty="0" smtClean="0"/>
              <a:t>Video compression</a:t>
            </a:r>
          </a:p>
          <a:p>
            <a:pPr lvl="1"/>
            <a:r>
              <a:rPr lang="en-US" dirty="0" smtClean="0"/>
              <a:t>Dynamic scene stitching</a:t>
            </a: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352" y="3054265"/>
            <a:ext cx="5501449" cy="29508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8604" y="5937865"/>
            <a:ext cx="29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scene stitching</a:t>
            </a:r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-1648" y="6336739"/>
            <a:ext cx="12192000" cy="515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Reference: </a:t>
            </a:r>
            <a:br>
              <a:rPr lang="en-US" sz="1350" dirty="0" smtClean="0"/>
            </a:br>
            <a:r>
              <a:rPr lang="en-US" sz="1400" dirty="0" smtClean="0"/>
              <a:t>Huang</a:t>
            </a:r>
            <a:r>
              <a:rPr lang="en-US" sz="1400" dirty="0"/>
              <a:t>, </a:t>
            </a:r>
            <a:r>
              <a:rPr lang="en-US" sz="1400" dirty="0" err="1"/>
              <a:t>Zhewei</a:t>
            </a:r>
            <a:r>
              <a:rPr lang="en-US" sz="1400" dirty="0"/>
              <a:t> et al. “Real-Time Intermediate Flow Estimation for Video Frame Interpolation.” </a:t>
            </a:r>
            <a:r>
              <a:rPr lang="en-US" sz="1400" i="1" dirty="0"/>
              <a:t>European Conference on Computer Vision</a:t>
            </a:r>
            <a:r>
              <a:rPr lang="en-US" sz="1400" dirty="0"/>
              <a:t> (2020</a:t>
            </a:r>
            <a:r>
              <a:rPr lang="en-US" sz="1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75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VFI Methodology Overview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3 mainstream methodology:</a:t>
            </a:r>
          </a:p>
          <a:p>
            <a:pPr lvl="1"/>
            <a:r>
              <a:rPr lang="en-US" dirty="0" smtClean="0"/>
              <a:t>Flow-based method</a:t>
            </a:r>
          </a:p>
          <a:p>
            <a:pPr lvl="1"/>
            <a:r>
              <a:rPr lang="en-US" dirty="0" smtClean="0"/>
              <a:t>Kernel-based method</a:t>
            </a:r>
          </a:p>
          <a:p>
            <a:pPr lvl="1"/>
            <a:r>
              <a:rPr lang="en-US" dirty="0" smtClean="0"/>
              <a:t>Hybrid flow-kernel-based method</a:t>
            </a:r>
          </a:p>
        </p:txBody>
      </p:sp>
    </p:spTree>
    <p:extLst>
      <p:ext uri="{BB962C8B-B14F-4D97-AF65-F5344CB8AC3E}">
        <p14:creationId xmlns:p14="http://schemas.microsoft.com/office/powerpoint/2010/main" val="6402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VFI Methodology Overview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3 mainstream methodology:</a:t>
            </a:r>
          </a:p>
          <a:p>
            <a:pPr lvl="1"/>
            <a:r>
              <a:rPr lang="en-US" dirty="0" smtClean="0"/>
              <a:t>Flow-based method</a:t>
            </a:r>
          </a:p>
          <a:p>
            <a:pPr lvl="2"/>
            <a:r>
              <a:rPr lang="en-US" sz="2200" dirty="0" smtClean="0"/>
              <a:t>Relies on </a:t>
            </a:r>
            <a:r>
              <a:rPr lang="en-US" sz="2200" dirty="0" smtClean="0">
                <a:solidFill>
                  <a:schemeClr val="accent5"/>
                </a:solidFill>
              </a:rPr>
              <a:t>optical flow*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to generate intermediate frame.</a:t>
            </a:r>
          </a:p>
          <a:p>
            <a:pPr lvl="3"/>
            <a:r>
              <a:rPr lang="en-US" sz="2000" dirty="0" smtClean="0">
                <a:solidFill>
                  <a:schemeClr val="accent5"/>
                </a:solidFill>
              </a:rPr>
              <a:t>Remark</a:t>
            </a:r>
            <a:r>
              <a:rPr lang="en-US" sz="2000" dirty="0" smtClean="0"/>
              <a:t>: optical flow is the dense motion vector of every pixel in image1 to image2.</a:t>
            </a:r>
          </a:p>
          <a:p>
            <a:pPr marL="914400" lvl="2" indent="0">
              <a:buNone/>
            </a:pPr>
            <a:endParaRPr lang="en-US" sz="2200" dirty="0" smtClean="0"/>
          </a:p>
        </p:txBody>
      </p:sp>
      <p:grpSp>
        <p:nvGrpSpPr>
          <p:cNvPr id="26" name="群組 25"/>
          <p:cNvGrpSpPr/>
          <p:nvPr/>
        </p:nvGrpSpPr>
        <p:grpSpPr>
          <a:xfrm>
            <a:off x="2194558" y="3496336"/>
            <a:ext cx="2080169" cy="2411453"/>
            <a:chOff x="2177141" y="2869319"/>
            <a:chExt cx="2080169" cy="2411453"/>
          </a:xfrm>
        </p:grpSpPr>
        <p:pic>
          <p:nvPicPr>
            <p:cNvPr id="1026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6" t="16503" b="377"/>
            <a:stretch/>
          </p:blipFill>
          <p:spPr bwMode="auto">
            <a:xfrm>
              <a:off x="2177142" y="2960913"/>
              <a:ext cx="1853745" cy="18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61257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1</a:t>
              </a:r>
              <a:endParaRPr lang="en-US" dirty="0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2177141" y="2869319"/>
              <a:ext cx="1853746" cy="2007384"/>
              <a:chOff x="2177140" y="2834583"/>
              <a:chExt cx="1853746" cy="200738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2177140" y="322219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V="1">
                <a:off x="2177140" y="360534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177140" y="4058194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177141" y="4489171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2586447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3069773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3561808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群組 24"/>
          <p:cNvGrpSpPr/>
          <p:nvPr/>
        </p:nvGrpSpPr>
        <p:grpSpPr>
          <a:xfrm>
            <a:off x="7076903" y="3427614"/>
            <a:ext cx="2162716" cy="2426665"/>
            <a:chOff x="5721714" y="2854107"/>
            <a:chExt cx="2162716" cy="2426665"/>
          </a:xfrm>
        </p:grpSpPr>
        <p:pic>
          <p:nvPicPr>
            <p:cNvPr id="5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" t="-1048" r="21941" b="18240"/>
            <a:stretch/>
          </p:blipFill>
          <p:spPr bwMode="auto">
            <a:xfrm>
              <a:off x="5779134" y="2919577"/>
              <a:ext cx="1814149" cy="192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623969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2</a:t>
              </a:r>
              <a:endParaRPr lang="en-US" dirty="0"/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5721714" y="2854107"/>
              <a:ext cx="1857509" cy="2022596"/>
              <a:chOff x="5793967" y="2819371"/>
              <a:chExt cx="1857509" cy="2022596"/>
            </a:xfrm>
          </p:grpSpPr>
          <p:cxnSp>
            <p:nvCxnSpPr>
              <p:cNvPr id="13" name="直線接點 12"/>
              <p:cNvCxnSpPr/>
              <p:nvPr/>
            </p:nvCxnSpPr>
            <p:spPr>
              <a:xfrm flipV="1">
                <a:off x="5793968" y="3152503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5793967" y="3566063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flipV="1">
                <a:off x="5793967" y="4005555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flipV="1">
                <a:off x="5797731" y="4445047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6257110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>
                <a:off x="6740436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>
                <a:off x="7206345" y="2819371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群組 49"/>
          <p:cNvGrpSpPr/>
          <p:nvPr/>
        </p:nvGrpSpPr>
        <p:grpSpPr>
          <a:xfrm>
            <a:off x="4689863" y="3429190"/>
            <a:ext cx="1911873" cy="2019485"/>
            <a:chOff x="7316226" y="2834095"/>
            <a:chExt cx="1911873" cy="2019485"/>
          </a:xfrm>
        </p:grpSpPr>
        <p:grpSp>
          <p:nvGrpSpPr>
            <p:cNvPr id="28" name="群組 27"/>
            <p:cNvGrpSpPr/>
            <p:nvPr/>
          </p:nvGrpSpPr>
          <p:grpSpPr>
            <a:xfrm>
              <a:off x="7316226" y="2834095"/>
              <a:ext cx="1857937" cy="2007384"/>
              <a:chOff x="7297737" y="2919577"/>
              <a:chExt cx="1857937" cy="200738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297737" y="3039095"/>
                <a:ext cx="1853745" cy="18810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直線接點 28"/>
              <p:cNvCxnSpPr/>
              <p:nvPr/>
            </p:nvCxnSpPr>
            <p:spPr>
              <a:xfrm flipV="1">
                <a:off x="7301928" y="3307186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flipV="1">
                <a:off x="7301928" y="369034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 flipV="1">
                <a:off x="7301928" y="414318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 flipV="1">
                <a:off x="7301929" y="4574165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7711235" y="2919577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>
                <a:off x="8194561" y="2919577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>
                <a:off x="8686596" y="2919577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線單箭頭接點 36"/>
            <p:cNvCxnSpPr/>
            <p:nvPr/>
          </p:nvCxnSpPr>
          <p:spPr>
            <a:xfrm>
              <a:off x="7393577" y="2960913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>
              <a:off x="7845981" y="2978330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>
            <a:xfrm>
              <a:off x="8338015" y="2969153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>
              <a:off x="7425840" y="3332660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7840759" y="3298163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8315296" y="3298163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>
              <a:off x="7405866" y="3726828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7846977" y="3711723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8296642" y="3724624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>
              <a:off x="7395968" y="4194641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>
              <a:off x="7840759" y="4175544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>
              <a:off x="8345864" y="4182945"/>
              <a:ext cx="261257" cy="22632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/>
            <p:cNvSpPr txBox="1"/>
            <p:nvPr/>
          </p:nvSpPr>
          <p:spPr>
            <a:xfrm>
              <a:off x="8805234" y="3230412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8836213" y="3652681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8833618" y="4110347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7425840" y="4515026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7855403" y="4510428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8338728" y="4497931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8796524" y="4512543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8799200" y="2924108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文字方塊 58"/>
          <p:cNvSpPr txBox="1"/>
          <p:nvPr/>
        </p:nvSpPr>
        <p:spPr>
          <a:xfrm>
            <a:off x="5411983" y="5447013"/>
            <a:ext cx="16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baseline="-25000" dirty="0" smtClean="0">
                <a:sym typeface="Wingdings" panose="05000000000000000000" pitchFamily="2" charset="2"/>
              </a:rPr>
              <a:t>2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491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VFI Methodology Overview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3 mainstream methodology:</a:t>
            </a:r>
          </a:p>
          <a:p>
            <a:pPr lvl="1"/>
            <a:r>
              <a:rPr lang="en-US" dirty="0" smtClean="0"/>
              <a:t>Flow-based method</a:t>
            </a:r>
          </a:p>
          <a:p>
            <a:pPr lvl="2"/>
            <a:r>
              <a:rPr lang="en-US" sz="2200" dirty="0" smtClean="0"/>
              <a:t>Relies on </a:t>
            </a:r>
            <a:r>
              <a:rPr lang="en-US" sz="2200" dirty="0" smtClean="0">
                <a:solidFill>
                  <a:schemeClr val="accent5"/>
                </a:solidFill>
              </a:rPr>
              <a:t>optical flow*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to generate intermediate frame.</a:t>
            </a:r>
            <a:endParaRPr lang="en-US" sz="2200" dirty="0"/>
          </a:p>
          <a:p>
            <a:pPr lvl="2"/>
            <a:r>
              <a:rPr lang="en-US" sz="2200" dirty="0" smtClean="0"/>
              <a:t>Halve the magnitude of optical flow, then warp frame to obtain the intermediate frame.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1016322" y="3481576"/>
            <a:ext cx="2080169" cy="2411453"/>
            <a:chOff x="2177141" y="2869319"/>
            <a:chExt cx="2080169" cy="2411453"/>
          </a:xfrm>
        </p:grpSpPr>
        <p:pic>
          <p:nvPicPr>
            <p:cNvPr id="1026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6" t="16503" b="377"/>
            <a:stretch/>
          </p:blipFill>
          <p:spPr bwMode="auto">
            <a:xfrm>
              <a:off x="2177142" y="2960913"/>
              <a:ext cx="1853745" cy="18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61257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1</a:t>
              </a:r>
              <a:endParaRPr lang="en-US" dirty="0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2177141" y="2869319"/>
              <a:ext cx="1853746" cy="2007384"/>
              <a:chOff x="2177140" y="2834583"/>
              <a:chExt cx="1853746" cy="200738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2177140" y="322219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V="1">
                <a:off x="2177140" y="360534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177140" y="4058194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177141" y="4489171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2586447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3069773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3561808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群組 5"/>
          <p:cNvGrpSpPr/>
          <p:nvPr/>
        </p:nvGrpSpPr>
        <p:grpSpPr>
          <a:xfrm>
            <a:off x="5156459" y="3484872"/>
            <a:ext cx="2255852" cy="2390662"/>
            <a:chOff x="2652058" y="3407024"/>
            <a:chExt cx="2255852" cy="2390662"/>
          </a:xfrm>
        </p:grpSpPr>
        <p:grpSp>
          <p:nvGrpSpPr>
            <p:cNvPr id="50" name="群組 49"/>
            <p:cNvGrpSpPr/>
            <p:nvPr/>
          </p:nvGrpSpPr>
          <p:grpSpPr>
            <a:xfrm>
              <a:off x="2652058" y="3407024"/>
              <a:ext cx="1911873" cy="2019485"/>
              <a:chOff x="7316226" y="2834095"/>
              <a:chExt cx="1911873" cy="2019485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7316226" y="2834095"/>
                <a:ext cx="1857937" cy="2007384"/>
                <a:chOff x="7297737" y="2919577"/>
                <a:chExt cx="1857937" cy="2007384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7297737" y="3039095"/>
                  <a:ext cx="1853745" cy="188105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直線接點 28"/>
                <p:cNvCxnSpPr/>
                <p:nvPr/>
              </p:nvCxnSpPr>
              <p:spPr>
                <a:xfrm flipV="1">
                  <a:off x="7301928" y="3307186"/>
                  <a:ext cx="1853745" cy="17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flipV="1">
                  <a:off x="7301928" y="3690342"/>
                  <a:ext cx="1853745" cy="17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 flipV="1">
                  <a:off x="7301928" y="4143188"/>
                  <a:ext cx="1853745" cy="17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/>
                <p:cNvCxnSpPr/>
                <p:nvPr/>
              </p:nvCxnSpPr>
              <p:spPr>
                <a:xfrm flipV="1">
                  <a:off x="7301929" y="4574165"/>
                  <a:ext cx="1853745" cy="17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接點 32"/>
                <p:cNvCxnSpPr/>
                <p:nvPr/>
              </p:nvCxnSpPr>
              <p:spPr>
                <a:xfrm>
                  <a:off x="7711235" y="2919577"/>
                  <a:ext cx="0" cy="200738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接點 33"/>
                <p:cNvCxnSpPr/>
                <p:nvPr/>
              </p:nvCxnSpPr>
              <p:spPr>
                <a:xfrm>
                  <a:off x="8194561" y="2919577"/>
                  <a:ext cx="0" cy="200738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/>
                <p:cNvCxnSpPr/>
                <p:nvPr/>
              </p:nvCxnSpPr>
              <p:spPr>
                <a:xfrm>
                  <a:off x="8686596" y="2919577"/>
                  <a:ext cx="0" cy="200738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直線單箭頭接點 36"/>
              <p:cNvCxnSpPr/>
              <p:nvPr/>
            </p:nvCxnSpPr>
            <p:spPr>
              <a:xfrm>
                <a:off x="7393577" y="2960913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/>
              <p:cNvCxnSpPr/>
              <p:nvPr/>
            </p:nvCxnSpPr>
            <p:spPr>
              <a:xfrm>
                <a:off x="7845981" y="2978330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/>
              <p:cNvCxnSpPr/>
              <p:nvPr/>
            </p:nvCxnSpPr>
            <p:spPr>
              <a:xfrm>
                <a:off x="8338015" y="2969153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/>
              <p:cNvCxnSpPr/>
              <p:nvPr/>
            </p:nvCxnSpPr>
            <p:spPr>
              <a:xfrm>
                <a:off x="7425840" y="3332660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單箭頭接點 41"/>
              <p:cNvCxnSpPr/>
              <p:nvPr/>
            </p:nvCxnSpPr>
            <p:spPr>
              <a:xfrm>
                <a:off x="7840759" y="3298163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/>
              <p:cNvCxnSpPr/>
              <p:nvPr/>
            </p:nvCxnSpPr>
            <p:spPr>
              <a:xfrm>
                <a:off x="8315296" y="3298163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/>
              <p:cNvCxnSpPr/>
              <p:nvPr/>
            </p:nvCxnSpPr>
            <p:spPr>
              <a:xfrm>
                <a:off x="7405866" y="3726828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/>
              <p:cNvCxnSpPr/>
              <p:nvPr/>
            </p:nvCxnSpPr>
            <p:spPr>
              <a:xfrm>
                <a:off x="7846977" y="3711723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/>
              <p:cNvCxnSpPr/>
              <p:nvPr/>
            </p:nvCxnSpPr>
            <p:spPr>
              <a:xfrm>
                <a:off x="8296642" y="3724624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/>
              <p:cNvCxnSpPr/>
              <p:nvPr/>
            </p:nvCxnSpPr>
            <p:spPr>
              <a:xfrm>
                <a:off x="7395968" y="4194641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/>
              <p:cNvCxnSpPr/>
              <p:nvPr/>
            </p:nvCxnSpPr>
            <p:spPr>
              <a:xfrm>
                <a:off x="7840759" y="4175544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/>
              <p:cNvCxnSpPr/>
              <p:nvPr/>
            </p:nvCxnSpPr>
            <p:spPr>
              <a:xfrm>
                <a:off x="8345864" y="4182945"/>
                <a:ext cx="261257" cy="22632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8805234" y="3230412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8836213" y="3652681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8833618" y="4110347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7425840" y="4515026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7855403" y="4510428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8338728" y="4497931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8796524" y="4512543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8799200" y="2924108"/>
                <a:ext cx="391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?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文字方塊 58"/>
            <p:cNvSpPr txBox="1"/>
            <p:nvPr/>
          </p:nvSpPr>
          <p:spPr>
            <a:xfrm>
              <a:off x="3263172" y="5428354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-25000" dirty="0" smtClean="0"/>
                <a:t>1</a:t>
              </a:r>
              <a:r>
                <a:rPr lang="en-US" baseline="-25000" dirty="0" smtClean="0">
                  <a:sym typeface="Wingdings" panose="05000000000000000000" pitchFamily="2" charset="2"/>
                </a:rPr>
                <a:t>2</a:t>
              </a:r>
              <a:endParaRPr lang="en-US" baseline="-25000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4472393" y="4181460"/>
            <a:ext cx="8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 x</a:t>
            </a:r>
            <a:endParaRPr lang="en-US" dirty="0"/>
          </a:p>
        </p:txBody>
      </p:sp>
      <p:cxnSp>
        <p:nvCxnSpPr>
          <p:cNvPr id="58" name="直線單箭頭接點 57"/>
          <p:cNvCxnSpPr/>
          <p:nvPr/>
        </p:nvCxnSpPr>
        <p:spPr>
          <a:xfrm>
            <a:off x="3114930" y="4413751"/>
            <a:ext cx="112882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3048190" y="3988085"/>
            <a:ext cx="132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Warped by</a:t>
            </a:r>
            <a:endParaRPr 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7127744" y="4124686"/>
            <a:ext cx="113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pSp>
        <p:nvGrpSpPr>
          <p:cNvPr id="63" name="群組 62"/>
          <p:cNvGrpSpPr/>
          <p:nvPr/>
        </p:nvGrpSpPr>
        <p:grpSpPr>
          <a:xfrm>
            <a:off x="7740430" y="3464891"/>
            <a:ext cx="2080169" cy="2411453"/>
            <a:chOff x="2177141" y="2869319"/>
            <a:chExt cx="2080169" cy="2411453"/>
          </a:xfrm>
        </p:grpSpPr>
        <p:pic>
          <p:nvPicPr>
            <p:cNvPr id="64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5" t="9961" r="8850" b="6919"/>
            <a:stretch/>
          </p:blipFill>
          <p:spPr bwMode="auto">
            <a:xfrm>
              <a:off x="2177142" y="2960913"/>
              <a:ext cx="1853745" cy="18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文字方塊 64"/>
            <p:cNvSpPr txBox="1"/>
            <p:nvPr/>
          </p:nvSpPr>
          <p:spPr>
            <a:xfrm>
              <a:off x="261257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1.5</a:t>
              </a:r>
              <a:endParaRPr lang="en-US" dirty="0"/>
            </a:p>
          </p:txBody>
        </p:sp>
        <p:grpSp>
          <p:nvGrpSpPr>
            <p:cNvPr id="66" name="群組 65"/>
            <p:cNvGrpSpPr/>
            <p:nvPr/>
          </p:nvGrpSpPr>
          <p:grpSpPr>
            <a:xfrm>
              <a:off x="2177141" y="2869319"/>
              <a:ext cx="1853746" cy="2007384"/>
              <a:chOff x="2177140" y="2834583"/>
              <a:chExt cx="1853746" cy="2007384"/>
            </a:xfrm>
          </p:grpSpPr>
          <p:cxnSp>
            <p:nvCxnSpPr>
              <p:cNvPr id="67" name="直線接點 66"/>
              <p:cNvCxnSpPr/>
              <p:nvPr/>
            </p:nvCxnSpPr>
            <p:spPr>
              <a:xfrm flipV="1">
                <a:off x="2177140" y="322219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flipV="1">
                <a:off x="2177140" y="360534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 flipV="1">
                <a:off x="2177140" y="4058194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接點 69"/>
              <p:cNvCxnSpPr/>
              <p:nvPr/>
            </p:nvCxnSpPr>
            <p:spPr>
              <a:xfrm flipV="1">
                <a:off x="2177141" y="4489171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>
                <a:off x="2586447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/>
              <p:nvPr/>
            </p:nvCxnSpPr>
            <p:spPr>
              <a:xfrm>
                <a:off x="3069773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接點 72"/>
              <p:cNvCxnSpPr/>
              <p:nvPr/>
            </p:nvCxnSpPr>
            <p:spPr>
              <a:xfrm>
                <a:off x="3561808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群組 73"/>
          <p:cNvGrpSpPr/>
          <p:nvPr/>
        </p:nvGrpSpPr>
        <p:grpSpPr>
          <a:xfrm>
            <a:off x="10033494" y="3448869"/>
            <a:ext cx="2162716" cy="2426665"/>
            <a:chOff x="5721714" y="2854107"/>
            <a:chExt cx="2162716" cy="2426665"/>
          </a:xfrm>
        </p:grpSpPr>
        <p:pic>
          <p:nvPicPr>
            <p:cNvPr id="75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" t="-1048" r="21941" b="18240"/>
            <a:stretch/>
          </p:blipFill>
          <p:spPr bwMode="auto">
            <a:xfrm>
              <a:off x="5779134" y="2919577"/>
              <a:ext cx="1814149" cy="192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文字方塊 75"/>
            <p:cNvSpPr txBox="1"/>
            <p:nvPr/>
          </p:nvSpPr>
          <p:spPr>
            <a:xfrm>
              <a:off x="623969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2</a:t>
              </a:r>
              <a:endParaRPr lang="en-US" dirty="0"/>
            </a:p>
          </p:txBody>
        </p:sp>
        <p:grpSp>
          <p:nvGrpSpPr>
            <p:cNvPr id="77" name="群組 76"/>
            <p:cNvGrpSpPr/>
            <p:nvPr/>
          </p:nvGrpSpPr>
          <p:grpSpPr>
            <a:xfrm>
              <a:off x="5721714" y="2854107"/>
              <a:ext cx="1857509" cy="2022596"/>
              <a:chOff x="5793967" y="2819371"/>
              <a:chExt cx="1857509" cy="2022596"/>
            </a:xfrm>
          </p:grpSpPr>
          <p:cxnSp>
            <p:nvCxnSpPr>
              <p:cNvPr id="78" name="直線接點 77"/>
              <p:cNvCxnSpPr/>
              <p:nvPr/>
            </p:nvCxnSpPr>
            <p:spPr>
              <a:xfrm flipV="1">
                <a:off x="5793968" y="3152503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 flipV="1">
                <a:off x="5793967" y="3566063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 flipV="1">
                <a:off x="5793967" y="4005555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 flipV="1">
                <a:off x="5797731" y="4445047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/>
              <p:nvPr/>
            </p:nvCxnSpPr>
            <p:spPr>
              <a:xfrm>
                <a:off x="6257110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/>
              <p:nvPr/>
            </p:nvCxnSpPr>
            <p:spPr>
              <a:xfrm>
                <a:off x="6740436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>
                <a:off x="7206345" y="2819371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258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809"/>
            <a:ext cx="10515600" cy="1151791"/>
          </a:xfrm>
        </p:spPr>
        <p:txBody>
          <a:bodyPr/>
          <a:lstStyle/>
          <a:p>
            <a:r>
              <a:rPr lang="en-US" dirty="0" smtClean="0"/>
              <a:t>VFI Methodology Overview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02823"/>
          </a:xfrm>
        </p:spPr>
        <p:txBody>
          <a:bodyPr/>
          <a:lstStyle/>
          <a:p>
            <a:r>
              <a:rPr lang="en-US" dirty="0" smtClean="0"/>
              <a:t>3 mainstream methodology:</a:t>
            </a:r>
          </a:p>
          <a:p>
            <a:pPr lvl="1"/>
            <a:r>
              <a:rPr lang="en-US" dirty="0" smtClean="0"/>
              <a:t>Kernel-based method</a:t>
            </a:r>
          </a:p>
          <a:p>
            <a:pPr lvl="2"/>
            <a:r>
              <a:rPr lang="en-US" dirty="0" smtClean="0"/>
              <a:t>Relies on local adaptive convolution kernel to interpolate every pixel between frame 1 and frame 2, i.e. using Convolutional neural network / Vision Transformer.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1469470" y="3097530"/>
            <a:ext cx="2080169" cy="2411453"/>
            <a:chOff x="2177141" y="2869319"/>
            <a:chExt cx="2080169" cy="2411453"/>
          </a:xfrm>
        </p:grpSpPr>
        <p:pic>
          <p:nvPicPr>
            <p:cNvPr id="5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6" t="16503" b="377"/>
            <a:stretch/>
          </p:blipFill>
          <p:spPr bwMode="auto">
            <a:xfrm>
              <a:off x="2177142" y="2960913"/>
              <a:ext cx="1853745" cy="18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261257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1</a:t>
              </a:r>
              <a:endParaRPr lang="en-US" dirty="0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2177141" y="2869319"/>
              <a:ext cx="1853746" cy="2007384"/>
              <a:chOff x="2177140" y="2834583"/>
              <a:chExt cx="1853746" cy="200738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2177140" y="322219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flipV="1">
                <a:off x="2177140" y="360534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V="1">
                <a:off x="2177140" y="4058194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177141" y="4489171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2586447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3069773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3561808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群組 14"/>
          <p:cNvGrpSpPr/>
          <p:nvPr/>
        </p:nvGrpSpPr>
        <p:grpSpPr>
          <a:xfrm>
            <a:off x="3531016" y="4295650"/>
            <a:ext cx="2162716" cy="2426665"/>
            <a:chOff x="5721714" y="2854107"/>
            <a:chExt cx="2162716" cy="2426665"/>
          </a:xfrm>
        </p:grpSpPr>
        <p:pic>
          <p:nvPicPr>
            <p:cNvPr id="16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" t="-1048" r="21941" b="18240"/>
            <a:stretch/>
          </p:blipFill>
          <p:spPr bwMode="auto">
            <a:xfrm>
              <a:off x="5779134" y="2919577"/>
              <a:ext cx="1814149" cy="192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623969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2</a:t>
              </a:r>
              <a:endParaRPr lang="en-US" dirty="0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5721714" y="2854107"/>
              <a:ext cx="1857509" cy="2022596"/>
              <a:chOff x="5793967" y="2819371"/>
              <a:chExt cx="1857509" cy="2022596"/>
            </a:xfrm>
          </p:grpSpPr>
          <p:cxnSp>
            <p:nvCxnSpPr>
              <p:cNvPr id="19" name="直線接點 18"/>
              <p:cNvCxnSpPr/>
              <p:nvPr/>
            </p:nvCxnSpPr>
            <p:spPr>
              <a:xfrm flipV="1">
                <a:off x="5793968" y="3152503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 flipV="1">
                <a:off x="5793967" y="3566063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V="1">
                <a:off x="5793967" y="4005555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flipV="1">
                <a:off x="5797731" y="4445047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>
                <a:off x="6257110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6740436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>
                <a:off x="7206345" y="2819371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圓角矩形 25"/>
          <p:cNvSpPr/>
          <p:nvPr/>
        </p:nvSpPr>
        <p:spPr>
          <a:xfrm>
            <a:off x="6345278" y="3338169"/>
            <a:ext cx="1976846" cy="2168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919687" y="4001065"/>
            <a:ext cx="80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ViT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3425864" y="4001065"/>
            <a:ext cx="2785013" cy="14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512526" y="5028578"/>
            <a:ext cx="72281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8425544" y="4422386"/>
            <a:ext cx="72281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9273631" y="3338169"/>
            <a:ext cx="2080169" cy="2411453"/>
            <a:chOff x="2177141" y="2869319"/>
            <a:chExt cx="2080169" cy="2411453"/>
          </a:xfrm>
        </p:grpSpPr>
        <p:pic>
          <p:nvPicPr>
            <p:cNvPr id="36" name="Picture 2" descr="Lenna - Wikiped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5" t="9961" r="8850" b="6919"/>
            <a:stretch/>
          </p:blipFill>
          <p:spPr bwMode="auto">
            <a:xfrm>
              <a:off x="2177142" y="2960913"/>
              <a:ext cx="1853745" cy="18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字方塊 36"/>
            <p:cNvSpPr txBox="1"/>
            <p:nvPr/>
          </p:nvSpPr>
          <p:spPr>
            <a:xfrm>
              <a:off x="2612572" y="4911440"/>
              <a:ext cx="164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Frame 1.5</a:t>
              </a:r>
              <a:endParaRPr lang="en-US" dirty="0"/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2177141" y="2869319"/>
              <a:ext cx="1853746" cy="2007384"/>
              <a:chOff x="2177140" y="2834583"/>
              <a:chExt cx="1853746" cy="2007384"/>
            </a:xfrm>
          </p:grpSpPr>
          <p:cxnSp>
            <p:nvCxnSpPr>
              <p:cNvPr id="39" name="直線接點 38"/>
              <p:cNvCxnSpPr/>
              <p:nvPr/>
            </p:nvCxnSpPr>
            <p:spPr>
              <a:xfrm flipV="1">
                <a:off x="2177140" y="3222192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V="1">
                <a:off x="2177140" y="3605348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 flipV="1">
                <a:off x="2177140" y="4058194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flipV="1">
                <a:off x="2177141" y="4489171"/>
                <a:ext cx="1853745" cy="174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>
                <a:off x="2586447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>
                <a:off x="3069773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>
                <a:off x="3561808" y="2834583"/>
                <a:ext cx="0" cy="2007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359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710</Words>
  <Application>Microsoft Office PowerPoint</Application>
  <PresentationFormat>寬螢幕</PresentationFormat>
  <Paragraphs>187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等线</vt:lpstr>
      <vt:lpstr>新細明體</vt:lpstr>
      <vt:lpstr>Arial</vt:lpstr>
      <vt:lpstr>Calibri</vt:lpstr>
      <vt:lpstr>Calibri Light</vt:lpstr>
      <vt:lpstr>Cambria</vt:lpstr>
      <vt:lpstr>Cambria Math</vt:lpstr>
      <vt:lpstr>Wingdings</vt:lpstr>
      <vt:lpstr>Office 佈景主題</vt:lpstr>
      <vt:lpstr>Video Frame Interpolation DISP Lab Group Meeting  2023/12/05</vt:lpstr>
      <vt:lpstr>Outline</vt:lpstr>
      <vt:lpstr>Introduction</vt:lpstr>
      <vt:lpstr>Introduction</vt:lpstr>
      <vt:lpstr>Introduction</vt:lpstr>
      <vt:lpstr>VFI Methodology Overview</vt:lpstr>
      <vt:lpstr>VFI Methodology Overview</vt:lpstr>
      <vt:lpstr>VFI Methodology Overview</vt:lpstr>
      <vt:lpstr>VFI Methodology Overview</vt:lpstr>
      <vt:lpstr>VFI Methodology Overview</vt:lpstr>
      <vt:lpstr>Flow-based VFI</vt:lpstr>
      <vt:lpstr>Kernel-based VFI</vt:lpstr>
      <vt:lpstr>Hybrid Flow-kernel-based VFI</vt:lpstr>
      <vt:lpstr>Further Reading</vt:lpstr>
      <vt:lpstr>Loss Function for Training Image Synthesis Task</vt:lpstr>
      <vt:lpstr>Ablation Study: Image quality w/ different loss</vt:lpstr>
      <vt:lpstr>Loss Function for Training Image Synthesis Task</vt:lpstr>
      <vt:lpstr>Ablation Study: Interpolation quality w/ different loss</vt:lpstr>
      <vt:lpstr>Thanks for listening.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Frame Interpolation DISP Lab Group Meeting  2023/12/05</dc:title>
  <dc:creator>Kim .</dc:creator>
  <cp:lastModifiedBy>Kim .</cp:lastModifiedBy>
  <cp:revision>41</cp:revision>
  <dcterms:created xsi:type="dcterms:W3CDTF">2023-12-04T08:48:11Z</dcterms:created>
  <dcterms:modified xsi:type="dcterms:W3CDTF">2023-12-05T02:34:32Z</dcterms:modified>
</cp:coreProperties>
</file>