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1" r:id="rId4"/>
    <p:sldId id="272" r:id="rId5"/>
    <p:sldId id="273" r:id="rId6"/>
    <p:sldId id="274" r:id="rId7"/>
    <p:sldId id="269" r:id="rId8"/>
    <p:sldId id="270" r:id="rId9"/>
    <p:sldId id="275" r:id="rId10"/>
    <p:sldId id="276" r:id="rId11"/>
    <p:sldId id="277" r:id="rId12"/>
    <p:sldId id="278" r:id="rId13"/>
    <p:sldId id="279" r:id="rId14"/>
    <p:sldId id="288" r:id="rId15"/>
    <p:sldId id="286" r:id="rId16"/>
    <p:sldId id="264" r:id="rId17"/>
    <p:sldId id="281" r:id="rId18"/>
    <p:sldId id="287" r:id="rId19"/>
    <p:sldId id="289" r:id="rId20"/>
    <p:sldId id="265" r:id="rId21"/>
    <p:sldId id="280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06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28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8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68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86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76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6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81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6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95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35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>
            <a:extLst>
              <a:ext uri="{FF2B5EF4-FFF2-40B4-BE49-F238E27FC236}">
                <a16:creationId xmlns:a16="http://schemas.microsoft.com/office/drawing/2014/main" id="{60081ED4-18C5-4DB5-89F2-B0471D1D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8621A89-B185-4E4C-A2D1-DD5F9987D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032" y="1341439"/>
            <a:ext cx="9367935" cy="1150937"/>
          </a:xfrm>
        </p:spPr>
        <p:txBody>
          <a:bodyPr vert="horz" lIns="0" tIns="45720" rIns="0" bIns="45720" rtlCol="0" anchor="ctr">
            <a:noAutofit/>
          </a:bodyPr>
          <a:lstStyle/>
          <a:p>
            <a:pPr algn="ctr" eaLnBrk="1" hangingPunct="1"/>
            <a:r>
              <a:rPr lang="en-US" altLang="zh-TW" sz="4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Read and Write Audio, Image, and Video Files</a:t>
            </a:r>
            <a:r>
              <a:rPr lang="zh-TW" alt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(by Python)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67D19ACF-C2C6-470F-BADD-BE5D131A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293" y="3057020"/>
            <a:ext cx="658741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Chang-Ting Tsai, Jian-Jiun Ding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Graduate Institute of Communication Engineering, National Taiwan University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904672" y="389106"/>
            <a:ext cx="10087583" cy="51961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1-E.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Recording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3069D8-784B-4574-B8B3-C040EF3D1D89}"/>
              </a:ext>
            </a:extLst>
          </p:cNvPr>
          <p:cNvSpPr/>
          <p:nvPr/>
        </p:nvSpPr>
        <p:spPr>
          <a:xfrm>
            <a:off x="1038234" y="1224037"/>
            <a:ext cx="676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First, import the related module</a:t>
            </a:r>
            <a:r>
              <a:rPr lang="zh-TW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cs typeface="Times New Roman" panose="02020603050405020304" pitchFamily="18" charset="0"/>
              </a:rPr>
              <a:t>:   </a:t>
            </a:r>
            <a:r>
              <a:rPr lang="en-US" altLang="zh-TW" sz="2400" dirty="0">
                <a:solidFill>
                  <a:srgbClr val="0000FF"/>
                </a:solidFill>
              </a:rPr>
              <a:t>import </a:t>
            </a:r>
            <a:r>
              <a:rPr lang="en-US" altLang="zh-TW" sz="2400" dirty="0" err="1">
                <a:solidFill>
                  <a:srgbClr val="0000FF"/>
                </a:solidFill>
              </a:rPr>
              <a:t>pyaudio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7ABF23-CFD9-4404-BF15-FC6EDBDCA570}"/>
              </a:ext>
            </a:extLst>
          </p:cNvPr>
          <p:cNvSpPr/>
          <p:nvPr/>
        </p:nvSpPr>
        <p:spPr>
          <a:xfrm>
            <a:off x="1038233" y="1829481"/>
            <a:ext cx="676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[Sample Code]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7A3BD2-1EE1-43C0-B24E-98DADD89E3BF}"/>
              </a:ext>
            </a:extLst>
          </p:cNvPr>
          <p:cNvSpPr/>
          <p:nvPr/>
        </p:nvSpPr>
        <p:spPr>
          <a:xfrm>
            <a:off x="1398157" y="2381416"/>
            <a:ext cx="810576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/>
              <a:t>import </a:t>
            </a:r>
            <a:r>
              <a:rPr lang="en-US" altLang="zh-TW" sz="2400" dirty="0" err="1"/>
              <a:t>pyaudio</a:t>
            </a: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sz="2400" dirty="0"/>
              <a:t>pa=</a:t>
            </a:r>
            <a:r>
              <a:rPr lang="en-US" altLang="zh-TW" sz="2400" dirty="0" err="1"/>
              <a:t>pyaudio.PyAudio</a:t>
            </a:r>
            <a:r>
              <a:rPr lang="en-US" altLang="zh-TW" sz="2400" dirty="0"/>
              <a:t>()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fs = 44100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chunk = 1024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stream = </a:t>
            </a:r>
            <a:r>
              <a:rPr lang="en-US" altLang="zh-TW" sz="2400" dirty="0" err="1"/>
              <a:t>pa.open</a:t>
            </a:r>
            <a:r>
              <a:rPr lang="en-US" altLang="zh-TW" sz="2400" dirty="0"/>
              <a:t>(format=pyaudio.paInt16, channels=1, rate=fs, input=True, </a:t>
            </a:r>
            <a:r>
              <a:rPr lang="en-US" altLang="zh-TW" sz="2400" dirty="0" err="1"/>
              <a:t>frames_per_buffer</a:t>
            </a:r>
            <a:r>
              <a:rPr lang="en-US" altLang="zh-TW" sz="2400" dirty="0"/>
              <a:t>=chunk)</a:t>
            </a:r>
          </a:p>
          <a:p>
            <a:pPr>
              <a:spcBef>
                <a:spcPts val="600"/>
              </a:spcBef>
            </a:pP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sz="2400" dirty="0"/>
              <a:t>vocal=[]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count=0</a:t>
            </a:r>
            <a:endParaRPr lang="zh-TW" altLang="en-US" sz="2400" dirty="0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50243D4F-4AE6-4FED-8BFC-B4ACF977A4F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7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388D923-BB03-4ED5-8E17-210FDEA8ED55}"/>
              </a:ext>
            </a:extLst>
          </p:cNvPr>
          <p:cNvSpPr/>
          <p:nvPr/>
        </p:nvSpPr>
        <p:spPr>
          <a:xfrm>
            <a:off x="1717270" y="707490"/>
            <a:ext cx="9218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while count&lt;200:    #</a:t>
            </a:r>
            <a:r>
              <a:rPr lang="zh-TW" altLang="en-US" sz="2400" dirty="0"/>
              <a:t> </a:t>
            </a:r>
            <a:r>
              <a:rPr lang="en-US" altLang="zh-TW" sz="2400" dirty="0"/>
              <a:t>Control the recording time</a:t>
            </a:r>
            <a:endParaRPr lang="zh-TW" altLang="en-US" sz="2400" dirty="0"/>
          </a:p>
          <a:p>
            <a:r>
              <a:rPr lang="en-US" altLang="zh-TW" sz="2400" dirty="0"/>
              <a:t>   audio = </a:t>
            </a:r>
            <a:r>
              <a:rPr lang="en-US" altLang="zh-TW" sz="2400" dirty="0" err="1"/>
              <a:t>stream.read</a:t>
            </a:r>
            <a:r>
              <a:rPr lang="en-US" altLang="zh-TW" sz="2400" dirty="0"/>
              <a:t>(chunk) </a:t>
            </a:r>
            <a:endParaRPr lang="zh-TW" altLang="en-US" sz="2400" dirty="0"/>
          </a:p>
          <a:p>
            <a:r>
              <a:rPr lang="en-US" altLang="zh-TW" sz="2400" dirty="0"/>
              <a:t>   </a:t>
            </a:r>
            <a:r>
              <a:rPr lang="en-US" altLang="zh-TW" sz="2400" dirty="0" err="1"/>
              <a:t>vocal.append</a:t>
            </a:r>
            <a:r>
              <a:rPr lang="en-US" altLang="zh-TW" sz="2400" dirty="0"/>
              <a:t>(audio)</a:t>
            </a:r>
          </a:p>
          <a:p>
            <a:r>
              <a:rPr lang="en-US" altLang="zh-TW" sz="2400" dirty="0"/>
              <a:t>   count +=1</a:t>
            </a:r>
          </a:p>
          <a:p>
            <a:endParaRPr lang="en-US" altLang="zh-TW" sz="2400" dirty="0"/>
          </a:p>
          <a:p>
            <a:r>
              <a:rPr lang="en-US" altLang="zh-TW" sz="2400" dirty="0" err="1"/>
              <a:t>save_wave_file</a:t>
            </a:r>
            <a:r>
              <a:rPr lang="en-US" altLang="zh-TW" sz="2400" dirty="0"/>
              <a:t>('</a:t>
            </a:r>
            <a:r>
              <a:rPr lang="en-US" altLang="zh-TW" sz="2400" dirty="0" err="1"/>
              <a:t>testrecord.wav',vocal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 err="1"/>
              <a:t>stream.close</a:t>
            </a:r>
            <a:r>
              <a:rPr lang="en-US" altLang="zh-TW" sz="2400" dirty="0"/>
              <a:t>()</a:t>
            </a:r>
          </a:p>
          <a:p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591294-2803-433E-9F17-1E1F6A7A4F25}"/>
              </a:ext>
            </a:extLst>
          </p:cNvPr>
          <p:cNvSpPr/>
          <p:nvPr/>
        </p:nvSpPr>
        <p:spPr>
          <a:xfrm>
            <a:off x="1717270" y="3944087"/>
            <a:ext cx="8769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Reference</a:t>
            </a:r>
          </a:p>
          <a:p>
            <a:r>
              <a:rPr lang="zh-TW" altLang="en-US" sz="2400" dirty="0"/>
              <a:t>https://codertw.com/%E7%A8%8B%E5%BC%8F%E8%AA%9E%E8%A8%80/491427/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DD156076-588D-48D9-BC7B-AFF210D4D2A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1063301" y="1457773"/>
            <a:ext cx="5032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First, import the related modules:</a:t>
            </a:r>
          </a:p>
          <a:p>
            <a:endParaRPr lang="en-US" altLang="zh-TW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pip install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numpy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pip install matplotlib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E4CF0-A9BB-4953-A704-00D92BA3E190}"/>
              </a:ext>
            </a:extLst>
          </p:cNvPr>
          <p:cNvSpPr/>
          <p:nvPr/>
        </p:nvSpPr>
        <p:spPr>
          <a:xfrm>
            <a:off x="1063301" y="3198167"/>
            <a:ext cx="999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We then illustrate how to read, plot, and generate image files by Python.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911DA99-C880-46EE-B2F5-D8776A8D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1240446" cy="5847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II.  Read and Write of Image Files</a:t>
            </a:r>
            <a:endParaRPr lang="zh-TW" altLang="en-US" sz="3200" b="1" dirty="0">
              <a:solidFill>
                <a:srgbClr val="3333FF"/>
              </a:solidFill>
              <a:sym typeface="Symbol" panose="05050102010706020507" pitchFamily="18" charset="2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9DED5F46-B5C2-4DE6-94E3-B8776C52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8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II-A  Read Image Files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200" y="1308370"/>
            <a:ext cx="10870096" cy="314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     import cv2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00FF"/>
                </a:solidFill>
              </a:rPr>
              <a:t>     image = cv2.imread('D:/Pic/peppers.bmp’)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or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     import </a:t>
            </a:r>
            <a:r>
              <a:rPr lang="en-US" altLang="zh-TW" sz="2400" dirty="0" err="1"/>
              <a:t>matplotlib.pyplot</a:t>
            </a:r>
            <a:r>
              <a:rPr lang="en-US" altLang="zh-TW" sz="2400" dirty="0"/>
              <a:t> as </a:t>
            </a:r>
            <a:r>
              <a:rPr lang="en-US" altLang="zh-TW" sz="2400" dirty="0" err="1"/>
              <a:t>plt</a:t>
            </a: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image = </a:t>
            </a:r>
            <a:r>
              <a:rPr lang="en-US" altLang="zh-TW" sz="2400" dirty="0" err="1">
                <a:solidFill>
                  <a:srgbClr val="0000FF"/>
                </a:solidFill>
              </a:rPr>
              <a:t>plt.imread</a:t>
            </a:r>
            <a:r>
              <a:rPr lang="en-US" altLang="zh-TW" sz="2400" dirty="0">
                <a:solidFill>
                  <a:srgbClr val="0000FF"/>
                </a:solidFill>
              </a:rPr>
              <a:t>(‘D:/Pic/peppers.bmp’)</a:t>
            </a: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rgbClr val="0000FF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C63599-4280-4DE3-8D77-A3FA9E91BAB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6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82216" y="136525"/>
            <a:ext cx="109463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Note: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(1) If the image is a colorful one, after applying </a:t>
            </a:r>
            <a:r>
              <a:rPr lang="en-US" altLang="zh-TW" sz="2400" dirty="0">
                <a:solidFill>
                  <a:srgbClr val="FF0000"/>
                </a:solidFill>
              </a:rPr>
              <a:t>cv2.imread</a:t>
            </a:r>
            <a:r>
              <a:rPr lang="en-US" altLang="zh-TW" sz="2400" dirty="0"/>
              <a:t>, the order of the 3 channels are </a:t>
            </a:r>
            <a:r>
              <a:rPr lang="en-US" altLang="zh-TW" sz="2400" dirty="0">
                <a:solidFill>
                  <a:srgbClr val="0000FF"/>
                </a:solidFill>
              </a:rPr>
              <a:t>BGR</a:t>
            </a:r>
            <a:r>
              <a:rPr lang="en-US" altLang="zh-TW" sz="2400" dirty="0"/>
              <a:t>.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     </a:t>
            </a:r>
            <a:r>
              <a:rPr lang="en-US" altLang="zh-TW" sz="2400" dirty="0">
                <a:solidFill>
                  <a:srgbClr val="0000FF"/>
                </a:solidFill>
              </a:rPr>
              <a:t>image[:, :, 0] =&gt; B, image[:, :, 1] =&gt; G, image[:, :, 2] =&gt; R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(2) However, if we apply </a:t>
            </a:r>
            <a:r>
              <a:rPr lang="en-US" altLang="zh-TW" sz="2400" dirty="0" err="1">
                <a:solidFill>
                  <a:srgbClr val="FF0000"/>
                </a:solidFill>
              </a:rPr>
              <a:t>plt.imread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to read a color image, the order is still </a:t>
            </a:r>
            <a:r>
              <a:rPr lang="en-US" altLang="zh-TW" sz="2400" dirty="0">
                <a:solidFill>
                  <a:srgbClr val="0000FF"/>
                </a:solidFill>
              </a:rPr>
              <a:t>RGB</a:t>
            </a:r>
            <a:r>
              <a:rPr lang="en-US" altLang="zh-TW" sz="2400" dirty="0"/>
              <a:t>.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     </a:t>
            </a:r>
            <a:r>
              <a:rPr lang="en-US" altLang="zh-TW" sz="2400" dirty="0">
                <a:solidFill>
                  <a:srgbClr val="0000FF"/>
                </a:solidFill>
              </a:rPr>
              <a:t>image[:, :, 0] =&gt; R, image[:, :, 1] =&gt; G, image[:, :, 2] =&gt; B</a:t>
            </a:r>
            <a:r>
              <a:rPr lang="en-US" altLang="zh-TW" sz="2400" dirty="0"/>
              <a:t>  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(3) If the file cannot be read, change</a:t>
            </a:r>
            <a:r>
              <a:rPr lang="zh-TW" altLang="en-US" sz="2400" dirty="0"/>
              <a:t> 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\ </a:t>
            </a:r>
            <a:r>
              <a:rPr lang="en-US" altLang="zh-TW" sz="2400" dirty="0"/>
              <a:t>into 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/</a:t>
            </a:r>
            <a:r>
              <a:rPr lang="en-US" altLang="zh-TW" sz="2400" dirty="0"/>
              <a:t> in the path.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(4) The size of the image can be seen from </a:t>
            </a:r>
            <a:r>
              <a:rPr lang="en-US" altLang="zh-TW" sz="2400" dirty="0" err="1">
                <a:solidFill>
                  <a:srgbClr val="0000FF"/>
                </a:solidFill>
              </a:rPr>
              <a:t>image.shape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600"/>
              </a:spcBef>
              <a:buAutoNum type="arabicParenBoth" startAt="3"/>
            </a:pP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image.shape</a:t>
            </a: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sz="2400" dirty="0"/>
              <a:t>(512, 512, 3)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(5) cv2.imread can read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*.jpg, *.bmp, *.</a:t>
            </a:r>
            <a:r>
              <a:rPr lang="en-US" altLang="zh-TW" sz="2400" dirty="0" err="1">
                <a:solidFill>
                  <a:srgbClr val="0000FF"/>
                </a:solidFill>
              </a:rPr>
              <a:t>png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/>
              <a:t>files.  However, *.gif files</a:t>
            </a:r>
            <a:r>
              <a:rPr lang="zh-TW" altLang="en-US" sz="2400" dirty="0"/>
              <a:t> </a:t>
            </a:r>
            <a:r>
              <a:rPr lang="en-US" altLang="zh-TW" sz="2400" dirty="0"/>
              <a:t>cannot</a:t>
            </a:r>
            <a:r>
              <a:rPr lang="zh-TW" altLang="en-US" sz="2400" dirty="0"/>
              <a:t> </a:t>
            </a:r>
            <a:r>
              <a:rPr lang="en-US" altLang="zh-TW" sz="2400" dirty="0"/>
              <a:t>be</a:t>
            </a:r>
            <a:r>
              <a:rPr lang="zh-TW" altLang="en-US" sz="2400" dirty="0"/>
              <a:t> </a:t>
            </a:r>
            <a:r>
              <a:rPr lang="en-US" altLang="zh-TW" sz="2400" dirty="0"/>
              <a:t>read.</a:t>
            </a:r>
            <a:r>
              <a:rPr lang="zh-TW" altLang="en-US" sz="2400" dirty="0"/>
              <a:t> </a:t>
            </a:r>
            <a:endParaRPr lang="en-US" altLang="zh-TW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C63599-4280-4DE3-8D77-A3FA9E91BAB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0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38200" y="1176017"/>
            <a:ext cx="103583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00FF"/>
                </a:solidFill>
              </a:rPr>
              <a:t>Case 1: If the format of the image is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</a:rPr>
              <a:t>int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The following commands should be used together (for both color and gray-level images)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 cv2.imshow('test', image)   </a:t>
            </a:r>
            <a:r>
              <a:rPr lang="en-US" altLang="zh-TW" sz="2400" dirty="0"/>
              <a:t># ‘test’ is the title of the image 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 cv2.waitKey(0)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 cv2.destroyAllWindows()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FDD98A7-A63F-458A-A2F1-D100C7AE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II-B  Show Images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85BC7F93-C391-4828-B251-8A596D67EA5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DBCCF05-F619-4668-8225-2F0F6C8FA4EC}"/>
              </a:ext>
            </a:extLst>
          </p:cNvPr>
          <p:cNvSpPr/>
          <p:nvPr/>
        </p:nvSpPr>
        <p:spPr>
          <a:xfrm>
            <a:off x="838200" y="3946731"/>
            <a:ext cx="1020127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/>
              <a:t>The following commands can also be applied to show images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 import </a:t>
            </a:r>
            <a:r>
              <a:rPr lang="en-US" altLang="zh-TW" sz="2400" dirty="0" err="1">
                <a:solidFill>
                  <a:srgbClr val="0000FF"/>
                </a:solidFill>
              </a:rPr>
              <a:t>matplotlib.pyplot</a:t>
            </a:r>
            <a:r>
              <a:rPr lang="en-US" altLang="zh-TW" sz="2400" dirty="0">
                <a:solidFill>
                  <a:srgbClr val="0000FF"/>
                </a:solidFill>
              </a:rPr>
              <a:t> as </a:t>
            </a:r>
            <a:r>
              <a:rPr lang="en-US" altLang="zh-TW" sz="2400" dirty="0" err="1">
                <a:solidFill>
                  <a:srgbClr val="0000FF"/>
                </a:solidFill>
              </a:rPr>
              <a:t>plt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 </a:t>
            </a:r>
            <a:r>
              <a:rPr lang="en-US" altLang="zh-TW" sz="2400" dirty="0" err="1">
                <a:solidFill>
                  <a:srgbClr val="0000FF"/>
                </a:solidFill>
              </a:rPr>
              <a:t>plt.imshow</a:t>
            </a:r>
            <a:r>
              <a:rPr lang="en-US" altLang="zh-TW" sz="2400" dirty="0">
                <a:solidFill>
                  <a:srgbClr val="0000FF"/>
                </a:solidFill>
              </a:rPr>
              <a:t>(image) 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 </a:t>
            </a:r>
            <a:r>
              <a:rPr lang="en-US" altLang="zh-TW" sz="2400" dirty="0" err="1">
                <a:solidFill>
                  <a:srgbClr val="0000FF"/>
                </a:solidFill>
              </a:rPr>
              <a:t>plt.show</a:t>
            </a:r>
            <a:r>
              <a:rPr lang="en-US" altLang="zh-TW" sz="2400" dirty="0">
                <a:solidFill>
                  <a:srgbClr val="0000FF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63422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86092" y="553447"/>
            <a:ext cx="1088282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400" dirty="0"/>
              <a:t>If we read color images by </a:t>
            </a:r>
            <a:r>
              <a:rPr lang="en-US" altLang="zh-TW" sz="2400" dirty="0" err="1"/>
              <a:t>cv.imread</a:t>
            </a:r>
            <a:r>
              <a:rPr lang="en-US" altLang="zh-TW" sz="2400" dirty="0"/>
              <a:t> and want to show color images by </a:t>
            </a:r>
            <a:r>
              <a:rPr lang="en-US" altLang="zh-TW" sz="2400" dirty="0" err="1"/>
              <a:t>plt.imshow</a:t>
            </a:r>
            <a:r>
              <a:rPr lang="en-US" altLang="zh-TW" sz="2400" dirty="0"/>
              <a:t>, we should change the order of</a:t>
            </a:r>
            <a:r>
              <a:rPr lang="zh-TW" altLang="en-US" sz="2400" dirty="0"/>
              <a:t> </a:t>
            </a:r>
            <a:r>
              <a:rPr lang="en-US" altLang="zh-TW" sz="2400" dirty="0"/>
              <a:t>BGR into RGB and modify the 2</a:t>
            </a:r>
            <a:r>
              <a:rPr lang="en-US" altLang="zh-TW" sz="2400" baseline="30000" dirty="0"/>
              <a:t>nd</a:t>
            </a:r>
            <a:r>
              <a:rPr lang="en-US" altLang="zh-TW" sz="2400" dirty="0"/>
              <a:t> line as: 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00FF"/>
                </a:solidFill>
              </a:rPr>
              <a:t>       </a:t>
            </a:r>
            <a:r>
              <a:rPr lang="en-US" altLang="zh-TW" sz="2400" dirty="0" err="1">
                <a:solidFill>
                  <a:srgbClr val="0000FF"/>
                </a:solidFill>
              </a:rPr>
              <a:t>plt.imshow</a:t>
            </a:r>
            <a:r>
              <a:rPr lang="en-US" altLang="zh-TW" sz="2400" dirty="0">
                <a:solidFill>
                  <a:srgbClr val="0000FF"/>
                </a:solidFill>
              </a:rPr>
              <a:t>(image[:,:,[2,1,0]])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85BC7F93-C391-4828-B251-8A596D67EA5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8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15709" y="225415"/>
            <a:ext cx="105447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rgbClr val="0000FF"/>
                </a:solidFill>
              </a:rPr>
              <a:t>Case 2: If the format of the image is not integer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In this case, we should </a:t>
            </a:r>
            <a:r>
              <a:rPr lang="en-US" altLang="zh-TW" sz="2400" dirty="0">
                <a:solidFill>
                  <a:srgbClr val="0000FF"/>
                </a:solidFill>
              </a:rPr>
              <a:t>divide the image by 255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/>
              <a:t>before showing it,</a:t>
            </a:r>
            <a:r>
              <a:rPr lang="zh-TW" altLang="en-US" sz="2400" dirty="0"/>
              <a:t> </a:t>
            </a:r>
            <a:r>
              <a:rPr lang="en-US" altLang="zh-TW" sz="2400" dirty="0"/>
              <a:t>no matter using </a:t>
            </a:r>
            <a:r>
              <a:rPr lang="en-US" altLang="zh-TW" sz="2400" dirty="0">
                <a:solidFill>
                  <a:srgbClr val="0000FF"/>
                </a:solidFill>
              </a:rPr>
              <a:t>cv2.imshow </a:t>
            </a:r>
            <a:r>
              <a:rPr lang="en-US" altLang="zh-TW" sz="2400" dirty="0"/>
              <a:t>or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</a:rPr>
              <a:t>plt.imshow</a:t>
            </a:r>
            <a:r>
              <a:rPr lang="en-US" altLang="zh-TW" sz="2400" dirty="0"/>
              <a:t>.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[Example 1]: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import cv2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     image = cv2.imread('D:/Pic/peppers.bmp’)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     image1 = image*0.5 + 127.5    # lighten the image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     cv2.imshow(‘test’, </a:t>
            </a:r>
            <a:r>
              <a:rPr lang="en-US" altLang="zh-TW" sz="2400" dirty="0">
                <a:solidFill>
                  <a:srgbClr val="FF0000"/>
                </a:solidFill>
              </a:rPr>
              <a:t>image</a:t>
            </a:r>
            <a:r>
              <a:rPr lang="en-US" altLang="zh-TW" sz="2400" dirty="0">
                <a:solidFill>
                  <a:srgbClr val="0000FF"/>
                </a:solidFill>
              </a:rPr>
              <a:t>)   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# it is unnecessary to divide the image by 255 for the integer case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cv2.waitKey(0)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     cv2.destroyAllWindows()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     cv2.imshow(‘test’, </a:t>
            </a:r>
            <a:r>
              <a:rPr lang="en-US" altLang="zh-TW" sz="2400" dirty="0">
                <a:solidFill>
                  <a:srgbClr val="FF0000"/>
                </a:solidFill>
              </a:rPr>
              <a:t>image1/255</a:t>
            </a:r>
            <a:r>
              <a:rPr lang="en-US" altLang="zh-TW" sz="2400" dirty="0">
                <a:solidFill>
                  <a:srgbClr val="0000FF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# For the non-integer case, one should divide the image by 255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cv2.waitKey(0)</a:t>
            </a:r>
          </a:p>
          <a:p>
            <a:r>
              <a:rPr lang="en-US" altLang="zh-TW" sz="2400" dirty="0">
                <a:solidFill>
                  <a:srgbClr val="0000FF"/>
                </a:solidFill>
              </a:rPr>
              <a:t>     cv2.destroyAllWindows()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CDBA21F2-775F-4C2F-BA42-E86C401B69B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FD5C03-E4BD-452C-8E5F-46B4DBBE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09" y="1907381"/>
            <a:ext cx="3048000" cy="304323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420AF53-3070-4ACD-B901-359C78CC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41" y="1907381"/>
            <a:ext cx="3043238" cy="3043238"/>
          </a:xfrm>
          <a:prstGeom prst="rect">
            <a:avLst/>
          </a:prstGeom>
        </p:spPr>
      </p:pic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CDBA21F2-775F-4C2F-BA42-E86C401B69B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D104ECF-C0BF-45AB-9067-9E28C506C653}"/>
              </a:ext>
            </a:extLst>
          </p:cNvPr>
          <p:cNvSpPr txBox="1"/>
          <p:nvPr/>
        </p:nvSpPr>
        <p:spPr>
          <a:xfrm>
            <a:off x="2394625" y="1060313"/>
            <a:ext cx="646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the sample code on the previous page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0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CDBA21F2-775F-4C2F-BA42-E86C401B69B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ECAF3AA-7502-49DB-AE92-2CE497AD4AC1}"/>
              </a:ext>
            </a:extLst>
          </p:cNvPr>
          <p:cNvSpPr txBox="1"/>
          <p:nvPr/>
        </p:nvSpPr>
        <p:spPr>
          <a:xfrm>
            <a:off x="558213" y="439785"/>
            <a:ext cx="817523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import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altLang="zh-TW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image =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plt.imread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('D:/Pic/peppers.bmp’)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image1 = image*0.5 + 127.5  # lighten the image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altLang="zh-TW" sz="2200" dirty="0"/>
              <a:t># it is unnecessary to divide the image by 255 for the integer case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zh-TW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image1/255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altLang="zh-TW" sz="2200" dirty="0"/>
              <a:t># For the non-integer case, one should divide the image by 255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zh-TW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2C655C-2C2B-4295-AE7B-1A4DEE2B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501650"/>
            <a:ext cx="2743200" cy="273891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C2CE5DE-3D7C-4206-B7D0-FCFACF80B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3429000"/>
            <a:ext cx="2738914" cy="27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0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1063301" y="1457773"/>
            <a:ext cx="59066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First, install the following modules:</a:t>
            </a:r>
          </a:p>
          <a:p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  pip install </a:t>
            </a:r>
            <a:r>
              <a:rPr lang="en-US" altLang="zh-TW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numpy</a:t>
            </a:r>
            <a:endParaRPr lang="en-US" altLang="zh-TW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  pip install </a:t>
            </a:r>
            <a:r>
              <a:rPr lang="en-US" altLang="zh-TW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scipy</a:t>
            </a:r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  pip install matplotlib  # plot</a:t>
            </a:r>
          </a:p>
          <a:p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  pip install </a:t>
            </a:r>
            <a:r>
              <a:rPr lang="en-US" altLang="zh-TW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pipwin</a:t>
            </a:r>
            <a:endParaRPr lang="en-US" altLang="zh-TW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altLang="zh-TW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pipwin</a:t>
            </a:r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install </a:t>
            </a:r>
            <a:r>
              <a:rPr lang="en-US" altLang="zh-TW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simpleaudio</a:t>
            </a:r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 # vocal files</a:t>
            </a:r>
          </a:p>
          <a:p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altLang="zh-TW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pipwin</a:t>
            </a:r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install </a:t>
            </a:r>
            <a:r>
              <a:rPr lang="en-US" altLang="zh-TW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pyaudio</a:t>
            </a:r>
            <a:endParaRPr lang="en-US" altLang="zh-TW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E4CF0-A9BB-4953-A704-00D92BA3E190}"/>
              </a:ext>
            </a:extLst>
          </p:cNvPr>
          <p:cNvSpPr/>
          <p:nvPr/>
        </p:nvSpPr>
        <p:spPr>
          <a:xfrm>
            <a:off x="988657" y="4828484"/>
            <a:ext cx="10571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We then illustrate how to read, play, record, and construct audio files by Python. We also illustrate the way to plot the spectrum by Python.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911DA99-C880-46EE-B2F5-D8776A8D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1240446" cy="5847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I.  Read and Write Audio Files</a:t>
            </a:r>
            <a:endParaRPr lang="zh-TW" altLang="en-US" sz="3200" b="1" dirty="0">
              <a:solidFill>
                <a:srgbClr val="3333FF"/>
              </a:solidFill>
              <a:sym typeface="Symbol" panose="05050102010706020507" pitchFamily="18" charset="2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9DED5F46-B5C2-4DE6-94E3-B8776C52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3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38200" y="1021404"/>
            <a:ext cx="1020924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cv2.imwrite('D:/Pic/jpg', image)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or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</a:t>
            </a:r>
            <a:r>
              <a:rPr lang="en-US" altLang="zh-TW" sz="2400" dirty="0" err="1">
                <a:solidFill>
                  <a:srgbClr val="0000FF"/>
                </a:solidFill>
              </a:rPr>
              <a:t>plt.imsave</a:t>
            </a:r>
            <a:r>
              <a:rPr lang="en-US" altLang="zh-TW" sz="2400" dirty="0">
                <a:solidFill>
                  <a:srgbClr val="0000FF"/>
                </a:solidFill>
              </a:rPr>
              <a:t>('D:/Pic/jpg', image)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FF0000"/>
                </a:solidFill>
              </a:rPr>
              <a:t>Note: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(1) To construct a color image file by </a:t>
            </a:r>
            <a:r>
              <a:rPr lang="en-US" altLang="zh-TW" sz="2400" dirty="0" err="1">
                <a:solidFill>
                  <a:srgbClr val="FF0000"/>
                </a:solidFill>
              </a:rPr>
              <a:t>cv.imwrite</a:t>
            </a:r>
            <a:r>
              <a:rPr lang="en-US" altLang="zh-TW" sz="2400" dirty="0"/>
              <a:t>, one should note that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    image[:, :, 0] =&gt; B, image[:, :, 1] =&gt; G, image[:, :, 2] =&gt; R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     If we use </a:t>
            </a:r>
            <a:r>
              <a:rPr lang="en-US" altLang="zh-TW" sz="2400" dirty="0" err="1">
                <a:solidFill>
                  <a:srgbClr val="FF0000"/>
                </a:solidFill>
              </a:rPr>
              <a:t>plt.save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to construct a color image file, the order is still RGB:</a:t>
            </a:r>
          </a:p>
          <a:p>
            <a:pPr>
              <a:spcBef>
                <a:spcPts val="600"/>
              </a:spcBef>
            </a:pPr>
            <a:r>
              <a:rPr lang="en-US" altLang="zh-TW" sz="2400" dirty="0"/>
              <a:t>        </a:t>
            </a:r>
            <a:r>
              <a:rPr lang="en-US" altLang="zh-TW" sz="2400" dirty="0">
                <a:solidFill>
                  <a:srgbClr val="0000FF"/>
                </a:solidFill>
              </a:rPr>
              <a:t>image[:, :, 0] =&gt; R, image[:, :, 1] =&gt; G, image[:, :, 2] =&gt; B</a:t>
            </a:r>
          </a:p>
          <a:p>
            <a:pPr algn="just">
              <a:spcBef>
                <a:spcPts val="600"/>
              </a:spcBef>
            </a:pPr>
            <a:r>
              <a:rPr lang="en-US" altLang="zh-TW" sz="2400" dirty="0"/>
              <a:t>(2) The command</a:t>
            </a:r>
            <a:r>
              <a:rPr lang="zh-TW" altLang="en-US" sz="2400" dirty="0"/>
              <a:t> </a:t>
            </a:r>
            <a:r>
              <a:rPr lang="en-US" altLang="zh-TW" sz="2400" dirty="0"/>
              <a:t>cv2.imwrite(‘D:\Pic\jpg’, image) may not work. We should</a:t>
            </a:r>
            <a:br>
              <a:rPr lang="en-US" altLang="zh-TW" sz="2400" dirty="0"/>
            </a:br>
            <a:r>
              <a:rPr lang="en-US" altLang="zh-TW" sz="2400" dirty="0"/>
              <a:t>      </a:t>
            </a:r>
            <a:r>
              <a:rPr lang="en-US" altLang="zh-TW" sz="2400" dirty="0">
                <a:solidFill>
                  <a:srgbClr val="0000FF"/>
                </a:solidFill>
              </a:rPr>
              <a:t>change</a:t>
            </a:r>
            <a:r>
              <a:rPr lang="zh-TW" altLang="en-US" sz="2400" dirty="0">
                <a:solidFill>
                  <a:srgbClr val="0000FF"/>
                </a:solidFill>
              </a:rPr>
              <a:t>  </a:t>
            </a:r>
            <a:r>
              <a:rPr lang="en-US" altLang="zh-TW" sz="2400" dirty="0">
                <a:solidFill>
                  <a:srgbClr val="0000FF"/>
                </a:solidFill>
              </a:rPr>
              <a:t>\ 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into</a:t>
            </a:r>
            <a:r>
              <a:rPr lang="zh-TW" altLang="en-US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0000FF"/>
                </a:solidFill>
              </a:rPr>
              <a:t>/</a:t>
            </a:r>
            <a:r>
              <a:rPr lang="en-US" altLang="zh-TW" sz="2400" dirty="0"/>
              <a:t>.</a:t>
            </a:r>
          </a:p>
          <a:p>
            <a:pPr algn="just">
              <a:spcBef>
                <a:spcPts val="600"/>
              </a:spcBef>
            </a:pPr>
            <a:r>
              <a:rPr lang="en-US" altLang="zh-TW" sz="2400" dirty="0"/>
              <a:t>(3) When we use</a:t>
            </a:r>
            <a:r>
              <a:rPr lang="zh-TW" altLang="en-US" sz="2400" dirty="0"/>
              <a:t> </a:t>
            </a:r>
            <a:r>
              <a:rPr lang="en-US" altLang="zh-TW" sz="2400" dirty="0" err="1"/>
              <a:t>plt.imshow</a:t>
            </a:r>
            <a:r>
              <a:rPr lang="en-US" altLang="zh-TW" sz="2400" dirty="0"/>
              <a:t> or </a:t>
            </a:r>
            <a:r>
              <a:rPr lang="en-US" altLang="zh-TW" sz="2400" dirty="0" err="1"/>
              <a:t>plot.show</a:t>
            </a:r>
            <a:r>
              <a:rPr lang="en-US" altLang="zh-TW" sz="2400" dirty="0"/>
              <a:t>() to show an image</a:t>
            </a:r>
            <a:r>
              <a:rPr lang="zh-TW" altLang="en-US" sz="2400" dirty="0"/>
              <a:t>，</a:t>
            </a:r>
            <a:r>
              <a:rPr lang="en-US" altLang="zh-TW" sz="2400" dirty="0"/>
              <a:t>we can also</a:t>
            </a:r>
            <a:br>
              <a:rPr lang="en-US" altLang="zh-TW" sz="2400" dirty="0"/>
            </a:br>
            <a:r>
              <a:rPr lang="en-US" altLang="zh-TW" sz="2400" dirty="0"/>
              <a:t>      use the bottom “save the figure” at the right-down button to save the</a:t>
            </a:r>
            <a:br>
              <a:rPr lang="en-US" altLang="zh-TW" sz="2400" dirty="0"/>
            </a:br>
            <a:r>
              <a:rPr lang="en-US" altLang="zh-TW" sz="2400" dirty="0"/>
              <a:t>      image as a file.  </a:t>
            </a:r>
            <a:endParaRPr lang="zh-TW" altLang="en-US" sz="2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51791B7-795B-44D9-8046-DA995374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II-C  Construct Image Files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58E7C62-4553-490E-ADC3-1871551E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8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946569" y="1457773"/>
            <a:ext cx="5032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First, install the following modules:</a:t>
            </a:r>
          </a:p>
          <a:p>
            <a:endParaRPr lang="en-US" altLang="zh-TW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pip install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numpy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pip install matplotlib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E4CF0-A9BB-4953-A704-00D92BA3E190}"/>
              </a:ext>
            </a:extLst>
          </p:cNvPr>
          <p:cNvSpPr/>
          <p:nvPr/>
        </p:nvSpPr>
        <p:spPr>
          <a:xfrm>
            <a:off x="946569" y="3351156"/>
            <a:ext cx="10571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We then illustrate the ways to read and write video files by Python.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911DA99-C880-46EE-B2F5-D8776A8D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1240446" cy="5847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III.  Read</a:t>
            </a: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and</a:t>
            </a: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Write</a:t>
            </a: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 </a:t>
            </a: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Video Files</a:t>
            </a:r>
            <a:endParaRPr lang="zh-TW" altLang="en-US" sz="3200" b="1" dirty="0">
              <a:solidFill>
                <a:srgbClr val="3333FF"/>
              </a:solidFill>
              <a:sym typeface="Symbol" panose="05050102010706020507" pitchFamily="18" charset="2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9DED5F46-B5C2-4DE6-94E3-B8776C52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2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51791B7-795B-44D9-8046-DA995374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III-A  Read and Play Video Files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377A93C-6EEB-44AA-8006-4D208F580877}"/>
              </a:ext>
            </a:extLst>
          </p:cNvPr>
          <p:cNvSpPr/>
          <p:nvPr/>
        </p:nvSpPr>
        <p:spPr>
          <a:xfrm>
            <a:off x="964659" y="1578196"/>
            <a:ext cx="103891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= cv2.VideoCapture(‘test.avi')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cap.isOpened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         # continued to read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files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ret, frame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   # the current frame information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if frame is read correctly ret is True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if not ret: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print("Can't receive frame (stream end?). Exiting ...")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cv2.imshow('frame', frame)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cv2.waitKey(1)           # adjust the rate of playing; a large number means playing slowly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cv2.waitKey(1) ==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('q'):      # press ‘q’ to quit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5FD687-F1F3-48F5-990E-E25B384EA4A5}"/>
              </a:ext>
            </a:extLst>
          </p:cNvPr>
          <p:cNvSpPr/>
          <p:nvPr/>
        </p:nvSpPr>
        <p:spPr>
          <a:xfrm>
            <a:off x="964660" y="1147309"/>
            <a:ext cx="35914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Sample Code (Read and Play)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6D435B2-A14C-4005-93D7-35A7A989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BEB455-E13F-4FDE-9D4B-2F891D3961E1}"/>
              </a:ext>
            </a:extLst>
          </p:cNvPr>
          <p:cNvSpPr/>
          <p:nvPr/>
        </p:nvSpPr>
        <p:spPr>
          <a:xfrm>
            <a:off x="5072795" y="6015126"/>
            <a:ext cx="637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Reference: </a:t>
            </a:r>
            <a:r>
              <a:rPr lang="zh-TW" altLang="en-US" dirty="0"/>
              <a:t>https://www.kancloud.cn/aollo/aolloopencv/260405</a:t>
            </a:r>
          </a:p>
        </p:txBody>
      </p:sp>
    </p:spTree>
    <p:extLst>
      <p:ext uri="{BB962C8B-B14F-4D97-AF65-F5344CB8AC3E}">
        <p14:creationId xmlns:p14="http://schemas.microsoft.com/office/powerpoint/2010/main" val="296700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77A93C-6EEB-44AA-8006-4D208F580877}"/>
              </a:ext>
            </a:extLst>
          </p:cNvPr>
          <p:cNvSpPr/>
          <p:nvPr/>
        </p:nvSpPr>
        <p:spPr>
          <a:xfrm>
            <a:off x="964660" y="1067970"/>
            <a:ext cx="947311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= cv2.VideoCapture(‘test.avi')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cap.isOpened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ret, frame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if frame is read correctly ret is True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if not ret: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print("Can't receive frame (stream end?). Exiting ...")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(frame)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     # We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200" dirty="0"/>
              <a:t>save the figure” to save each frame.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5FD687-F1F3-48F5-990E-E25B384EA4A5}"/>
              </a:ext>
            </a:extLst>
          </p:cNvPr>
          <p:cNvSpPr/>
          <p:nvPr/>
        </p:nvSpPr>
        <p:spPr>
          <a:xfrm>
            <a:off x="964660" y="447712"/>
            <a:ext cx="50531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Sample Code (Read and Save Each Frame)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7C5A7D8-60AB-4643-A442-54F35B7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43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51791B7-795B-44D9-8046-DA995374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III-B  Construct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Video Files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5FD687-F1F3-48F5-990E-E25B384EA4A5}"/>
              </a:ext>
            </a:extLst>
          </p:cNvPr>
          <p:cNvSpPr/>
          <p:nvPr/>
        </p:nvSpPr>
        <p:spPr>
          <a:xfrm>
            <a:off x="964660" y="1147309"/>
            <a:ext cx="10392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Code </a:t>
            </a:r>
          </a:p>
          <a:p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(This example is to read a video file,  reverse its content, and save it as another video file.)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8D5BBE-E077-4E98-B3CA-44D8F974B1B3}"/>
              </a:ext>
            </a:extLst>
          </p:cNvPr>
          <p:cNvSpPr/>
          <p:nvPr/>
        </p:nvSpPr>
        <p:spPr>
          <a:xfrm>
            <a:off x="964660" y="1968560"/>
            <a:ext cx="98038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= cv2.VideoCapture(</a:t>
            </a:r>
            <a:r>
              <a:rPr lang="en-US" altLang="zh-TW" sz="20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test.mp4</a:t>
            </a:r>
            <a:r>
              <a:rPr lang="en-US" altLang="zh-TW" sz="20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Define the codec and create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VideoWriter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fourcc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cv2.VideoWriter_fourcc(*</a:t>
            </a:r>
            <a:r>
              <a:rPr lang="en-US" altLang="zh-TW" sz="24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XVID</a:t>
            </a:r>
            <a:r>
              <a:rPr lang="en-US" altLang="zh-TW" sz="24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#  Set the coding format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= int(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cap.get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(cv2.CAP_PROP_FRAME_WIDTH)) 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= int(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cap.get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(cv2.CAP_PROP_FRAME_HEIGHT))</a:t>
            </a:r>
          </a:p>
          <a:p>
            <a:b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= cv2.VideoWriter('output1.mp4',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fourcc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20.0, 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width,height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# The parameters are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output file name, (ii) the coding format, (iii) frame per</a:t>
            </a:r>
            <a:b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second (fps), and width and height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1E2F57F-F211-4323-B881-80D06908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4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B2683556-F529-4406-B98E-9E581AA6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190387-A196-4BF4-872F-14401B88BEC9}"/>
              </a:ext>
            </a:extLst>
          </p:cNvPr>
          <p:cNvSpPr/>
          <p:nvPr/>
        </p:nvSpPr>
        <p:spPr>
          <a:xfrm>
            <a:off x="1382949" y="245599"/>
            <a:ext cx="94261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cap.isOpened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ret, frame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ret==True: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frame = cv2.flip(frame,0)   # reverse the frame</a:t>
            </a:r>
            <a:b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# write the flipped frame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out.write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(frame)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cv2.imshow('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frame',frame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if cv2.waitKey(1) ==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('q’):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break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else: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F4EA8C-0575-4A96-95F0-88872783B6FD}"/>
              </a:ext>
            </a:extLst>
          </p:cNvPr>
          <p:cNvSpPr/>
          <p:nvPr/>
        </p:nvSpPr>
        <p:spPr>
          <a:xfrm>
            <a:off x="5582604" y="5701631"/>
            <a:ext cx="6312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Reference</a:t>
            </a:r>
            <a:r>
              <a:rPr lang="zh-TW" altLang="en-US" dirty="0"/>
              <a:t>：https://www.kancloud.cn/aollo/aolloopencv/260405</a:t>
            </a:r>
          </a:p>
        </p:txBody>
      </p:sp>
    </p:spTree>
    <p:extLst>
      <p:ext uri="{BB962C8B-B14F-4D97-AF65-F5344CB8AC3E}">
        <p14:creationId xmlns:p14="http://schemas.microsoft.com/office/powerpoint/2010/main" val="38570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03000365-BDC6-4378-993E-12A674007AF2}"/>
              </a:ext>
            </a:extLst>
          </p:cNvPr>
          <p:cNvSpPr txBox="1">
            <a:spLocks/>
          </p:cNvSpPr>
          <p:nvPr/>
        </p:nvSpPr>
        <p:spPr>
          <a:xfrm>
            <a:off x="1045097" y="425116"/>
            <a:ext cx="10229259" cy="4902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I-A.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Read Audio Files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1063301" y="1242856"/>
            <a:ext cx="761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First, import the related module</a:t>
            </a:r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:     import wave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F9EABA-0FDD-452C-B735-C9197FFFC9CB}"/>
              </a:ext>
            </a:extLst>
          </p:cNvPr>
          <p:cNvSpPr/>
          <p:nvPr/>
        </p:nvSpPr>
        <p:spPr>
          <a:xfrm>
            <a:off x="1080948" y="1808624"/>
            <a:ext cx="10193408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TW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Example to read an audio file</a:t>
            </a:r>
            <a:r>
              <a:rPr lang="zh-TW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US" altLang="zh-TW" sz="2400" dirty="0">
                <a:cs typeface="Times New Roman" panose="02020603050405020304" pitchFamily="18" charset="0"/>
              </a:rPr>
              <a:t>      </a:t>
            </a:r>
            <a:r>
              <a:rPr lang="en-US" altLang="zh-TW" sz="2400" dirty="0" err="1">
                <a:cs typeface="Times New Roman" panose="02020603050405020304" pitchFamily="18" charset="0"/>
              </a:rPr>
              <a:t>wavefile</a:t>
            </a:r>
            <a:r>
              <a:rPr lang="en-US" altLang="zh-TW" sz="2400" dirty="0"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cs typeface="Times New Roman" panose="02020603050405020304" pitchFamily="18" charset="0"/>
              </a:rPr>
              <a:t>wave.open</a:t>
            </a:r>
            <a:r>
              <a:rPr lang="en-US" altLang="zh-TW" sz="2400" dirty="0">
                <a:cs typeface="Times New Roman" panose="02020603050405020304" pitchFamily="18" charset="0"/>
              </a:rPr>
              <a:t>('C:/WINDOWS/Media/Alarm01.wav', '</a:t>
            </a:r>
            <a:r>
              <a:rPr lang="en-US" altLang="zh-TW" sz="2400" dirty="0" err="1">
                <a:cs typeface="Times New Roman" panose="02020603050405020304" pitchFamily="18" charset="0"/>
              </a:rPr>
              <a:t>rb</a:t>
            </a:r>
            <a:r>
              <a:rPr lang="en-US" altLang="zh-TW" sz="2400" dirty="0">
                <a:cs typeface="Times New Roman" panose="02020603050405020304" pitchFamily="18" charset="0"/>
              </a:rPr>
              <a:t>‘)</a:t>
            </a:r>
          </a:p>
          <a:p>
            <a:pPr>
              <a:spcBef>
                <a:spcPts val="450"/>
              </a:spcBef>
            </a:pPr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To acquire the sampling frequency and the length of the audio file: </a:t>
            </a:r>
          </a:p>
          <a:p>
            <a:pPr>
              <a:spcBef>
                <a:spcPts val="450"/>
              </a:spcBef>
            </a:pPr>
            <a:r>
              <a:rPr lang="en-US" altLang="zh-TW" sz="2400" dirty="0">
                <a:cs typeface="Times New Roman" panose="02020603050405020304" pitchFamily="18" charset="0"/>
              </a:rPr>
              <a:t>       fs =</a:t>
            </a:r>
            <a:r>
              <a:rPr lang="en-US" altLang="zh-TW" sz="2400" dirty="0" err="1">
                <a:cs typeface="Times New Roman" panose="02020603050405020304" pitchFamily="18" charset="0"/>
              </a:rPr>
              <a:t>wavefile.getframerate</a:t>
            </a:r>
            <a:r>
              <a:rPr lang="en-US" altLang="zh-TW" sz="2400" dirty="0">
                <a:cs typeface="Times New Roman" panose="02020603050405020304" pitchFamily="18" charset="0"/>
              </a:rPr>
              <a:t>()       # sampling frequency </a:t>
            </a:r>
          </a:p>
          <a:p>
            <a:pPr>
              <a:spcBef>
                <a:spcPts val="450"/>
              </a:spcBef>
            </a:pPr>
            <a:r>
              <a:rPr lang="en-US" altLang="zh-TW" sz="2400" dirty="0">
                <a:cs typeface="Times New Roman" panose="02020603050405020304" pitchFamily="18" charset="0"/>
              </a:rPr>
              <a:t>       </a:t>
            </a:r>
            <a:r>
              <a:rPr lang="en-US" altLang="zh-TW" sz="2400" dirty="0" err="1"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cs typeface="Times New Roman" panose="02020603050405020304" pitchFamily="18" charset="0"/>
              </a:rPr>
              <a:t>wavefile.getnframes</a:t>
            </a:r>
            <a:r>
              <a:rPr lang="en-US" altLang="zh-TW" sz="2400" dirty="0">
                <a:cs typeface="Times New Roman" panose="02020603050405020304" pitchFamily="18" charset="0"/>
              </a:rPr>
              <a:t>()  # length of the vocal signal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A2A5CF-BE20-47BF-B580-7162442D10A5}"/>
              </a:ext>
            </a:extLst>
          </p:cNvPr>
          <p:cNvSpPr/>
          <p:nvPr/>
        </p:nvSpPr>
        <p:spPr>
          <a:xfrm>
            <a:off x="1524000" y="421072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solidFill>
                  <a:srgbClr val="859900"/>
                </a:solidFill>
                <a:cs typeface="Times New Roman" panose="02020603050405020304" pitchFamily="18" charset="0"/>
              </a:rPr>
              <a:t>&gt;&gt;&gt;</a:t>
            </a:r>
            <a:r>
              <a:rPr lang="en-US" altLang="zh-TW" sz="2400" dirty="0">
                <a:cs typeface="Times New Roman" panose="02020603050405020304" pitchFamily="18" charset="0"/>
              </a:rPr>
              <a:t> fs</a:t>
            </a:r>
          </a:p>
          <a:p>
            <a:r>
              <a:rPr lang="en-US" altLang="zh-TW" sz="2400" dirty="0">
                <a:cs typeface="Times New Roman" panose="02020603050405020304" pitchFamily="18" charset="0"/>
              </a:rPr>
              <a:t>22050</a:t>
            </a:r>
          </a:p>
          <a:p>
            <a:endParaRPr lang="en-US" altLang="zh-TW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859900"/>
                </a:solidFill>
                <a:cs typeface="Times New Roman" panose="02020603050405020304" pitchFamily="18" charset="0"/>
              </a:rPr>
              <a:t>&gt;&gt;&gt;</a:t>
            </a:r>
            <a:r>
              <a:rPr lang="en-US" altLang="zh-TW" sz="2400" dirty="0"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cs typeface="Times New Roman" panose="02020603050405020304" pitchFamily="18" charset="0"/>
              </a:rPr>
              <a:t>num_frame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en-US" altLang="zh-TW" sz="2400" dirty="0">
                <a:cs typeface="Times New Roman" panose="02020603050405020304" pitchFamily="18" charset="0"/>
              </a:rPr>
              <a:t>122868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3B54AA38-3EB2-4931-9E37-CF55E5641A2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2338" y="489144"/>
            <a:ext cx="10067324" cy="5509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 the Waveform and the Related Parameters </a:t>
            </a:r>
          </a:p>
          <a:p>
            <a:pPr marL="0" indent="0">
              <a:buNone/>
            </a:pPr>
            <a:endParaRPr lang="en-US" altLang="zh-TW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import the related module:  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performing the commands on the previous page, we then perform</a:t>
            </a: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wavefile.readframes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np.frombuffer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dtype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=np.int16) 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# convert into the integer format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max(abs(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# normalization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n_channel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np.reshape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n_channel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This step is required if the audio file is a two-channel (stereo) one. 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EB70318A-AF23-433C-BA81-608CD1E7787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1B92875-1670-477E-A6E1-1AF44CDC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33" y="2036047"/>
            <a:ext cx="5852172" cy="4389129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F342F5EA-6CF7-452F-B205-04F5AB625B4D}"/>
              </a:ext>
            </a:extLst>
          </p:cNvPr>
          <p:cNvSpPr txBox="1">
            <a:spLocks/>
          </p:cNvSpPr>
          <p:nvPr/>
        </p:nvSpPr>
        <p:spPr>
          <a:xfrm>
            <a:off x="950317" y="498473"/>
            <a:ext cx="9210719" cy="3075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the Waveform of Audio Files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Frist, import the related module:   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np.arange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)*1/fs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plt.plot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(time,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8E2113EE-C30D-4935-A240-DCBA24947F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D7D905D-B63F-4962-972A-EF0780B3ACA7}"/>
              </a:ext>
            </a:extLst>
          </p:cNvPr>
          <p:cNvSpPr txBox="1">
            <a:spLocks/>
          </p:cNvSpPr>
          <p:nvPr/>
        </p:nvSpPr>
        <p:spPr>
          <a:xfrm>
            <a:off x="1050588" y="457201"/>
            <a:ext cx="8559482" cy="50973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I-B.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Plot the Spectrum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A8CAAEE-A027-41AF-B7C6-92914A77E803}"/>
              </a:ext>
            </a:extLst>
          </p:cNvPr>
          <p:cNvSpPr txBox="1">
            <a:spLocks/>
          </p:cNvSpPr>
          <p:nvPr/>
        </p:nvSpPr>
        <p:spPr>
          <a:xfrm>
            <a:off x="1557264" y="1224303"/>
            <a:ext cx="9294238" cy="50850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import the related module:  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scipy.fftpack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endParaRPr lang="en-US" altLang="zh-TW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abs(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[:,1]))/fs   # only choose the 1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# Note: The multiplication of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1/fs is necessary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200" dirty="0"/>
              <a:t>n0=int(</a:t>
            </a:r>
            <a:r>
              <a:rPr lang="en-US" altLang="zh-TW" sz="2200" dirty="0" err="1"/>
              <a:t>np.ceil</a:t>
            </a:r>
            <a:r>
              <a:rPr lang="en-US" altLang="zh-TW" sz="2200" dirty="0"/>
              <a:t>(</a:t>
            </a:r>
            <a:r>
              <a:rPr lang="en-US" altLang="zh-TW" sz="2200" dirty="0" err="1"/>
              <a:t>num_frame</a:t>
            </a:r>
            <a:r>
              <a:rPr lang="en-US" altLang="zh-TW" sz="2200" dirty="0"/>
              <a:t>/2))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altLang="zh-TW" sz="2200" dirty="0"/>
              <a:t>fft_data1=np.concatenate([fft_data[n0:num_frame],fft_data[0:n0]])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altLang="zh-TW" sz="2200" dirty="0"/>
              <a:t>      # Move the right half of the spectrum to the </a:t>
            </a:r>
            <a:r>
              <a:rPr lang="en-US" altLang="zh-TW" sz="2200" dirty="0"/>
              <a:t>left side. </a:t>
            </a:r>
            <a:endParaRPr lang="pt-BR" altLang="zh-TW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t-BR" altLang="zh-TW" sz="2200" dirty="0"/>
              <a:t>freq=np.concatenate([range(n0-num_frame,0), range(0,n0)]) *fs/num_frame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#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 the frequency axis.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plt.plot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(freq,fft_data1)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plt.xlim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(-1000,1000)    # Limit the range of the horizontal axis of the figure.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   # As the example on the next page. 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D75ECB99-154E-403E-9E87-FFE48B7F1D9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2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8C8F67-04A0-47BD-B549-7712BB5F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55" y="311625"/>
            <a:ext cx="7724867" cy="5793650"/>
          </a:xfrm>
          <a:prstGeom prst="rect">
            <a:avLst/>
          </a:prstGeom>
        </p:spPr>
      </p:pic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91838AD4-C023-4FE4-A369-D0E9C54C044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F60AE67-DA74-433B-A466-47E85AB36935}"/>
              </a:ext>
            </a:extLst>
          </p:cNvPr>
          <p:cNvSpPr/>
          <p:nvPr/>
        </p:nvSpPr>
        <p:spPr>
          <a:xfrm>
            <a:off x="561878" y="311625"/>
            <a:ext cx="553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of “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()”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998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0084" y="2299081"/>
            <a:ext cx="7886700" cy="31227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n_bytes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   # using two bytes to record a data</a:t>
            </a:r>
          </a:p>
          <a:p>
            <a:pPr>
              <a:lnSpc>
                <a:spcPct val="100000"/>
              </a:lnSpc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(2**15-1)*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 change the range to -2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2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>
              <a:lnSpc>
                <a:spcPct val="100000"/>
              </a:lnSpc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wave_data.astype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(np.int16)</a:t>
            </a:r>
          </a:p>
          <a:p>
            <a:pPr>
              <a:lnSpc>
                <a:spcPct val="100000"/>
              </a:lnSpc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play_obj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sa.play_buffer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n_channel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n_bytes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fs)</a:t>
            </a:r>
          </a:p>
          <a:p>
            <a:pPr>
              <a:lnSpc>
                <a:spcPct val="100000"/>
              </a:lnSpc>
            </a:pP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play_obj.wait_done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632298" y="548680"/>
            <a:ext cx="10389139" cy="50405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I-C.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Play Audio Files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6B6214-D260-4579-9E5F-3057056B891A}"/>
              </a:ext>
            </a:extLst>
          </p:cNvPr>
          <p:cNvSpPr/>
          <p:nvPr/>
        </p:nvSpPr>
        <p:spPr>
          <a:xfrm>
            <a:off x="1320085" y="1436147"/>
            <a:ext cx="9604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First, import the related module:    </a:t>
            </a:r>
            <a:r>
              <a:rPr lang="en-US" altLang="zh-TW" sz="2400" dirty="0">
                <a:solidFill>
                  <a:srgbClr val="0000FF"/>
                </a:solidFill>
              </a:rPr>
              <a:t>import </a:t>
            </a:r>
            <a:r>
              <a:rPr lang="en-US" altLang="zh-TW" sz="2400" dirty="0" err="1">
                <a:solidFill>
                  <a:srgbClr val="0000FF"/>
                </a:solidFill>
              </a:rPr>
              <a:t>simpleaudio</a:t>
            </a:r>
            <a:r>
              <a:rPr lang="en-US" altLang="zh-TW" sz="2400" dirty="0">
                <a:solidFill>
                  <a:srgbClr val="0000FF"/>
                </a:solidFill>
              </a:rPr>
              <a:t> as </a:t>
            </a:r>
            <a:r>
              <a:rPr lang="en-US" altLang="zh-TW" sz="2400" dirty="0" err="1">
                <a:solidFill>
                  <a:srgbClr val="0000FF"/>
                </a:solidFill>
              </a:rPr>
              <a:t>sa</a:t>
            </a:r>
            <a:r>
              <a:rPr lang="en-US" altLang="zh-TW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BFE42AB5-B7BD-4249-9E57-293ED28F67E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0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846307" y="515566"/>
            <a:ext cx="10262680" cy="46516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I-D.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Construct Audio Files 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D02BA25-06E6-4786-A111-E423265F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148" y="1549314"/>
            <a:ext cx="9315911" cy="3759371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wave.open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testing.wav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f.setnchannels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Set the number of channels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f.setsampwidth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 # Set the number of bytes for each sample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f.setframerate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(fs)   # Set sampling frequency 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f.writeframes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wave_data.tobytes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f.close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1BF291-6992-4BEF-BBDC-F33362C870A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8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2329</Words>
  <Application>Microsoft Office PowerPoint</Application>
  <PresentationFormat>寬螢幕</PresentationFormat>
  <Paragraphs>254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Calibri Light</vt:lpstr>
      <vt:lpstr>Symbol</vt:lpstr>
      <vt:lpstr>Times New Roman</vt:lpstr>
      <vt:lpstr>Office 佈景主題</vt:lpstr>
      <vt:lpstr>Read and Write Audio, Image, and Video Files (by Python)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II-A  Read Image Files</vt:lpstr>
      <vt:lpstr>PowerPoint 簡報</vt:lpstr>
      <vt:lpstr>II-B  Show Images</vt:lpstr>
      <vt:lpstr>PowerPoint 簡報</vt:lpstr>
      <vt:lpstr>PowerPoint 簡報</vt:lpstr>
      <vt:lpstr>PowerPoint 簡報</vt:lpstr>
      <vt:lpstr>PowerPoint 簡報</vt:lpstr>
      <vt:lpstr>II-C  Construct Image Files</vt:lpstr>
      <vt:lpstr>PowerPoint 簡報</vt:lpstr>
      <vt:lpstr>III-A  Read and Play Video Files</vt:lpstr>
      <vt:lpstr>PowerPoint 簡報</vt:lpstr>
      <vt:lpstr>III-B  Construct Video Files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for python</dc:title>
  <dc:creator>ASUS</dc:creator>
  <cp:lastModifiedBy>user</cp:lastModifiedBy>
  <cp:revision>177</cp:revision>
  <dcterms:created xsi:type="dcterms:W3CDTF">2021-12-23T06:57:28Z</dcterms:created>
  <dcterms:modified xsi:type="dcterms:W3CDTF">2023-02-12T02:34:22Z</dcterms:modified>
</cp:coreProperties>
</file>