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990" autoAdjust="0"/>
  </p:normalViewPr>
  <p:slideViewPr>
    <p:cSldViewPr snapToGrid="0">
      <p:cViewPr varScale="1">
        <p:scale>
          <a:sx n="79" d="100"/>
          <a:sy n="79" d="100"/>
        </p:scale>
        <p:origin x="17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BD3EC-67E1-4782-A2B7-7A706871845D}" type="datetimeFigureOut">
              <a:rPr lang="zh-TW" altLang="en-US" smtClean="0"/>
              <a:t>2017/12/18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89E7D-32DB-44A9-8038-11F0261E9D4E}" type="slidenum">
              <a:rPr lang="zh-TW" altLang="en-US" smtClean="0"/>
              <a:t>‹#›</a:t>
            </a:fld>
            <a:endParaRPr lang="zh-TW" altLang="en-US"/>
          </a:p>
        </p:txBody>
      </p:sp>
    </p:spTree>
    <p:extLst>
      <p:ext uri="{BB962C8B-B14F-4D97-AF65-F5344CB8AC3E}">
        <p14:creationId xmlns:p14="http://schemas.microsoft.com/office/powerpoint/2010/main" val="81270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支持向量機</a:t>
            </a:r>
            <a:r>
              <a:rPr lang="en-US" altLang="zh-TW" dirty="0" smtClean="0"/>
              <a:t>(Support Vector Machine</a:t>
            </a:r>
            <a:r>
              <a:rPr lang="zh-TW" altLang="en-US" dirty="0" smtClean="0"/>
              <a:t>，簡稱</a:t>
            </a:r>
            <a:r>
              <a:rPr lang="en-US" altLang="zh-TW" dirty="0" smtClean="0"/>
              <a:t>SVM)</a:t>
            </a:r>
            <a:r>
              <a:rPr lang="zh-TW" altLang="en-US" dirty="0" smtClean="0"/>
              <a:t>，是一種機械學習</a:t>
            </a:r>
            <a:r>
              <a:rPr lang="en-US" altLang="zh-TW" dirty="0" smtClean="0"/>
              <a:t>(machine learning)</a:t>
            </a:r>
            <a:r>
              <a:rPr lang="zh-TW" altLang="en-US" dirty="0" smtClean="0"/>
              <a:t>中監督式學習</a:t>
            </a:r>
            <a:r>
              <a:rPr lang="en-US" altLang="zh-TW" dirty="0" smtClean="0"/>
              <a:t>(Supervised learning)</a:t>
            </a:r>
            <a:r>
              <a:rPr lang="zh-TW" altLang="en-US" dirty="0" smtClean="0"/>
              <a:t>的方法，</a:t>
            </a:r>
            <a:r>
              <a:rPr lang="en-US" altLang="zh-TW" dirty="0" smtClean="0"/>
              <a:t>SVM</a:t>
            </a:r>
            <a:r>
              <a:rPr lang="zh-TW" altLang="en-US" dirty="0" smtClean="0"/>
              <a:t>最主要的概念，就是希望可以在一個由不同類別混合而成的資料集中，依據一些特徵</a:t>
            </a:r>
            <a:r>
              <a:rPr lang="en-US" altLang="zh-TW" dirty="0" smtClean="0"/>
              <a:t>(feature)</a:t>
            </a:r>
            <a:r>
              <a:rPr lang="zh-TW" altLang="en-US" dirty="0" smtClean="0"/>
              <a:t>，找到一個最佳的超平面</a:t>
            </a:r>
            <a:r>
              <a:rPr lang="en-US" altLang="zh-TW" dirty="0" smtClean="0"/>
              <a:t>(hyper plane)</a:t>
            </a:r>
            <a:r>
              <a:rPr lang="zh-TW" altLang="en-US" dirty="0" smtClean="0"/>
              <a:t>將不同類別的資料分開來。所謂最佳的超平面就是其距離兩個類別的邊界可以達到最大，而最靠近邊界的這些樣本點提供</a:t>
            </a:r>
            <a:r>
              <a:rPr lang="en-US" altLang="zh-TW" dirty="0" smtClean="0"/>
              <a:t>SVM</a:t>
            </a:r>
            <a:r>
              <a:rPr lang="zh-TW" altLang="en-US" dirty="0" smtClean="0"/>
              <a:t>最多的分類資訊，就叫做支持向量</a:t>
            </a:r>
            <a:r>
              <a:rPr lang="en-US" altLang="zh-TW" dirty="0" smtClean="0"/>
              <a:t>(Support Vector)</a:t>
            </a:r>
            <a:r>
              <a:rPr lang="zh-TW" altLang="en-US" dirty="0" smtClean="0"/>
              <a:t>。</a:t>
            </a:r>
          </a:p>
          <a:p>
            <a:r>
              <a:rPr lang="zh-TW" altLang="en-US" dirty="0" smtClean="0"/>
              <a:t>以二維的例子來說，如下圖，我們希望能找出一條線能夠將黑點和白點分開，而 且我們還希望這條線距離這兩個集合的邊界</a:t>
            </a:r>
            <a:r>
              <a:rPr lang="en-US" altLang="zh-TW" dirty="0" smtClean="0"/>
              <a:t>(margin)</a:t>
            </a:r>
            <a:r>
              <a:rPr lang="zh-TW" altLang="en-US" dirty="0" smtClean="0"/>
              <a:t>越大越好，這樣我們才能夠 很明確的分辨這個點是屬於那個集合，否則在計算上容易因精度的問題而產生誤 差。</a:t>
            </a:r>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4</a:t>
            </a:fld>
            <a:endParaRPr lang="zh-TW" altLang="en-US"/>
          </a:p>
        </p:txBody>
      </p:sp>
    </p:spTree>
    <p:extLst>
      <p:ext uri="{BB962C8B-B14F-4D97-AF65-F5344CB8AC3E}">
        <p14:creationId xmlns:p14="http://schemas.microsoft.com/office/powerpoint/2010/main" val="42154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Adaboost</a:t>
            </a:r>
            <a:r>
              <a:rPr lang="en-US" altLang="zh-TW" baseline="0" dirty="0" smtClean="0"/>
              <a:t> </a:t>
            </a:r>
            <a:r>
              <a:rPr lang="zh-TW" altLang="en-US" baseline="0" dirty="0" smtClean="0"/>
              <a:t>方法基本上五官清楚皆可以偵測出</a:t>
            </a:r>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18</a:t>
            </a:fld>
            <a:endParaRPr lang="zh-TW" altLang="en-US"/>
          </a:p>
        </p:txBody>
      </p:sp>
    </p:spTree>
    <p:extLst>
      <p:ext uri="{BB962C8B-B14F-4D97-AF65-F5344CB8AC3E}">
        <p14:creationId xmlns:p14="http://schemas.microsoft.com/office/powerpoint/2010/main" val="51131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19</a:t>
            </a:fld>
            <a:endParaRPr lang="zh-TW" altLang="en-US"/>
          </a:p>
        </p:txBody>
      </p:sp>
    </p:spTree>
    <p:extLst>
      <p:ext uri="{BB962C8B-B14F-4D97-AF65-F5344CB8AC3E}">
        <p14:creationId xmlns:p14="http://schemas.microsoft.com/office/powerpoint/2010/main" val="208707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PCA:</a:t>
            </a:r>
            <a:r>
              <a:rPr lang="zh-TW" altLang="en-US" dirty="0" smtClean="0"/>
              <a:t>擁有 </a:t>
            </a:r>
            <a:r>
              <a:rPr lang="en-US" altLang="zh-TW" dirty="0" smtClean="0"/>
              <a:t>Euclidean space vector norm </a:t>
            </a:r>
            <a:r>
              <a:rPr lang="zh-TW" altLang="en-US" dirty="0" smtClean="0"/>
              <a:t>最小的特性。簡單來說，就是當我們用 </a:t>
            </a:r>
            <a:r>
              <a:rPr lang="en-US" altLang="zh-TW" dirty="0" smtClean="0"/>
              <a:t>PCA</a:t>
            </a:r>
          </a:p>
          <a:p>
            <a:r>
              <a:rPr lang="zh-TW" altLang="en-US" dirty="0" smtClean="0"/>
              <a:t>把資料降維後，用傳統的 </a:t>
            </a:r>
            <a:r>
              <a:rPr lang="en-US" altLang="zh-TW" dirty="0" smtClean="0"/>
              <a:t>vector norm </a:t>
            </a:r>
            <a:r>
              <a:rPr lang="zh-TW" altLang="en-US" dirty="0" smtClean="0"/>
              <a:t>下來看，誤差會是最小的。</a:t>
            </a:r>
            <a:endParaRPr lang="en-US" altLang="zh-TW" dirty="0" smtClean="0"/>
          </a:p>
          <a:p>
            <a:r>
              <a:rPr lang="en-US" altLang="zh-TW" dirty="0" smtClean="0"/>
              <a:t>LDA:</a:t>
            </a:r>
            <a:r>
              <a:rPr lang="zh-TW" altLang="en-US" dirty="0" smtClean="0"/>
              <a:t>擁有降維後能將各群 </a:t>
            </a:r>
            <a:r>
              <a:rPr lang="en-US" altLang="zh-TW" dirty="0" smtClean="0"/>
              <a:t>data </a:t>
            </a:r>
            <a:r>
              <a:rPr lang="zh-TW" altLang="en-US" dirty="0" smtClean="0"/>
              <a:t>分開的特性，但是以 </a:t>
            </a:r>
            <a:r>
              <a:rPr lang="en-US" altLang="zh-TW" dirty="0" smtClean="0"/>
              <a:t>vector norm </a:t>
            </a:r>
            <a:r>
              <a:rPr lang="zh-TW" altLang="en-US" dirty="0" smtClean="0"/>
              <a:t>來看，誤差不保</a:t>
            </a:r>
          </a:p>
          <a:p>
            <a:r>
              <a:rPr lang="zh-TW" altLang="en-US" dirty="0" smtClean="0"/>
              <a:t>證是最小的。</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27</a:t>
            </a:fld>
            <a:endParaRPr lang="zh-TW" altLang="en-US"/>
          </a:p>
        </p:txBody>
      </p:sp>
    </p:spTree>
    <p:extLst>
      <p:ext uri="{BB962C8B-B14F-4D97-AF65-F5344CB8AC3E}">
        <p14:creationId xmlns:p14="http://schemas.microsoft.com/office/powerpoint/2010/main" val="42272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是一種分析、簡化數據集的技術。主成分分析經常用於減少數據集的維數，同時保持數據集中的對變異數貢獻最大的特徵。這是通過保留低階主成分，忽略高階主成分做到的。這樣低階成分往往能夠保留住數據的最重要方面。但是，這也不是一定的，要視具體應用而定。由於主成分分析依賴所給數據，所以數據的準確性對分析結果影響很大。</a:t>
            </a:r>
            <a:r>
              <a:rPr lang="en-US" altLang="zh-TW" dirty="0" smtClean="0"/>
              <a:t>(</a:t>
            </a:r>
            <a:r>
              <a:rPr lang="zh-TW" altLang="en-US" dirty="0" smtClean="0"/>
              <a:t>降維度</a:t>
            </a:r>
            <a:r>
              <a:rPr lang="en-US" altLang="zh-TW" dirty="0" smtClean="0"/>
              <a:t>( Dimension Deduction ))</a:t>
            </a:r>
          </a:p>
          <a:p>
            <a:endParaRPr lang="en-US" altLang="zh-TW" dirty="0" smtClean="0"/>
          </a:p>
          <a:p>
            <a:r>
              <a:rPr lang="zh-TW" altLang="en-US" dirty="0" smtClean="0"/>
              <a:t>主成份分析是一個可以將這些資料重新表達的方法。也就是說主成份分析結果以新的相互不相關的變數取代原有相關之變數，此新的變數為原有變數之線性組合，我們稱其為主成份</a:t>
            </a:r>
            <a:r>
              <a:rPr lang="en-US" altLang="zh-TW" dirty="0" smtClean="0"/>
              <a:t>(principal components)</a:t>
            </a:r>
          </a:p>
          <a:p>
            <a:endParaRPr lang="en-US" altLang="zh-TW" dirty="0" smtClean="0"/>
          </a:p>
          <a:p>
            <a:endParaRPr lang="en-US" altLang="zh-TW" dirty="0" smtClean="0"/>
          </a:p>
          <a:p>
            <a:r>
              <a:rPr lang="zh-TW" altLang="en-US" dirty="0" smtClean="0"/>
              <a:t>將變數視為多度空間的坐標軸，主成份分析的概念就是對這些座標軸進行旋轉</a:t>
            </a:r>
            <a:r>
              <a:rPr lang="en-US" altLang="zh-TW" dirty="0" smtClean="0"/>
              <a:t>(</a:t>
            </a:r>
            <a:r>
              <a:rPr lang="zh-TW" altLang="en-US" dirty="0" smtClean="0"/>
              <a:t>線性組何合</a:t>
            </a:r>
            <a:r>
              <a:rPr lang="en-US" altLang="zh-TW" dirty="0" smtClean="0"/>
              <a:t>)</a:t>
            </a:r>
            <a:r>
              <a:rPr lang="zh-TW" altLang="en-US" dirty="0" smtClean="0"/>
              <a:t>而已</a:t>
            </a:r>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5</a:t>
            </a:fld>
            <a:endParaRPr lang="zh-TW" altLang="en-US"/>
          </a:p>
        </p:txBody>
      </p:sp>
    </p:spTree>
    <p:extLst>
      <p:ext uri="{BB962C8B-B14F-4D97-AF65-F5344CB8AC3E}">
        <p14:creationId xmlns:p14="http://schemas.microsoft.com/office/powerpoint/2010/main" val="278080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Consider an image as an undirected graph and each edge is assigned with a non-negative weight</a:t>
            </a:r>
          </a:p>
          <a:p>
            <a:r>
              <a:rPr lang="en-US" altLang="zh-TW" dirty="0" smtClean="0"/>
              <a:t>  </a:t>
            </a:r>
            <a:r>
              <a:rPr lang="zh-TW" altLang="en-US" dirty="0" smtClean="0"/>
              <a:t>－</a:t>
            </a:r>
            <a:r>
              <a:rPr lang="en-US" altLang="zh-TW" dirty="0" smtClean="0"/>
              <a:t>Treat each pixel as a node in a graph</a:t>
            </a:r>
          </a:p>
          <a:p>
            <a:r>
              <a:rPr lang="en-US" altLang="zh-TW" dirty="0" smtClean="0"/>
              <a:t>  </a:t>
            </a:r>
            <a:r>
              <a:rPr lang="zh-TW" altLang="en-US" dirty="0" smtClean="0"/>
              <a:t>－</a:t>
            </a:r>
            <a:r>
              <a:rPr lang="en-US" altLang="zh-TW" dirty="0" smtClean="0"/>
              <a:t>Edge weights are related to the similarity between   </a:t>
            </a:r>
          </a:p>
          <a:p>
            <a:r>
              <a:rPr lang="en-US" altLang="zh-TW" dirty="0" smtClean="0"/>
              <a:t>      neighboring pixels.</a:t>
            </a:r>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6</a:t>
            </a:fld>
            <a:endParaRPr lang="zh-TW" altLang="en-US"/>
          </a:p>
        </p:txBody>
      </p:sp>
    </p:spTree>
    <p:extLst>
      <p:ext uri="{BB962C8B-B14F-4D97-AF65-F5344CB8AC3E}">
        <p14:creationId xmlns:p14="http://schemas.microsoft.com/office/powerpoint/2010/main" val="415262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熵率超像素分割採用基於圖論的思想來獲取分割結</a:t>
            </a:r>
          </a:p>
          <a:p>
            <a:r>
              <a:rPr lang="zh-TW" altLang="en-US" dirty="0" smtClean="0"/>
              <a:t>果 ，即採用一個帶權的無向圖代替源圖像 ，將源圖像的每</a:t>
            </a:r>
          </a:p>
          <a:p>
            <a:r>
              <a:rPr lang="zh-TW" altLang="en-US" dirty="0" smtClean="0"/>
              <a:t>個像素當作無向圖的一個結點 ，利用兩個結點的相似性作</a:t>
            </a:r>
          </a:p>
          <a:p>
            <a:r>
              <a:rPr lang="zh-TW" altLang="en-US" dirty="0" smtClean="0"/>
              <a:t>為結點之間的權重 ，採用了一種圖上隨機遊走的熵率和平</a:t>
            </a:r>
          </a:p>
          <a:p>
            <a:r>
              <a:rPr lang="zh-TW" altLang="en-US" dirty="0" smtClean="0"/>
              <a:t>衡項相結合的目標函數 ，通過迭代最大化該目標函數得到</a:t>
            </a:r>
          </a:p>
          <a:p>
            <a:r>
              <a:rPr lang="zh-TW" altLang="en-US" dirty="0" smtClean="0"/>
              <a:t>分割結果 。熵率使分割的結果緊湊和區域一致 ，平衡項使</a:t>
            </a:r>
          </a:p>
          <a:p>
            <a:r>
              <a:rPr lang="zh-TW" altLang="en-US" dirty="0" smtClean="0"/>
              <a:t>分割的結果形狀規則且尺寸類似 。</a:t>
            </a:r>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8</a:t>
            </a:fld>
            <a:endParaRPr lang="zh-TW" altLang="en-US"/>
          </a:p>
        </p:txBody>
      </p:sp>
    </p:spTree>
    <p:extLst>
      <p:ext uri="{BB962C8B-B14F-4D97-AF65-F5344CB8AC3E}">
        <p14:creationId xmlns:p14="http://schemas.microsoft.com/office/powerpoint/2010/main" val="422030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中文叫做皮將法：三個臭皮將勝過一個諸葛亮的概念</a:t>
            </a:r>
          </a:p>
          <a:p>
            <a:r>
              <a:rPr lang="en-US" altLang="zh-TW" dirty="0" smtClean="0"/>
              <a:t>Train set  = </a:t>
            </a:r>
            <a:r>
              <a:rPr lang="en-US" altLang="zh-TW" dirty="0" err="1" smtClean="0"/>
              <a:t>haar</a:t>
            </a:r>
            <a:r>
              <a:rPr lang="en-US" altLang="zh-TW" dirty="0" smtClean="0"/>
              <a:t> feature</a:t>
            </a:r>
          </a:p>
          <a:p>
            <a:r>
              <a:rPr lang="en-US" altLang="zh-TW" dirty="0" smtClean="0"/>
              <a:t>Weak classifier = decision stump</a:t>
            </a:r>
          </a:p>
          <a:p>
            <a:endParaRPr lang="en-US" altLang="zh-TW" dirty="0" smtClean="0"/>
          </a:p>
          <a:p>
            <a:r>
              <a:rPr lang="zh-TW" altLang="en-US" dirty="0" smtClean="0"/>
              <a:t>在投票時得到過低的分數時就及時淘汰不用再算下去</a:t>
            </a:r>
          </a:p>
          <a:p>
            <a:endParaRPr lang="en-US" altLang="zh-TW" dirty="0" smtClean="0"/>
          </a:p>
          <a:p>
            <a:r>
              <a:rPr lang="en-US" altLang="zh-TW" dirty="0" err="1" smtClean="0"/>
              <a:t>Adaboost</a:t>
            </a:r>
            <a:r>
              <a:rPr lang="zh-TW" altLang="en-US" dirty="0" smtClean="0"/>
              <a:t>是一種迭代算法，其核心思想是針對同一個訓練集訓練不同的分類器（弱分類器），然後把這些弱分類器集合起來，構成一個更強的最終分類器（強分類器）。 </a:t>
            </a:r>
            <a:r>
              <a:rPr lang="en-US" altLang="zh-TW" dirty="0" err="1" smtClean="0"/>
              <a:t>Adaboost</a:t>
            </a:r>
            <a:r>
              <a:rPr lang="zh-TW" altLang="en-US" dirty="0" smtClean="0"/>
              <a:t>算法本身是通過改變數據分佈來實現的，它根據每次訓練集之中每個樣本的分類是否正確，以及上次的總體分類的準確率，來確定每個樣本的權值。將修改過權值的新數據集送給下層分類器進行訓練，最後將每次得到的分類器最後融合起來，作為最後的決策分類器。</a:t>
            </a:r>
            <a:endParaRPr lang="en-US" altLang="zh-TW" dirty="0" smtClean="0"/>
          </a:p>
          <a:p>
            <a:endParaRPr lang="en-US" altLang="zh-TW" dirty="0" smtClean="0"/>
          </a:p>
          <a:p>
            <a:endParaRPr lang="en-US" altLang="zh-TW" dirty="0" smtClean="0"/>
          </a:p>
          <a:p>
            <a:r>
              <a:rPr lang="en-US" altLang="zh-TW" dirty="0" smtClean="0"/>
              <a:t>1</a:t>
            </a:r>
            <a:r>
              <a:rPr lang="zh-TW" altLang="en-US" dirty="0" smtClean="0"/>
              <a:t>、先通過對</a:t>
            </a:r>
            <a:r>
              <a:rPr lang="en-US" altLang="zh-TW" dirty="0" smtClean="0"/>
              <a:t>N</a:t>
            </a:r>
            <a:r>
              <a:rPr lang="zh-TW" altLang="en-US" dirty="0" smtClean="0"/>
              <a:t>個訓練樣本的學習得到第一個弱分類器；</a:t>
            </a:r>
            <a:endParaRPr lang="en-US" altLang="zh-TW" dirty="0" smtClean="0"/>
          </a:p>
          <a:p>
            <a:r>
              <a:rPr lang="zh-TW" altLang="en-US" dirty="0" smtClean="0"/>
              <a:t> </a:t>
            </a:r>
            <a:r>
              <a:rPr lang="en-US" altLang="zh-TW" dirty="0" smtClean="0"/>
              <a:t>2</a:t>
            </a:r>
            <a:r>
              <a:rPr lang="zh-TW" altLang="en-US" dirty="0" smtClean="0"/>
              <a:t>、將分錯的樣本和其他的新數據一起構成一個新的</a:t>
            </a:r>
            <a:r>
              <a:rPr lang="en-US" altLang="zh-TW" dirty="0" smtClean="0"/>
              <a:t>N</a:t>
            </a:r>
            <a:r>
              <a:rPr lang="zh-TW" altLang="en-US" dirty="0" smtClean="0"/>
              <a:t>個的訓練樣本，通過對這個樣本的學習得到第二個弱分類器； </a:t>
            </a:r>
            <a:endParaRPr lang="en-US" altLang="zh-TW" dirty="0" smtClean="0"/>
          </a:p>
          <a:p>
            <a:r>
              <a:rPr lang="en-US" altLang="zh-TW" dirty="0" smtClean="0"/>
              <a:t>3</a:t>
            </a:r>
            <a:r>
              <a:rPr lang="zh-TW" altLang="en-US" dirty="0" smtClean="0"/>
              <a:t>、將</a:t>
            </a:r>
            <a:r>
              <a:rPr lang="en-US" altLang="zh-TW" dirty="0" smtClean="0"/>
              <a:t>1</a:t>
            </a:r>
            <a:r>
              <a:rPr lang="zh-TW" altLang="en-US" dirty="0" smtClean="0"/>
              <a:t>和</a:t>
            </a:r>
            <a:r>
              <a:rPr lang="en-US" altLang="zh-TW" dirty="0" smtClean="0"/>
              <a:t>2</a:t>
            </a:r>
            <a:r>
              <a:rPr lang="zh-TW" altLang="en-US" dirty="0" smtClean="0"/>
              <a:t>都分錯了的樣本加上其他的新樣本構成另一個新的</a:t>
            </a:r>
            <a:r>
              <a:rPr lang="en-US" altLang="zh-TW" dirty="0" smtClean="0"/>
              <a:t>N</a:t>
            </a:r>
            <a:r>
              <a:rPr lang="zh-TW" altLang="en-US" dirty="0" smtClean="0"/>
              <a:t>個的訓練樣本，通過對這個樣本的學習得到第三個弱分類器</a:t>
            </a:r>
            <a:endParaRPr lang="en-US" altLang="zh-TW" dirty="0" smtClean="0"/>
          </a:p>
          <a:p>
            <a:r>
              <a:rPr lang="en-US" altLang="zh-TW" dirty="0" smtClean="0"/>
              <a:t>4</a:t>
            </a:r>
            <a:r>
              <a:rPr lang="zh-TW" altLang="en-US" dirty="0" smtClean="0"/>
              <a:t>、最終經過提升的強分類器。即某個數據被分為哪一類要由各分類器權值決定。</a:t>
            </a:r>
            <a:endParaRPr lang="en-US" altLang="zh-TW" dirty="0" smtClean="0"/>
          </a:p>
          <a:p>
            <a:endParaRPr lang="en-US" altLang="zh-TW" dirty="0" smtClean="0"/>
          </a:p>
          <a:p>
            <a:r>
              <a:rPr lang="en-US" altLang="zh-TW" dirty="0" smtClean="0"/>
              <a:t>1. </a:t>
            </a:r>
            <a:r>
              <a:rPr lang="zh-TW" altLang="en-US" dirty="0" smtClean="0"/>
              <a:t>使用加權後選取的訓練數據代替隨機選取的訓練樣本，這樣將訓練的焦點集中在比較難分的訓練數據樣本上； </a:t>
            </a:r>
            <a:r>
              <a:rPr lang="en-US" altLang="zh-TW" dirty="0" smtClean="0"/>
              <a:t>2. </a:t>
            </a:r>
            <a:r>
              <a:rPr lang="zh-TW" altLang="en-US" dirty="0" smtClean="0"/>
              <a:t>將弱分類器聯合起來，使用加權的投票機制代替平均投票機制。 讓分類效果好的弱分類器具有較大的權重，而分類效果差的分類器具有較小的權重。</a:t>
            </a:r>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9</a:t>
            </a:fld>
            <a:endParaRPr lang="zh-TW" altLang="en-US"/>
          </a:p>
        </p:txBody>
      </p:sp>
    </p:spTree>
    <p:extLst>
      <p:ext uri="{BB962C8B-B14F-4D97-AF65-F5344CB8AC3E}">
        <p14:creationId xmlns:p14="http://schemas.microsoft.com/office/powerpoint/2010/main" val="314149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smtClean="0">
                <a:ln>
                  <a:noFill/>
                </a:ln>
                <a:solidFill>
                  <a:prstClr val="black"/>
                </a:solidFill>
                <a:effectLst/>
                <a:uLnTx/>
                <a:uFillTx/>
                <a:latin typeface="+mn-lt"/>
                <a:ea typeface="+mn-ea"/>
                <a:cs typeface="+mn-cs"/>
              </a:rPr>
              <a:t>特徵差異值</a:t>
            </a: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計算方式為</a:t>
            </a:r>
            <a:r>
              <a:rPr kumimoji="0" lang="zh-TW" altLang="en-US" sz="1200" b="0" i="0" u="sng" strike="noStrike" kern="1200" cap="none" spc="0" normalizeH="0" baseline="0" noProof="0" dirty="0" smtClean="0">
                <a:ln>
                  <a:noFill/>
                </a:ln>
                <a:solidFill>
                  <a:prstClr val="black"/>
                </a:solidFill>
                <a:effectLst/>
                <a:uLnTx/>
                <a:uFillTx/>
                <a:latin typeface="+mn-lt"/>
                <a:ea typeface="+mn-ea"/>
                <a:cs typeface="+mn-cs"/>
              </a:rPr>
              <a:t>深色區與淺色區的灰階差值，對於人臉上不同區塊的灰階差值會有不同程度的結果，例如一般而言眼球區域的灰階總和會大於眼皮的灰階總和。</a:t>
            </a:r>
            <a:endParaRPr kumimoji="0" lang="en-US" altLang="zh-TW"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prstClr val="black"/>
                </a:solidFill>
                <a:effectLst/>
                <a:uLnTx/>
                <a:uFillTx/>
                <a:latin typeface="+mn-lt"/>
                <a:ea typeface="+mn-ea"/>
                <a:cs typeface="+mn-cs"/>
              </a:rPr>
              <a:t>什麼是特徵，我把它放在下面的情景中來描述，假設在人臉檢測時我們需要有這麼一個子窗口在待檢測的圖片窗口中不斷的移位滑動，子窗口每到一個位置，就會計算出該區域的特徵，然後用我們訓練好的級聯分類器對該特徵進行篩選，一旦該特徵通過了所有強分類器的篩選，則判定該區域為人臉。</a:t>
            </a:r>
            <a:endParaRPr kumimoji="1" lang="en-US" altLang="zh-TW"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prstClr val="black"/>
                </a:solidFill>
                <a:effectLst/>
                <a:uLnTx/>
                <a:uFillTx/>
                <a:latin typeface="+mn-lt"/>
                <a:ea typeface="+mn-ea"/>
                <a:cs typeface="+mn-cs"/>
              </a:rPr>
              <a:t>將上面的任意一個矩形放到人臉區域上，然後，將白色區域的像素和減去黑色區域的像素和，得到的值我們暫且稱之為人臉特徵值，如果你把這個矩形放到一個非人臉區域，那麼計算出的特徵值應該和人臉特徵值是不一樣的，而且越不一樣越好，所以這些方塊的目的就是把人臉特徵量化，以區分人臉和非人臉。</a:t>
            </a:r>
            <a:endParaRPr kumimoji="1" lang="en-US" altLang="zh-TW"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zh-TW" altLang="en-US" dirty="0" smtClean="0"/>
              <a:t>為了增加區分度，可以對多個矩形特徵計算得到一個區分度更大的特徵值，那麼什麼樣的矩形特徵怎麼樣的組合到一塊可以更好的區分出人臉和非人臉呢，這就是</a:t>
            </a:r>
            <a:r>
              <a:rPr lang="en-US" altLang="zh-TW" dirty="0" err="1" smtClean="0"/>
              <a:t>AdaBoost</a:t>
            </a:r>
            <a:r>
              <a:rPr lang="zh-TW" altLang="en-US" dirty="0" smtClean="0"/>
              <a:t>算法要做的事了。</a:t>
            </a:r>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10</a:t>
            </a:fld>
            <a:endParaRPr lang="zh-TW" altLang="en-US"/>
          </a:p>
        </p:txBody>
      </p:sp>
    </p:spTree>
    <p:extLst>
      <p:ext uri="{BB962C8B-B14F-4D97-AF65-F5344CB8AC3E}">
        <p14:creationId xmlns:p14="http://schemas.microsoft.com/office/powerpoint/2010/main" val="177678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因為必須掃描整張影像，而且影像裡人臉的特徵除了位置因素，還有大小和型態等因素需要考量，勢必得利用特殊計算方法，才能達到現在如數位相機的</a:t>
            </a:r>
            <a:r>
              <a:rPr lang="en-US" altLang="zh-TW" dirty="0" smtClean="0"/>
              <a:t>real-time</a:t>
            </a:r>
            <a:r>
              <a:rPr lang="zh-TW" altLang="en-US" dirty="0" smtClean="0"/>
              <a:t>人臉偵測，於是積分影像 </a:t>
            </a:r>
            <a:r>
              <a:rPr lang="en-US" altLang="zh-TW" dirty="0" smtClean="0"/>
              <a:t>(Integral Image)</a:t>
            </a:r>
            <a:r>
              <a:rPr lang="zh-TW" altLang="en-US" dirty="0" smtClean="0"/>
              <a:t>這個計算方法因應而生！</a:t>
            </a:r>
            <a:endParaRPr lang="en-US" altLang="zh-TW" dirty="0" smtClean="0"/>
          </a:p>
          <a:p>
            <a:r>
              <a:rPr lang="zh-TW" altLang="en-US" dirty="0" smtClean="0"/>
              <a:t>計算</a:t>
            </a:r>
            <a:r>
              <a:rPr lang="en-US" altLang="zh-TW" dirty="0" err="1" smtClean="0"/>
              <a:t>Haar</a:t>
            </a:r>
            <a:r>
              <a:rPr lang="en-US" altLang="zh-TW" dirty="0" smtClean="0"/>
              <a:t> features</a:t>
            </a:r>
            <a:r>
              <a:rPr lang="zh-TW" altLang="en-US" dirty="0" smtClean="0"/>
              <a:t>之前必須將影像灰階化，也就是去除任何彩色資訊，我們只計算感興趣區域的灰階值。</a:t>
            </a:r>
            <a:endParaRPr lang="en-US" altLang="zh-TW" dirty="0" smtClean="0"/>
          </a:p>
          <a:p>
            <a:endParaRPr lang="en-US" altLang="zh-TW" dirty="0" smtClean="0"/>
          </a:p>
          <a:p>
            <a:endParaRPr lang="en-US" altLang="zh-TW" dirty="0" smtClean="0"/>
          </a:p>
          <a:p>
            <a:r>
              <a:rPr lang="zh-TW" altLang="en-US" dirty="0" smtClean="0"/>
              <a:t>我們可以簡單以上圖說明，從左上點往右下點拉出一個長方形藍色面積，我們把藍色面積裡的灰階值總和紀錄在右下點。</a:t>
            </a:r>
            <a:endParaRPr lang="en-US" altLang="zh-TW" dirty="0" smtClean="0"/>
          </a:p>
          <a:p>
            <a:endParaRPr lang="en-US" altLang="zh-TW" dirty="0" smtClean="0"/>
          </a:p>
          <a:p>
            <a:r>
              <a:rPr lang="zh-TW" altLang="en-US" dirty="0" smtClean="0"/>
              <a:t>要計算</a:t>
            </a:r>
            <a:r>
              <a:rPr lang="en-US" altLang="zh-TW" dirty="0" smtClean="0"/>
              <a:t>Integral Image</a:t>
            </a:r>
            <a:r>
              <a:rPr lang="zh-TW" altLang="en-US" dirty="0" smtClean="0"/>
              <a:t>上的任意點的灰階總和，只要從左上點陸續往右下點掃描便能計算出來，採用此方法</a:t>
            </a:r>
            <a:r>
              <a:rPr lang="en-US" altLang="zh-TW" dirty="0" smtClean="0"/>
              <a:t>(dynamic programming)</a:t>
            </a:r>
            <a:r>
              <a:rPr lang="zh-TW" altLang="en-US" dirty="0" smtClean="0"/>
              <a:t>就能快速計算出</a:t>
            </a:r>
            <a:r>
              <a:rPr lang="en-US" altLang="zh-TW" dirty="0" smtClean="0"/>
              <a:t>Integral Image</a:t>
            </a:r>
            <a:r>
              <a:rPr lang="zh-TW" altLang="en-US" dirty="0" smtClean="0"/>
              <a:t>上各點的值，然後應用於</a:t>
            </a:r>
            <a:r>
              <a:rPr lang="en-US" altLang="zh-TW" dirty="0" err="1" smtClean="0"/>
              <a:t>Haar</a:t>
            </a:r>
            <a:r>
              <a:rPr lang="en-US" altLang="zh-TW" dirty="0" smtClean="0"/>
              <a:t> features</a:t>
            </a:r>
            <a:r>
              <a:rPr lang="zh-TW" altLang="en-US" dirty="0" smtClean="0"/>
              <a:t>計算。</a:t>
            </a:r>
          </a:p>
          <a:p>
            <a:endParaRPr lang="zh-TW" altLang="en-US" dirty="0" smtClean="0"/>
          </a:p>
          <a:p>
            <a:r>
              <a:rPr lang="zh-TW" altLang="en-US" dirty="0" smtClean="0"/>
              <a:t>可以了解到</a:t>
            </a:r>
            <a:r>
              <a:rPr lang="en-US" altLang="zh-TW" dirty="0" err="1" smtClean="0"/>
              <a:t>Haar</a:t>
            </a:r>
            <a:r>
              <a:rPr lang="en-US" altLang="zh-TW" dirty="0" smtClean="0"/>
              <a:t> features</a:t>
            </a:r>
            <a:r>
              <a:rPr lang="zh-TW" altLang="en-US" dirty="0" smtClean="0"/>
              <a:t>的運算只需要在積分影像 </a:t>
            </a:r>
            <a:r>
              <a:rPr lang="en-US" altLang="zh-TW" dirty="0" smtClean="0"/>
              <a:t>Integral Image</a:t>
            </a:r>
            <a:r>
              <a:rPr lang="zh-TW" altLang="en-US" dirty="0" smtClean="0"/>
              <a:t>上對應的積分點進行幾次簡單的加法運算，便可以求出特徵差異值，這也就是使用</a:t>
            </a:r>
            <a:r>
              <a:rPr lang="en-US" altLang="zh-TW" dirty="0" err="1" smtClean="0"/>
              <a:t>Haar</a:t>
            </a:r>
            <a:r>
              <a:rPr lang="zh-TW" altLang="en-US" dirty="0" smtClean="0"/>
              <a:t>做為特徵計算能如此快速的原因。</a:t>
            </a:r>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11</a:t>
            </a:fld>
            <a:endParaRPr lang="zh-TW" altLang="en-US"/>
          </a:p>
        </p:txBody>
      </p:sp>
    </p:spTree>
    <p:extLst>
      <p:ext uri="{BB962C8B-B14F-4D97-AF65-F5344CB8AC3E}">
        <p14:creationId xmlns:p14="http://schemas.microsoft.com/office/powerpoint/2010/main" val="59575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什麼叫做</a:t>
            </a:r>
            <a:r>
              <a:rPr lang="en-US" altLang="zh-TW" dirty="0" smtClean="0"/>
              <a:t>weak</a:t>
            </a:r>
            <a:r>
              <a:rPr lang="zh-TW" altLang="en-US" dirty="0" smtClean="0"/>
              <a:t>：判斷正確的機率大於一半就可以 （丟銅板）</a:t>
            </a:r>
          </a:p>
          <a:p>
            <a:r>
              <a:rPr lang="zh-TW" altLang="en-US" dirty="0" smtClean="0"/>
              <a:t>以</a:t>
            </a:r>
            <a:r>
              <a:rPr lang="en-US" altLang="zh-TW" dirty="0" smtClean="0"/>
              <a:t>2D</a:t>
            </a:r>
            <a:r>
              <a:rPr lang="zh-TW" altLang="en-US" dirty="0" smtClean="0"/>
              <a:t>來看就是切一刀。</a:t>
            </a:r>
          </a:p>
          <a:p>
            <a:endParaRPr lang="en-US" altLang="zh-TW" dirty="0" smtClean="0"/>
          </a:p>
          <a:p>
            <a:r>
              <a:rPr lang="zh-TW" altLang="en-US" dirty="0" smtClean="0"/>
              <a:t>弱學習算法是比較容易獲得的，獲得過程需要數量巨大的假設集合，這個假設集合是基於某些簡單規則的組合和對樣本集的性能評估而生成的，而強學習算法是不容易獲得的</a:t>
            </a:r>
            <a:endParaRPr lang="en-US" altLang="zh-TW" dirty="0" smtClean="0"/>
          </a:p>
          <a:p>
            <a:endParaRPr lang="en-US" altLang="zh-TW" dirty="0" smtClean="0"/>
          </a:p>
          <a:p>
            <a:r>
              <a:rPr lang="zh-TW" altLang="en-US" dirty="0" smtClean="0"/>
              <a:t>最初的弱分類器可能只是一個最基本的</a:t>
            </a:r>
            <a:r>
              <a:rPr lang="en-US" altLang="zh-TW" dirty="0" err="1" smtClean="0"/>
              <a:t>Haar</a:t>
            </a:r>
            <a:r>
              <a:rPr lang="en-US" altLang="zh-TW" dirty="0" smtClean="0"/>
              <a:t>-like</a:t>
            </a:r>
            <a:r>
              <a:rPr lang="zh-TW" altLang="en-US" dirty="0" smtClean="0"/>
              <a:t>特徵，計算輸入圖像的</a:t>
            </a:r>
            <a:r>
              <a:rPr lang="en-US" altLang="zh-TW" dirty="0" err="1" smtClean="0"/>
              <a:t>Haar</a:t>
            </a:r>
            <a:r>
              <a:rPr lang="en-US" altLang="zh-TW" dirty="0" smtClean="0"/>
              <a:t>-like</a:t>
            </a:r>
            <a:r>
              <a:rPr lang="zh-TW" altLang="en-US" dirty="0" smtClean="0"/>
              <a:t>特徵值，和最初的弱分類器的特徵值比較，以此來判斷輸入圖像是不是人臉，然而這個弱分類器太簡陋了，可能並不比隨機判斷的效果好，對弱分類器的孵化就是訓練弱分類器成為最優弱分類器，注意這裡的最優不是指強分類器，只是一個誤差相對稍低的弱分類器，訓練弱分類器實際上是為分類器進行設置的過程。</a:t>
            </a:r>
            <a:endParaRPr lang="en-US" altLang="zh-TW" dirty="0" smtClean="0"/>
          </a:p>
          <a:p>
            <a:endParaRPr lang="en-US" altLang="zh-TW" dirty="0" smtClean="0"/>
          </a:p>
          <a:p>
            <a:r>
              <a:rPr lang="zh-TW" altLang="en-US" dirty="0" smtClean="0"/>
              <a:t>相當於讓所有弱分類器投票，再對投票結果按照弱分類器的錯誤率加權求和，將投票加權求和的結果與平均投票結果比較得出最終的結果。</a:t>
            </a:r>
            <a:endParaRPr lang="en-US" altLang="zh-TW" dirty="0" smtClean="0"/>
          </a:p>
          <a:p>
            <a:endParaRPr lang="en-US" altLang="zh-TW" dirty="0" smtClean="0"/>
          </a:p>
          <a:p>
            <a:r>
              <a:rPr lang="en-US" altLang="zh-TW" dirty="0" smtClean="0"/>
              <a:t>http://alex-phd.blogspot.tw/2014/03/haarhaar-adaboost.html</a:t>
            </a:r>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12</a:t>
            </a:fld>
            <a:endParaRPr lang="zh-TW" altLang="en-US"/>
          </a:p>
        </p:txBody>
      </p:sp>
    </p:spTree>
    <p:extLst>
      <p:ext uri="{BB962C8B-B14F-4D97-AF65-F5344CB8AC3E}">
        <p14:creationId xmlns:p14="http://schemas.microsoft.com/office/powerpoint/2010/main" val="122317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輸入為一堆的</a:t>
            </a:r>
            <a:r>
              <a:rPr lang="en-US" altLang="zh-TW" dirty="0" err="1" smtClean="0"/>
              <a:t>haar</a:t>
            </a:r>
            <a:r>
              <a:rPr lang="en-US" altLang="zh-TW" dirty="0" smtClean="0"/>
              <a:t> feature</a:t>
            </a:r>
            <a:r>
              <a:rPr lang="zh-TW" altLang="en-US" dirty="0" smtClean="0"/>
              <a:t>，起始給每個</a:t>
            </a:r>
            <a:r>
              <a:rPr lang="en-US" altLang="zh-TW" dirty="0" smtClean="0"/>
              <a:t>feature</a:t>
            </a:r>
            <a:r>
              <a:rPr lang="zh-TW" altLang="en-US" dirty="0" smtClean="0"/>
              <a:t>一個</a:t>
            </a:r>
            <a:r>
              <a:rPr lang="en-US" altLang="zh-TW" dirty="0" smtClean="0"/>
              <a:t>uniform</a:t>
            </a:r>
            <a:r>
              <a:rPr lang="zh-TW" altLang="en-US" dirty="0" smtClean="0"/>
              <a:t>的</a:t>
            </a:r>
            <a:r>
              <a:rPr lang="en-US" altLang="zh-TW" dirty="0" smtClean="0"/>
              <a:t>weighted 1/N</a:t>
            </a:r>
          </a:p>
          <a:p>
            <a:r>
              <a:rPr lang="zh-TW" altLang="en-US" dirty="0" smtClean="0"/>
              <a:t>根據這些</a:t>
            </a:r>
            <a:r>
              <a:rPr lang="en-US" altLang="zh-TW" dirty="0" smtClean="0"/>
              <a:t>sample</a:t>
            </a:r>
            <a:r>
              <a:rPr lang="zh-TW" altLang="en-US" dirty="0" smtClean="0"/>
              <a:t>找一個最好</a:t>
            </a:r>
            <a:r>
              <a:rPr lang="en-US" altLang="zh-TW" dirty="0" smtClean="0"/>
              <a:t>error</a:t>
            </a:r>
            <a:r>
              <a:rPr lang="zh-TW" altLang="en-US" dirty="0" smtClean="0"/>
              <a:t>最小的</a:t>
            </a:r>
            <a:r>
              <a:rPr lang="en-US" altLang="zh-TW" dirty="0" smtClean="0"/>
              <a:t>weak classifier A</a:t>
            </a:r>
          </a:p>
          <a:p>
            <a:r>
              <a:rPr lang="zh-TW" altLang="en-US" dirty="0" smtClean="0"/>
              <a:t>重要核心：</a:t>
            </a:r>
            <a:r>
              <a:rPr lang="en-US" altLang="zh-TW" dirty="0" smtClean="0"/>
              <a:t>re-weighting</a:t>
            </a:r>
            <a:r>
              <a:rPr lang="zh-TW" altLang="en-US" dirty="0" smtClean="0"/>
              <a:t>。將分類錯的</a:t>
            </a:r>
            <a:r>
              <a:rPr lang="en-US" altLang="zh-TW" dirty="0" smtClean="0"/>
              <a:t>samples</a:t>
            </a:r>
            <a:r>
              <a:rPr lang="zh-TW" altLang="en-US" dirty="0" smtClean="0"/>
              <a:t>放大分對的縮小，專心在處理錯誤的</a:t>
            </a:r>
            <a:r>
              <a:rPr lang="en-US" altLang="zh-TW" dirty="0" smtClean="0"/>
              <a:t>samples</a:t>
            </a:r>
            <a:r>
              <a:rPr lang="zh-TW" altLang="en-US" dirty="0" smtClean="0"/>
              <a:t>上面，∈𝑡 為錯誤率 ，♦</a:t>
            </a:r>
            <a:r>
              <a:rPr lang="en-US" altLang="zh-TW" dirty="0" smtClean="0"/>
              <a:t>t </a:t>
            </a:r>
            <a:r>
              <a:rPr lang="zh-TW" altLang="en-US" dirty="0" smtClean="0"/>
              <a:t>為設計過的變數，當∈𝑡 </a:t>
            </a:r>
            <a:r>
              <a:rPr lang="en-US" altLang="zh-TW" dirty="0" smtClean="0"/>
              <a:t>&lt;1/2</a:t>
            </a:r>
            <a:r>
              <a:rPr lang="zh-TW" altLang="en-US" dirty="0" smtClean="0"/>
              <a:t>時 ♦</a:t>
            </a:r>
            <a:r>
              <a:rPr lang="en-US" altLang="zh-TW" dirty="0" smtClean="0"/>
              <a:t>t&gt;1</a:t>
            </a:r>
          </a:p>
          <a:p>
            <a:r>
              <a:rPr lang="zh-TW" altLang="en-US" dirty="0" smtClean="0"/>
              <a:t>給這個</a:t>
            </a:r>
            <a:r>
              <a:rPr lang="en-US" altLang="zh-TW" dirty="0" smtClean="0"/>
              <a:t>classifier</a:t>
            </a:r>
            <a:r>
              <a:rPr lang="zh-TW" altLang="en-US" dirty="0" smtClean="0"/>
              <a:t>一個</a:t>
            </a:r>
            <a:r>
              <a:rPr lang="en-US" altLang="zh-TW" dirty="0" smtClean="0"/>
              <a:t>weighted</a:t>
            </a:r>
            <a:r>
              <a:rPr lang="zh-TW" altLang="en-US" dirty="0" smtClean="0"/>
              <a:t>（最後要做</a:t>
            </a:r>
            <a:r>
              <a:rPr lang="en-US" altLang="zh-TW" dirty="0" smtClean="0"/>
              <a:t>linear aggregation</a:t>
            </a:r>
            <a:r>
              <a:rPr lang="zh-TW" altLang="en-US" dirty="0" smtClean="0"/>
              <a:t>），</a:t>
            </a:r>
            <a:r>
              <a:rPr lang="en-US" altLang="zh-TW" dirty="0" smtClean="0"/>
              <a:t>ln(♦t )</a:t>
            </a:r>
            <a:r>
              <a:rPr lang="zh-TW" altLang="en-US" dirty="0" smtClean="0"/>
              <a:t>設計的想法為，∈𝑡 </a:t>
            </a:r>
            <a:r>
              <a:rPr lang="en-US" altLang="zh-TW" dirty="0" smtClean="0"/>
              <a:t>=1/2  ♦t=1 </a:t>
            </a:r>
            <a:r>
              <a:rPr lang="zh-TW" altLang="en-US" dirty="0" smtClean="0"/>
              <a:t>𝛼𝑡 </a:t>
            </a:r>
            <a:r>
              <a:rPr lang="en-US" altLang="zh-TW" dirty="0" smtClean="0"/>
              <a:t>= 0</a:t>
            </a:r>
            <a:r>
              <a:rPr lang="zh-TW" altLang="en-US" dirty="0" smtClean="0"/>
              <a:t>，∈𝑡 </a:t>
            </a:r>
            <a:r>
              <a:rPr lang="en-US" altLang="zh-TW" dirty="0" smtClean="0"/>
              <a:t>=0  ♦t=</a:t>
            </a:r>
            <a:r>
              <a:rPr lang="zh-TW" altLang="en-US" dirty="0" smtClean="0"/>
              <a:t>無限大 𝛼𝑡 </a:t>
            </a:r>
            <a:r>
              <a:rPr lang="en-US" altLang="zh-TW" dirty="0" smtClean="0"/>
              <a:t>= </a:t>
            </a:r>
            <a:r>
              <a:rPr lang="zh-TW" altLang="en-US" dirty="0" smtClean="0"/>
              <a:t>無限大，給好的分類器大的權重，</a:t>
            </a:r>
          </a:p>
          <a:p>
            <a:r>
              <a:rPr lang="en-US" altLang="zh-TW" dirty="0" smtClean="0"/>
              <a:t>4.  </a:t>
            </a:r>
            <a:r>
              <a:rPr lang="zh-TW" altLang="en-US" dirty="0" smtClean="0"/>
              <a:t>重複以上步驟</a:t>
            </a:r>
          </a:p>
          <a:p>
            <a:endParaRPr lang="zh-TW" altLang="en-US" dirty="0"/>
          </a:p>
        </p:txBody>
      </p:sp>
      <p:sp>
        <p:nvSpPr>
          <p:cNvPr id="4" name="投影片編號版面配置區 3"/>
          <p:cNvSpPr>
            <a:spLocks noGrp="1"/>
          </p:cNvSpPr>
          <p:nvPr>
            <p:ph type="sldNum" sz="quarter" idx="10"/>
          </p:nvPr>
        </p:nvSpPr>
        <p:spPr/>
        <p:txBody>
          <a:bodyPr/>
          <a:lstStyle/>
          <a:p>
            <a:fld id="{24089E7D-32DB-44A9-8038-11F0261E9D4E}" type="slidenum">
              <a:rPr lang="zh-TW" altLang="en-US" smtClean="0"/>
              <a:t>13</a:t>
            </a:fld>
            <a:endParaRPr lang="zh-TW" altLang="en-US"/>
          </a:p>
        </p:txBody>
      </p:sp>
    </p:spTree>
    <p:extLst>
      <p:ext uri="{BB962C8B-B14F-4D97-AF65-F5344CB8AC3E}">
        <p14:creationId xmlns:p14="http://schemas.microsoft.com/office/powerpoint/2010/main" val="330981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a:xfrm>
            <a:off x="5332412" y="5883275"/>
            <a:ext cx="4324044" cy="365125"/>
          </a:xfrm>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77822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150663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181503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937748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278782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253009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smtClean="0"/>
              <a:t>編輯母片文字樣式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45192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287416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72093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951856" y="5867131"/>
            <a:ext cx="551167" cy="365125"/>
          </a:xfrm>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155398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86117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76845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27268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97995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130084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108666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3B5552B-95D4-4E45-99F4-FDE67ACD73C7}"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244818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B5552B-95D4-4E45-99F4-FDE67ACD73C7}" type="datetimeFigureOut">
              <a:rPr lang="zh-TW" altLang="en-US" smtClean="0"/>
              <a:t>2017/12/18</a:t>
            </a:fld>
            <a:endParaRPr lang="zh-TW"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EE203E-74AB-430A-9506-FF81846003CF}" type="slidenum">
              <a:rPr lang="zh-TW" altLang="en-US" smtClean="0"/>
              <a:t>‹#›</a:t>
            </a:fld>
            <a:endParaRPr lang="zh-TW" altLang="en-US"/>
          </a:p>
        </p:txBody>
      </p:sp>
    </p:spTree>
    <p:extLst>
      <p:ext uri="{BB962C8B-B14F-4D97-AF65-F5344CB8AC3E}">
        <p14:creationId xmlns:p14="http://schemas.microsoft.com/office/powerpoint/2010/main" val="3107104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Autofit/>
          </a:bodyPr>
          <a:lstStyle/>
          <a:p>
            <a:r>
              <a:rPr lang="zh-TW" altLang="en-US" sz="2400" dirty="0" smtClean="0">
                <a:latin typeface="標楷體" panose="03000509000000000000" pitchFamily="65" charset="-120"/>
                <a:ea typeface="標楷體" panose="03000509000000000000" pitchFamily="65" charset="-120"/>
              </a:rPr>
              <a:t>學生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陳建宇</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指導教授</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丁建均 教授</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日期</a:t>
            </a:r>
            <a:r>
              <a:rPr lang="en-US" altLang="zh-TW" sz="2400" dirty="0" smtClean="0">
                <a:latin typeface="標楷體" panose="03000509000000000000" pitchFamily="65" charset="-120"/>
                <a:ea typeface="標楷體" panose="03000509000000000000" pitchFamily="65" charset="-120"/>
              </a:rPr>
              <a:t>:2017/12/22</a:t>
            </a:r>
            <a:endParaRPr lang="zh-TW" altLang="en-US" sz="2400" dirty="0">
              <a:latin typeface="標楷體" panose="03000509000000000000" pitchFamily="65" charset="-120"/>
              <a:ea typeface="標楷體" panose="03000509000000000000" pitchFamily="65" charset="-120"/>
            </a:endParaRPr>
          </a:p>
        </p:txBody>
      </p:sp>
      <p:sp>
        <p:nvSpPr>
          <p:cNvPr id="4" name="矩形 3"/>
          <p:cNvSpPr/>
          <p:nvPr/>
        </p:nvSpPr>
        <p:spPr>
          <a:xfrm>
            <a:off x="6451686" y="2817704"/>
            <a:ext cx="5452140" cy="1015663"/>
          </a:xfrm>
          <a:prstGeom prst="rect">
            <a:avLst/>
          </a:prstGeom>
          <a:noFill/>
        </p:spPr>
        <p:txBody>
          <a:bodyPr wrap="square" lIns="91440" tIns="45720" rIns="91440" bIns="45720">
            <a:spAutoFit/>
          </a:bodyPr>
          <a:lstStyle/>
          <a:p>
            <a:pPr algn="ctr"/>
            <a:r>
              <a:rPr lang="en-US" altLang="zh-TW"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Face Detection</a:t>
            </a:r>
            <a:endParaRPr lang="zh-TW" alt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771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1654014" y="122319"/>
            <a:ext cx="10178322" cy="444053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0B082E"/>
              </a:buClr>
              <a:buSzTx/>
              <a:buFont typeface="Arial" panose="020B0604020202020204" pitchFamily="34" charset="0"/>
              <a:buChar char="•"/>
              <a:tabLst/>
              <a:defRPr/>
            </a:pPr>
            <a:r>
              <a:rPr kumimoji="1" lang="en-US" altLang="zh-TW" sz="2800" b="0" i="0" u="none" strike="noStrike" kern="1200" cap="none" spc="0" normalizeH="0" baseline="0" noProof="0" dirty="0" err="1" smtClean="0">
                <a:ln>
                  <a:noFill/>
                </a:ln>
                <a:solidFill>
                  <a:sysClr val="windowText" lastClr="000000">
                    <a:lumMod val="65000"/>
                    <a:lumOff val="35000"/>
                  </a:sysClr>
                </a:solidFill>
                <a:effectLst/>
                <a:uLnTx/>
                <a:uFillTx/>
                <a:latin typeface="Gill Sans MT" panose="020B0502020104020203"/>
                <a:ea typeface="+mn-ea"/>
                <a:cs typeface="+mn-cs"/>
              </a:rPr>
              <a:t>Haar</a:t>
            </a:r>
            <a:r>
              <a:rPr kumimoji="1" lang="en-US" altLang="zh-TW" sz="2800" b="0" i="0" u="none" strike="noStrike" kern="1200" cap="none" spc="0" normalizeH="0" baseline="0" noProof="0" dirty="0" smtClean="0">
                <a:ln>
                  <a:noFill/>
                </a:ln>
                <a:solidFill>
                  <a:sysClr val="windowText" lastClr="000000">
                    <a:lumMod val="65000"/>
                    <a:lumOff val="35000"/>
                  </a:sysClr>
                </a:solidFill>
                <a:effectLst/>
                <a:uLnTx/>
                <a:uFillTx/>
                <a:latin typeface="Gill Sans MT" panose="020B0502020104020203"/>
                <a:ea typeface="+mn-ea"/>
                <a:cs typeface="+mn-cs"/>
              </a:rPr>
              <a:t> Feature (training set)</a:t>
            </a:r>
            <a:endParaRPr kumimoji="1" lang="zh-TW" altLang="en-US" sz="2800" b="0" i="0" u="none" strike="noStrike" kern="1200" cap="none" spc="0" normalizeH="0" baseline="0" noProof="0" dirty="0">
              <a:ln>
                <a:noFill/>
              </a:ln>
              <a:solidFill>
                <a:sysClr val="windowText" lastClr="000000">
                  <a:lumMod val="65000"/>
                  <a:lumOff val="35000"/>
                </a:sysClr>
              </a:solidFill>
              <a:effectLst/>
              <a:uLnTx/>
              <a:uFillTx/>
              <a:latin typeface="Gill Sans MT" panose="020B0502020104020203"/>
              <a:ea typeface="+mn-ea"/>
              <a:cs typeface="+mn-cs"/>
            </a:endParaRPr>
          </a:p>
        </p:txBody>
      </p:sp>
      <p:pic>
        <p:nvPicPr>
          <p:cNvPr id="7" name="圖片 6"/>
          <p:cNvPicPr>
            <a:picLocks noChangeAspect="1"/>
          </p:cNvPicPr>
          <p:nvPr/>
        </p:nvPicPr>
        <p:blipFill>
          <a:blip r:embed="rId3"/>
          <a:stretch>
            <a:fillRect/>
          </a:stretch>
        </p:blipFill>
        <p:spPr>
          <a:xfrm>
            <a:off x="1377259" y="1359252"/>
            <a:ext cx="10071465" cy="3603048"/>
          </a:xfrm>
          <a:prstGeom prst="rect">
            <a:avLst/>
          </a:prstGeom>
        </p:spPr>
      </p:pic>
    </p:spTree>
    <p:extLst>
      <p:ext uri="{BB962C8B-B14F-4D97-AF65-F5344CB8AC3E}">
        <p14:creationId xmlns:p14="http://schemas.microsoft.com/office/powerpoint/2010/main" val="2639329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97" y="1011208"/>
            <a:ext cx="4686300" cy="2256988"/>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952" y="1222988"/>
            <a:ext cx="6147841" cy="4333687"/>
          </a:xfrm>
          <a:prstGeom prst="rect">
            <a:avLst/>
          </a:prstGeom>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046" y="3492170"/>
            <a:ext cx="4686298" cy="2064505"/>
          </a:xfrm>
          <a:prstGeom prst="rect">
            <a:avLst/>
          </a:prstGeom>
        </p:spPr>
      </p:pic>
      <p:sp>
        <p:nvSpPr>
          <p:cNvPr id="9" name="內容版面配置區 2"/>
          <p:cNvSpPr txBox="1">
            <a:spLocks/>
          </p:cNvSpPr>
          <p:nvPr/>
        </p:nvSpPr>
        <p:spPr>
          <a:xfrm>
            <a:off x="1470284" y="145405"/>
            <a:ext cx="10178322" cy="45454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l" defTabSz="914400" rtl="0" eaLnBrk="1" fontAlgn="auto" latinLnBrk="0" hangingPunct="1">
              <a:lnSpc>
                <a:spcPct val="110000"/>
              </a:lnSpc>
              <a:spcBef>
                <a:spcPts val="700"/>
              </a:spcBef>
              <a:spcAft>
                <a:spcPts val="0"/>
              </a:spcAft>
              <a:buClr>
                <a:srgbClr val="0B082E"/>
              </a:buClr>
              <a:buSzTx/>
              <a:buFont typeface="Arial" panose="020B0604020202020204" pitchFamily="34" charset="0"/>
              <a:buChar char="•"/>
              <a:tabLst/>
              <a:defRPr/>
            </a:pPr>
            <a:r>
              <a:rPr kumimoji="1" lang="en-US" altLang="zh-TW" sz="2800" b="0" i="0" u="none" strike="noStrike" kern="1200" cap="none" spc="0" normalizeH="0" baseline="0" noProof="0" dirty="0" smtClean="0">
                <a:ln>
                  <a:noFill/>
                </a:ln>
                <a:solidFill>
                  <a:sysClr val="windowText" lastClr="000000">
                    <a:lumMod val="65000"/>
                    <a:lumOff val="35000"/>
                  </a:sysClr>
                </a:solidFill>
                <a:effectLst/>
                <a:uLnTx/>
                <a:uFillTx/>
                <a:latin typeface="Gill Sans MT" panose="020B0502020104020203"/>
                <a:ea typeface="+mn-ea"/>
                <a:cs typeface="+mn-cs"/>
              </a:rPr>
              <a:t>Integral image</a:t>
            </a:r>
            <a:endParaRPr kumimoji="1" lang="zh-TW" altLang="en-US" sz="2800" b="0" i="0" u="none" strike="noStrike" kern="1200" cap="none" spc="0" normalizeH="0" baseline="0" noProof="0" dirty="0">
              <a:ln>
                <a:noFill/>
              </a:ln>
              <a:solidFill>
                <a:sysClr val="windowText" lastClr="000000">
                  <a:lumMod val="65000"/>
                  <a:lumOff val="35000"/>
                </a:sys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705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1560576" y="195754"/>
                <a:ext cx="10168128" cy="1714637"/>
              </a:xfrm>
              <a:prstGeom prst="rect">
                <a:avLst/>
              </a:prstGeom>
            </p:spPr>
            <p:txBody>
              <a:bodyPr wrap="square">
                <a:spAutoFit/>
              </a:bodyPr>
              <a:lstStyle/>
              <a:p>
                <a:pPr marL="228600" lvl="0" indent="-228600">
                  <a:lnSpc>
                    <a:spcPct val="110000"/>
                  </a:lnSpc>
                  <a:spcBef>
                    <a:spcPts val="700"/>
                  </a:spcBef>
                  <a:buClr>
                    <a:srgbClr val="0B082E"/>
                  </a:buClr>
                  <a:buFont typeface="Arial" panose="020B0604020202020204" pitchFamily="34" charset="0"/>
                  <a:buChar char="•"/>
                </a:pPr>
                <a:r>
                  <a:rPr kumimoji="1" lang="en-US" altLang="zh-TW" sz="2800" dirty="0">
                    <a:solidFill>
                      <a:prstClr val="black">
                        <a:lumMod val="65000"/>
                        <a:lumOff val="35000"/>
                      </a:prstClr>
                    </a:solidFill>
                    <a:latin typeface="Gill Sans MT" panose="020B0502020104020203"/>
                  </a:rPr>
                  <a:t>Weak classifier :  P(correct) =&gt; ½</a:t>
                </a:r>
              </a:p>
              <a:p>
                <a:pPr marL="228600" lvl="0" indent="-228600">
                  <a:lnSpc>
                    <a:spcPct val="110000"/>
                  </a:lnSpc>
                  <a:spcBef>
                    <a:spcPts val="700"/>
                  </a:spcBef>
                  <a:buClr>
                    <a:srgbClr val="0B082E"/>
                  </a:buClr>
                  <a:buFont typeface="Arial" panose="020B0604020202020204" pitchFamily="34" charset="0"/>
                  <a:buChar char="•"/>
                </a:pPr>
                <a:r>
                  <a:rPr kumimoji="1" lang="en-US" altLang="zh-TW" sz="2800" dirty="0">
                    <a:solidFill>
                      <a:prstClr val="black">
                        <a:lumMod val="65000"/>
                        <a:lumOff val="35000"/>
                      </a:prstClr>
                    </a:solidFill>
                    <a:latin typeface="Gill Sans MT" panose="020B0502020104020203"/>
                  </a:rPr>
                  <a:t>Decision stump : </a:t>
                </a:r>
                <a14:m>
                  <m:oMath xmlns:m="http://schemas.openxmlformats.org/officeDocument/2006/math">
                    <m:sSub>
                      <m:sSubPr>
                        <m:ctrlPr>
                          <a:rPr kumimoji="1" lang="en-US" altLang="zh-TW" sz="2800" i="1">
                            <a:solidFill>
                              <a:prstClr val="black">
                                <a:lumMod val="65000"/>
                                <a:lumOff val="35000"/>
                              </a:prstClr>
                            </a:solidFill>
                            <a:latin typeface="Cambria Math" panose="02040503050406030204" pitchFamily="18" charset="0"/>
                          </a:rPr>
                        </m:ctrlPr>
                      </m:sSubPr>
                      <m:e>
                        <m:r>
                          <a:rPr kumimoji="1" lang="en-US" altLang="zh-TW" sz="2800" i="1">
                            <a:solidFill>
                              <a:prstClr val="black">
                                <a:lumMod val="65000"/>
                                <a:lumOff val="35000"/>
                              </a:prstClr>
                            </a:solidFill>
                            <a:latin typeface="Cambria Math" charset="0"/>
                          </a:rPr>
                          <m:t>h</m:t>
                        </m:r>
                      </m:e>
                      <m:sub>
                        <m:r>
                          <a:rPr kumimoji="1" lang="en-US" altLang="zh-TW" sz="2800" i="1">
                            <a:solidFill>
                              <a:prstClr val="black">
                                <a:lumMod val="65000"/>
                                <a:lumOff val="35000"/>
                              </a:prstClr>
                            </a:solidFill>
                            <a:latin typeface="Cambria Math" charset="0"/>
                          </a:rPr>
                          <m:t>𝑠</m:t>
                        </m:r>
                        <m:r>
                          <a:rPr kumimoji="1" lang="en-US" altLang="zh-TW" sz="2800" i="1">
                            <a:solidFill>
                              <a:prstClr val="black">
                                <a:lumMod val="65000"/>
                                <a:lumOff val="35000"/>
                              </a:prstClr>
                            </a:solidFill>
                            <a:latin typeface="Cambria Math" charset="0"/>
                          </a:rPr>
                          <m:t>,</m:t>
                        </m:r>
                        <m:r>
                          <a:rPr kumimoji="1" lang="en-US" altLang="zh-TW" sz="2800" i="1">
                            <a:solidFill>
                              <a:prstClr val="black">
                                <a:lumMod val="65000"/>
                                <a:lumOff val="35000"/>
                              </a:prstClr>
                            </a:solidFill>
                            <a:latin typeface="Cambria Math" charset="0"/>
                          </a:rPr>
                          <m:t>𝑖</m:t>
                        </m:r>
                        <m:r>
                          <a:rPr kumimoji="1" lang="en-US" altLang="zh-TW" sz="2800" i="1">
                            <a:solidFill>
                              <a:prstClr val="black">
                                <a:lumMod val="65000"/>
                                <a:lumOff val="35000"/>
                              </a:prstClr>
                            </a:solidFill>
                            <a:latin typeface="Cambria Math" charset="0"/>
                          </a:rPr>
                          <m:t>,</m:t>
                        </m:r>
                        <m:r>
                          <a:rPr kumimoji="1" lang="en-US" altLang="zh-TW" sz="2800" i="1">
                            <a:solidFill>
                              <a:prstClr val="black">
                                <a:lumMod val="65000"/>
                                <a:lumOff val="35000"/>
                              </a:prstClr>
                            </a:solidFill>
                            <a:latin typeface="Cambria Math" charset="0"/>
                            <a:ea typeface="Cambria Math" charset="0"/>
                            <a:cs typeface="Cambria Math" charset="0"/>
                          </a:rPr>
                          <m:t>𝜃</m:t>
                        </m:r>
                      </m:sub>
                    </m:sSub>
                    <m:d>
                      <m:dPr>
                        <m:ctrlPr>
                          <a:rPr kumimoji="1" lang="en-US" altLang="zh-TW" sz="2800" i="1">
                            <a:solidFill>
                              <a:prstClr val="black">
                                <a:lumMod val="65000"/>
                                <a:lumOff val="35000"/>
                              </a:prstClr>
                            </a:solidFill>
                            <a:latin typeface="Cambria Math" panose="02040503050406030204" pitchFamily="18" charset="0"/>
                          </a:rPr>
                        </m:ctrlPr>
                      </m:dPr>
                      <m:e>
                        <m:r>
                          <a:rPr kumimoji="1" lang="en-US" altLang="zh-TW" sz="2800" i="1">
                            <a:solidFill>
                              <a:prstClr val="black">
                                <a:lumMod val="65000"/>
                                <a:lumOff val="35000"/>
                              </a:prstClr>
                            </a:solidFill>
                            <a:latin typeface="Cambria Math" charset="0"/>
                          </a:rPr>
                          <m:t>𝑥</m:t>
                        </m:r>
                      </m:e>
                    </m:d>
                    <m:r>
                      <a:rPr kumimoji="1" lang="en-US" altLang="zh-TW" sz="2800" i="1">
                        <a:solidFill>
                          <a:prstClr val="black">
                            <a:lumMod val="65000"/>
                            <a:lumOff val="35000"/>
                          </a:prstClr>
                        </a:solidFill>
                        <a:latin typeface="Cambria Math" charset="0"/>
                      </a:rPr>
                      <m:t>=</m:t>
                    </m:r>
                    <m:r>
                      <a:rPr kumimoji="1" lang="en-US" altLang="zh-TW" sz="2800" i="1">
                        <a:solidFill>
                          <a:prstClr val="black">
                            <a:lumMod val="65000"/>
                            <a:lumOff val="35000"/>
                          </a:prstClr>
                        </a:solidFill>
                        <a:latin typeface="Cambria Math" charset="0"/>
                      </a:rPr>
                      <m:t>𝑠</m:t>
                    </m:r>
                    <m:r>
                      <a:rPr kumimoji="1" lang="en-US" altLang="zh-TW" sz="2800" i="1">
                        <a:solidFill>
                          <a:prstClr val="black">
                            <a:lumMod val="65000"/>
                            <a:lumOff val="35000"/>
                          </a:prstClr>
                        </a:solidFill>
                        <a:latin typeface="Cambria Math" charset="0"/>
                      </a:rPr>
                      <m:t> ∙</m:t>
                    </m:r>
                    <m:r>
                      <a:rPr kumimoji="1" lang="en-US" altLang="zh-TW" sz="2800" i="1">
                        <a:solidFill>
                          <a:prstClr val="black">
                            <a:lumMod val="65000"/>
                            <a:lumOff val="35000"/>
                          </a:prstClr>
                        </a:solidFill>
                        <a:latin typeface="Cambria Math" charset="0"/>
                        <a:ea typeface="Cambria Math" charset="0"/>
                        <a:cs typeface="Cambria Math" charset="0"/>
                      </a:rPr>
                      <m:t>𝑠𝑖𝑔𝑛</m:t>
                    </m:r>
                    <m:r>
                      <a:rPr kumimoji="1" lang="en-US" altLang="zh-TW" sz="2800" i="1">
                        <a:solidFill>
                          <a:prstClr val="black">
                            <a:lumMod val="65000"/>
                            <a:lumOff val="35000"/>
                          </a:prstClr>
                        </a:solidFill>
                        <a:latin typeface="Cambria Math" charset="0"/>
                        <a:ea typeface="Cambria Math" charset="0"/>
                        <a:cs typeface="Cambria Math" charset="0"/>
                      </a:rPr>
                      <m:t> </m:t>
                    </m:r>
                    <m:d>
                      <m:dPr>
                        <m:ctrlPr>
                          <a:rPr kumimoji="1" lang="en-US" altLang="zh-TW" sz="2800" i="1">
                            <a:solidFill>
                              <a:prstClr val="black">
                                <a:lumMod val="65000"/>
                                <a:lumOff val="35000"/>
                              </a:prstClr>
                            </a:solidFill>
                            <a:latin typeface="Cambria Math" panose="02040503050406030204" pitchFamily="18" charset="0"/>
                            <a:ea typeface="Cambria Math" charset="0"/>
                            <a:cs typeface="Cambria Math" charset="0"/>
                          </a:rPr>
                        </m:ctrlPr>
                      </m:dPr>
                      <m:e>
                        <m:sSub>
                          <m:sSubPr>
                            <m:ctrlPr>
                              <a:rPr kumimoji="1" lang="en-US" altLang="zh-TW" sz="2800" i="1">
                                <a:solidFill>
                                  <a:prstClr val="black">
                                    <a:lumMod val="65000"/>
                                    <a:lumOff val="35000"/>
                                  </a:prstClr>
                                </a:solidFill>
                                <a:latin typeface="Cambria Math" panose="02040503050406030204" pitchFamily="18" charset="0"/>
                                <a:ea typeface="Cambria Math" charset="0"/>
                                <a:cs typeface="Cambria Math" charset="0"/>
                              </a:rPr>
                            </m:ctrlPr>
                          </m:sSubPr>
                          <m:e>
                            <m:r>
                              <a:rPr kumimoji="1" lang="en-US" altLang="zh-TW" sz="2800" i="1">
                                <a:solidFill>
                                  <a:prstClr val="black">
                                    <a:lumMod val="65000"/>
                                    <a:lumOff val="35000"/>
                                  </a:prstClr>
                                </a:solidFill>
                                <a:latin typeface="Cambria Math" charset="0"/>
                                <a:ea typeface="Cambria Math" charset="0"/>
                                <a:cs typeface="Cambria Math" charset="0"/>
                              </a:rPr>
                              <m:t>𝑥</m:t>
                            </m:r>
                          </m:e>
                          <m:sub>
                            <m:r>
                              <a:rPr kumimoji="1" lang="en-US" altLang="zh-TW" sz="2800" i="1">
                                <a:solidFill>
                                  <a:prstClr val="black">
                                    <a:lumMod val="65000"/>
                                    <a:lumOff val="35000"/>
                                  </a:prstClr>
                                </a:solidFill>
                                <a:latin typeface="Cambria Math" charset="0"/>
                                <a:ea typeface="Cambria Math" charset="0"/>
                                <a:cs typeface="Cambria Math" charset="0"/>
                              </a:rPr>
                              <m:t>𝑖</m:t>
                            </m:r>
                            <m:r>
                              <a:rPr kumimoji="1" lang="en-US" altLang="zh-TW" sz="2800" i="1">
                                <a:solidFill>
                                  <a:prstClr val="black">
                                    <a:lumMod val="65000"/>
                                    <a:lumOff val="35000"/>
                                  </a:prstClr>
                                </a:solidFill>
                                <a:latin typeface="Cambria Math" charset="0"/>
                                <a:ea typeface="Cambria Math" charset="0"/>
                                <a:cs typeface="Cambria Math" charset="0"/>
                              </a:rPr>
                              <m:t> </m:t>
                            </m:r>
                          </m:sub>
                        </m:sSub>
                        <m:r>
                          <a:rPr kumimoji="1" lang="en-US" altLang="zh-TW" sz="2800" i="1">
                            <a:solidFill>
                              <a:prstClr val="black">
                                <a:lumMod val="65000"/>
                                <a:lumOff val="35000"/>
                              </a:prstClr>
                            </a:solidFill>
                            <a:latin typeface="Cambria Math" charset="0"/>
                            <a:ea typeface="Cambria Math" charset="0"/>
                            <a:cs typeface="Cambria Math" charset="0"/>
                          </a:rPr>
                          <m:t>− </m:t>
                        </m:r>
                        <m:r>
                          <a:rPr kumimoji="1" lang="en-US" altLang="zh-TW" sz="2800" i="1">
                            <a:solidFill>
                              <a:prstClr val="black">
                                <a:lumMod val="65000"/>
                                <a:lumOff val="35000"/>
                              </a:prstClr>
                            </a:solidFill>
                            <a:latin typeface="Cambria Math" charset="0"/>
                            <a:ea typeface="Cambria Math" charset="0"/>
                            <a:cs typeface="Cambria Math" charset="0"/>
                          </a:rPr>
                          <m:t>𝜃</m:t>
                        </m:r>
                      </m:e>
                    </m:d>
                  </m:oMath>
                </a14:m>
                <a:endParaRPr kumimoji="1" lang="zh-TW" altLang="en-US" sz="2800" dirty="0">
                  <a:solidFill>
                    <a:prstClr val="black">
                      <a:lumMod val="65000"/>
                      <a:lumOff val="35000"/>
                    </a:prstClr>
                  </a:solidFill>
                  <a:latin typeface="Gill Sans MT" panose="020B0502020104020203"/>
                </a:endParaRPr>
              </a:p>
              <a:p>
                <a:pPr lvl="0">
                  <a:lnSpc>
                    <a:spcPct val="110000"/>
                  </a:lnSpc>
                  <a:spcBef>
                    <a:spcPts val="700"/>
                  </a:spcBef>
                  <a:buClr>
                    <a:srgbClr val="0B082E"/>
                  </a:buClr>
                </a:pPr>
                <a:r>
                  <a:rPr lang="zh-TW" altLang="en-US" sz="2800" dirty="0">
                    <a:solidFill>
                      <a:prstClr val="black">
                        <a:lumMod val="65000"/>
                        <a:lumOff val="35000"/>
                      </a:prstClr>
                    </a:solidFill>
                    <a:latin typeface="Gill Sans MT" panose="020B0502020104020203"/>
                  </a:rPr>
                  <a:t>                           </a:t>
                </a:r>
                <a:r>
                  <a:rPr lang="en-US" altLang="zh-TW" sz="2800" dirty="0">
                    <a:solidFill>
                      <a:prstClr val="black">
                        <a:lumMod val="65000"/>
                        <a:lumOff val="35000"/>
                      </a:prstClr>
                    </a:solidFill>
                    <a:latin typeface="Gill Sans MT" panose="020B0502020104020203"/>
                  </a:rPr>
                  <a:t>(</a:t>
                </a:r>
                <a:r>
                  <a:rPr lang="en-US" altLang="zh-TW" sz="2800" dirty="0">
                    <a:solidFill>
                      <a:prstClr val="black">
                        <a:lumMod val="65000"/>
                        <a:lumOff val="35000"/>
                      </a:prstClr>
                    </a:solidFill>
                    <a:latin typeface="Gill Sans MT" panose="020B0502020104020203"/>
                  </a:rPr>
                  <a:t>feature </a:t>
                </a:r>
                <a:r>
                  <a:rPr lang="en-US" altLang="zh-TW" sz="2800" i="1" dirty="0" err="1">
                    <a:solidFill>
                      <a:prstClr val="black">
                        <a:lumMod val="65000"/>
                        <a:lumOff val="35000"/>
                      </a:prstClr>
                    </a:solidFill>
                    <a:latin typeface="Gill Sans MT" panose="020B0502020104020203"/>
                  </a:rPr>
                  <a:t>i</a:t>
                </a:r>
                <a:r>
                  <a:rPr lang="en-US" altLang="zh-TW" sz="2800" dirty="0">
                    <a:solidFill>
                      <a:prstClr val="black">
                        <a:lumMod val="65000"/>
                        <a:lumOff val="35000"/>
                      </a:prstClr>
                    </a:solidFill>
                    <a:latin typeface="Gill Sans MT" panose="020B0502020104020203"/>
                  </a:rPr>
                  <a:t>, threshold </a:t>
                </a:r>
                <a:r>
                  <a:rPr lang="en-US" altLang="zh-TW" sz="2800" dirty="0" err="1">
                    <a:solidFill>
                      <a:prstClr val="black">
                        <a:lumMod val="65000"/>
                        <a:lumOff val="35000"/>
                      </a:prstClr>
                    </a:solidFill>
                    <a:latin typeface="Gill Sans MT" panose="020B0502020104020203"/>
                  </a:rPr>
                  <a:t>θ</a:t>
                </a:r>
                <a:r>
                  <a:rPr lang="en-US" altLang="zh-TW" sz="2800" dirty="0">
                    <a:solidFill>
                      <a:prstClr val="black">
                        <a:lumMod val="65000"/>
                        <a:lumOff val="35000"/>
                      </a:prstClr>
                    </a:solidFill>
                    <a:latin typeface="Gill Sans MT" panose="020B0502020104020203"/>
                  </a:rPr>
                  <a:t>, direction </a:t>
                </a:r>
                <a:r>
                  <a:rPr lang="en-US" altLang="zh-TW" sz="2800" i="1" dirty="0">
                    <a:solidFill>
                      <a:prstClr val="black">
                        <a:lumMod val="65000"/>
                        <a:lumOff val="35000"/>
                      </a:prstClr>
                    </a:solidFill>
                    <a:latin typeface="Gill Sans MT" panose="020B0502020104020203"/>
                  </a:rPr>
                  <a:t>s</a:t>
                </a:r>
                <a:r>
                  <a:rPr lang="en-US" altLang="zh-TW" sz="2800" dirty="0">
                    <a:solidFill>
                      <a:prstClr val="black">
                        <a:lumMod val="65000"/>
                        <a:lumOff val="35000"/>
                      </a:prstClr>
                    </a:solidFill>
                    <a:latin typeface="Gill Sans MT" panose="020B0502020104020203"/>
                  </a:rPr>
                  <a:t>) </a:t>
                </a:r>
              </a:p>
            </p:txBody>
          </p:sp>
        </mc:Choice>
        <mc:Fallback>
          <p:sp>
            <p:nvSpPr>
              <p:cNvPr id="4" name="矩形 3"/>
              <p:cNvSpPr>
                <a:spLocks noRot="1" noChangeAspect="1" noMove="1" noResize="1" noEditPoints="1" noAdjustHandles="1" noChangeArrowheads="1" noChangeShapeType="1" noTextEdit="1"/>
              </p:cNvSpPr>
              <p:nvPr/>
            </p:nvSpPr>
            <p:spPr>
              <a:xfrm>
                <a:off x="1560576" y="195754"/>
                <a:ext cx="10168128" cy="1714637"/>
              </a:xfrm>
              <a:prstGeom prst="rect">
                <a:avLst/>
              </a:prstGeom>
              <a:blipFill>
                <a:blip r:embed="rId3"/>
                <a:stretch>
                  <a:fillRect l="-1079" t="-2847" b="-7829"/>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1401762" y="2322456"/>
            <a:ext cx="9341265" cy="3541896"/>
          </a:xfrm>
          <a:prstGeom prst="rect">
            <a:avLst/>
          </a:prstGeom>
        </p:spPr>
      </p:pic>
    </p:spTree>
    <p:extLst>
      <p:ext uri="{BB962C8B-B14F-4D97-AF65-F5344CB8AC3E}">
        <p14:creationId xmlns:p14="http://schemas.microsoft.com/office/powerpoint/2010/main" val="310866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555480" y="767655"/>
            <a:ext cx="9827604" cy="5084505"/>
          </a:xfrm>
          <a:prstGeom prst="rect">
            <a:avLst/>
          </a:prstGeom>
        </p:spPr>
      </p:pic>
    </p:spTree>
    <p:extLst>
      <p:ext uri="{BB962C8B-B14F-4D97-AF65-F5344CB8AC3E}">
        <p14:creationId xmlns:p14="http://schemas.microsoft.com/office/powerpoint/2010/main" val="270855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4594" y="2711303"/>
            <a:ext cx="9700092" cy="1754326"/>
          </a:xfrm>
          <a:prstGeom prst="rect">
            <a:avLst/>
          </a:prstGeom>
          <a:noFill/>
        </p:spPr>
        <p:txBody>
          <a:bodyPr wrap="none" lIns="91440" tIns="45720" rIns="91440" bIns="45720">
            <a:spAutoFit/>
          </a:bodyPr>
          <a:lstStyle/>
          <a:p>
            <a:pPr algn="ctr"/>
            <a:r>
              <a:rPr lang="en-US" altLang="zh-TW"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Framework &amp; Proposed </a:t>
            </a:r>
            <a:r>
              <a:rPr lang="en-US" altLang="zh-TW"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method</a:t>
            </a:r>
          </a:p>
          <a:p>
            <a:pPr algn="ctr"/>
            <a:endParaRPr lang="en-US" altLang="zh-TW"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93084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484310" y="0"/>
            <a:ext cx="2417130" cy="759228"/>
          </a:xfrm>
        </p:spPr>
        <p:txBody>
          <a:bodyPr>
            <a:normAutofit fontScale="90000"/>
          </a:bodyPr>
          <a:lstStyle/>
          <a:p>
            <a:r>
              <a:rPr lang="en-US" altLang="zh-TW" dirty="0" smtClean="0"/>
              <a:t>Motivation</a:t>
            </a:r>
            <a:endParaRPr lang="zh-TW" altLang="en-US" dirty="0"/>
          </a:p>
        </p:txBody>
      </p:sp>
      <p:pic>
        <p:nvPicPr>
          <p:cNvPr id="5" name="圖片 4"/>
          <p:cNvPicPr>
            <a:picLocks noChangeAspect="1"/>
          </p:cNvPicPr>
          <p:nvPr/>
        </p:nvPicPr>
        <p:blipFill>
          <a:blip r:embed="rId2"/>
          <a:stretch>
            <a:fillRect/>
          </a:stretch>
        </p:blipFill>
        <p:spPr>
          <a:xfrm>
            <a:off x="1484310" y="1294039"/>
            <a:ext cx="3636322" cy="3921195"/>
          </a:xfrm>
          <a:prstGeom prst="rect">
            <a:avLst/>
          </a:prstGeom>
        </p:spPr>
      </p:pic>
      <p:pic>
        <p:nvPicPr>
          <p:cNvPr id="6" name="圖片 5"/>
          <p:cNvPicPr>
            <a:picLocks noChangeAspect="1"/>
          </p:cNvPicPr>
          <p:nvPr/>
        </p:nvPicPr>
        <p:blipFill>
          <a:blip r:embed="rId3"/>
          <a:stretch>
            <a:fillRect/>
          </a:stretch>
        </p:blipFill>
        <p:spPr>
          <a:xfrm>
            <a:off x="5879522" y="1574565"/>
            <a:ext cx="5593150" cy="3360142"/>
          </a:xfrm>
          <a:prstGeom prst="rect">
            <a:avLst/>
          </a:prstGeom>
        </p:spPr>
      </p:pic>
    </p:spTree>
    <p:extLst>
      <p:ext uri="{BB962C8B-B14F-4D97-AF65-F5344CB8AC3E}">
        <p14:creationId xmlns:p14="http://schemas.microsoft.com/office/powerpoint/2010/main" val="18707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5004152" y="3592185"/>
            <a:ext cx="3193733" cy="2774644"/>
          </a:xfrm>
          <a:prstGeom prst="rect">
            <a:avLst/>
          </a:prstGeom>
        </p:spPr>
      </p:pic>
      <p:pic>
        <p:nvPicPr>
          <p:cNvPr id="6" name="圖片 5"/>
          <p:cNvPicPr>
            <a:picLocks noChangeAspect="1"/>
          </p:cNvPicPr>
          <p:nvPr/>
        </p:nvPicPr>
        <p:blipFill>
          <a:blip r:embed="rId3"/>
          <a:stretch>
            <a:fillRect/>
          </a:stretch>
        </p:blipFill>
        <p:spPr>
          <a:xfrm>
            <a:off x="2737059" y="308681"/>
            <a:ext cx="2603038" cy="2939900"/>
          </a:xfrm>
          <a:prstGeom prst="rect">
            <a:avLst/>
          </a:prstGeom>
        </p:spPr>
      </p:pic>
      <p:pic>
        <p:nvPicPr>
          <p:cNvPr id="7" name="圖片 6"/>
          <p:cNvPicPr>
            <a:picLocks noChangeAspect="1"/>
          </p:cNvPicPr>
          <p:nvPr/>
        </p:nvPicPr>
        <p:blipFill>
          <a:blip r:embed="rId4"/>
          <a:stretch>
            <a:fillRect/>
          </a:stretch>
        </p:blipFill>
        <p:spPr>
          <a:xfrm>
            <a:off x="7726621" y="310308"/>
            <a:ext cx="3382077" cy="2938273"/>
          </a:xfrm>
          <a:prstGeom prst="rect">
            <a:avLst/>
          </a:prstGeom>
        </p:spPr>
      </p:pic>
      <p:sp>
        <p:nvSpPr>
          <p:cNvPr id="8" name="向右箭號 7"/>
          <p:cNvSpPr/>
          <p:nvPr/>
        </p:nvSpPr>
        <p:spPr>
          <a:xfrm>
            <a:off x="5559552" y="1779444"/>
            <a:ext cx="2167069" cy="3175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矩形 8"/>
          <p:cNvSpPr/>
          <p:nvPr/>
        </p:nvSpPr>
        <p:spPr>
          <a:xfrm>
            <a:off x="5340097" y="1435840"/>
            <a:ext cx="2521844" cy="400110"/>
          </a:xfrm>
          <a:prstGeom prst="rect">
            <a:avLst/>
          </a:prstGeom>
        </p:spPr>
        <p:txBody>
          <a:bodyPr wrap="none">
            <a:spAutoFit/>
          </a:bodyPr>
          <a:lstStyle/>
          <a:p>
            <a:r>
              <a:rPr lang="en-US" altLang="zh-TW" sz="2000" b="1" dirty="0"/>
              <a:t>flipping and blending</a:t>
            </a:r>
            <a:endParaRPr lang="zh-TW" altLang="en-US" sz="2000" b="1" dirty="0"/>
          </a:p>
        </p:txBody>
      </p:sp>
      <p:sp>
        <p:nvSpPr>
          <p:cNvPr id="10" name="向下箭號 9"/>
          <p:cNvSpPr/>
          <p:nvPr/>
        </p:nvSpPr>
        <p:spPr>
          <a:xfrm>
            <a:off x="6506055" y="2798531"/>
            <a:ext cx="189925" cy="780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07727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036200" y="1141326"/>
            <a:ext cx="2862012" cy="286201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60" y="1141326"/>
            <a:ext cx="3791552" cy="2843664"/>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660" y="1162602"/>
            <a:ext cx="3740652" cy="2801112"/>
          </a:xfrm>
          <a:prstGeom prst="rect">
            <a:avLst/>
          </a:prstGeom>
        </p:spPr>
      </p:pic>
      <p:sp>
        <p:nvSpPr>
          <p:cNvPr id="8" name="動作按鈕: 說明 7">
            <a:hlinkClick r:id="" action="ppaction://noaction" highlightClick="1"/>
          </p:cNvPr>
          <p:cNvSpPr/>
          <p:nvPr/>
        </p:nvSpPr>
        <p:spPr>
          <a:xfrm>
            <a:off x="4034810" y="1840155"/>
            <a:ext cx="4109252" cy="4247118"/>
          </a:xfrm>
          <a:prstGeom prst="actionButtonHelp">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3639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880" y="1003561"/>
            <a:ext cx="3487662" cy="2611666"/>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710" y="1021531"/>
            <a:ext cx="3421715" cy="2562283"/>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229" y="1052329"/>
            <a:ext cx="3337026" cy="2500686"/>
          </a:xfrm>
          <a:prstGeom prst="rect">
            <a:avLst/>
          </a:prstGeom>
        </p:spPr>
      </p:pic>
      <p:sp>
        <p:nvSpPr>
          <p:cNvPr id="7" name="文字方塊 6"/>
          <p:cNvSpPr txBox="1"/>
          <p:nvPr/>
        </p:nvSpPr>
        <p:spPr>
          <a:xfrm>
            <a:off x="5145024" y="3709736"/>
            <a:ext cx="5315712" cy="400110"/>
          </a:xfrm>
          <a:prstGeom prst="rect">
            <a:avLst/>
          </a:prstGeom>
          <a:noFill/>
        </p:spPr>
        <p:txBody>
          <a:bodyPr wrap="square" rtlCol="0">
            <a:spAutoFit/>
          </a:bodyPr>
          <a:lstStyle/>
          <a:p>
            <a:r>
              <a:rPr lang="en-US" altLang="zh-TW" sz="2000" b="1" dirty="0" smtClean="0"/>
              <a:t>Demo by </a:t>
            </a:r>
            <a:r>
              <a:rPr lang="en-US" altLang="zh-TW" sz="2000" b="1" dirty="0" err="1" smtClean="0"/>
              <a:t>adaboost</a:t>
            </a:r>
            <a:r>
              <a:rPr lang="en-US" altLang="zh-TW" sz="2000" b="1" dirty="0"/>
              <a:t> algorithm</a:t>
            </a:r>
            <a:endParaRPr lang="zh-TW" altLang="en-US" sz="2000" b="1" dirty="0"/>
          </a:p>
        </p:txBody>
      </p:sp>
      <p:grpSp>
        <p:nvGrpSpPr>
          <p:cNvPr id="30" name="群組 29"/>
          <p:cNvGrpSpPr/>
          <p:nvPr/>
        </p:nvGrpSpPr>
        <p:grpSpPr>
          <a:xfrm>
            <a:off x="278154" y="4285254"/>
            <a:ext cx="4383556" cy="2384057"/>
            <a:chOff x="278154" y="4285254"/>
            <a:chExt cx="4383556" cy="2384057"/>
          </a:xfrm>
        </p:grpSpPr>
        <p:cxnSp>
          <p:nvCxnSpPr>
            <p:cNvPr id="9" name="直線單箭頭接點 8"/>
            <p:cNvCxnSpPr/>
            <p:nvPr/>
          </p:nvCxnSpPr>
          <p:spPr>
            <a:xfrm flipH="1">
              <a:off x="2267712" y="4285254"/>
              <a:ext cx="2393998" cy="1232934"/>
            </a:xfrm>
            <a:prstGeom prst="straightConnector1">
              <a:avLst/>
            </a:prstGeom>
            <a:ln>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11" name="圖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154" y="5518188"/>
              <a:ext cx="2823401" cy="1151123"/>
            </a:xfrm>
            <a:prstGeom prst="rect">
              <a:avLst/>
            </a:prstGeom>
          </p:spPr>
        </p:pic>
      </p:grpSp>
      <p:grpSp>
        <p:nvGrpSpPr>
          <p:cNvPr id="31" name="群組 30"/>
          <p:cNvGrpSpPr/>
          <p:nvPr/>
        </p:nvGrpSpPr>
        <p:grpSpPr>
          <a:xfrm>
            <a:off x="3270708" y="4251578"/>
            <a:ext cx="3515106" cy="2569799"/>
            <a:chOff x="3270708" y="4251578"/>
            <a:chExt cx="3515106" cy="2569799"/>
          </a:xfrm>
        </p:grpSpPr>
        <p:pic>
          <p:nvPicPr>
            <p:cNvPr id="13" name="圖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0708" y="5366123"/>
              <a:ext cx="3515106" cy="1455254"/>
            </a:xfrm>
            <a:prstGeom prst="rect">
              <a:avLst/>
            </a:prstGeom>
          </p:spPr>
        </p:pic>
        <p:cxnSp>
          <p:nvCxnSpPr>
            <p:cNvPr id="17" name="直線單箭頭接點 16"/>
            <p:cNvCxnSpPr/>
            <p:nvPr/>
          </p:nvCxnSpPr>
          <p:spPr>
            <a:xfrm flipH="1">
              <a:off x="4942255" y="4251578"/>
              <a:ext cx="1264644" cy="1114545"/>
            </a:xfrm>
            <a:prstGeom prst="straightConnector1">
              <a:avLst/>
            </a:prstGeom>
            <a:ln>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32" name="群組 31"/>
          <p:cNvGrpSpPr/>
          <p:nvPr/>
        </p:nvGrpSpPr>
        <p:grpSpPr>
          <a:xfrm>
            <a:off x="7344722" y="4204355"/>
            <a:ext cx="1464202" cy="2623124"/>
            <a:chOff x="7344722" y="4204355"/>
            <a:chExt cx="1464202" cy="2623124"/>
          </a:xfrm>
        </p:grpSpPr>
        <p:pic>
          <p:nvPicPr>
            <p:cNvPr id="14" name="圖片 13"/>
            <p:cNvPicPr>
              <a:picLocks noChangeAspect="1"/>
            </p:cNvPicPr>
            <p:nvPr/>
          </p:nvPicPr>
          <p:blipFill rotWithShape="1">
            <a:blip r:embed="rId8" cstate="print">
              <a:extLst>
                <a:ext uri="{28A0092B-C50C-407E-A947-70E740481C1C}">
                  <a14:useLocalDpi xmlns:a14="http://schemas.microsoft.com/office/drawing/2010/main" val="0"/>
                </a:ext>
              </a:extLst>
            </a:blip>
            <a:srcRect l="17991" t="3082" r="8784" b="19235"/>
            <a:stretch/>
          </p:blipFill>
          <p:spPr>
            <a:xfrm>
              <a:off x="7344722" y="5053543"/>
              <a:ext cx="1464202" cy="1773936"/>
            </a:xfrm>
            <a:prstGeom prst="rect">
              <a:avLst/>
            </a:prstGeom>
          </p:spPr>
        </p:pic>
        <p:cxnSp>
          <p:nvCxnSpPr>
            <p:cNvPr id="19" name="直線單箭頭接點 18"/>
            <p:cNvCxnSpPr/>
            <p:nvPr/>
          </p:nvCxnSpPr>
          <p:spPr>
            <a:xfrm>
              <a:off x="7364730" y="4204355"/>
              <a:ext cx="438150" cy="849188"/>
            </a:xfrm>
            <a:prstGeom prst="straightConnector1">
              <a:avLst/>
            </a:prstGeom>
            <a:ln>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33" name="群組 32"/>
          <p:cNvGrpSpPr/>
          <p:nvPr/>
        </p:nvGrpSpPr>
        <p:grpSpPr>
          <a:xfrm>
            <a:off x="8083425" y="4204355"/>
            <a:ext cx="3919334" cy="2464956"/>
            <a:chOff x="8083425" y="4204355"/>
            <a:chExt cx="3919334" cy="2464956"/>
          </a:xfrm>
        </p:grpSpPr>
        <p:pic>
          <p:nvPicPr>
            <p:cNvPr id="15" name="圖片 14"/>
            <p:cNvPicPr>
              <a:picLocks noChangeAspect="1"/>
            </p:cNvPicPr>
            <p:nvPr/>
          </p:nvPicPr>
          <p:blipFill rotWithShape="1">
            <a:blip r:embed="rId9">
              <a:extLst>
                <a:ext uri="{28A0092B-C50C-407E-A947-70E740481C1C}">
                  <a14:useLocalDpi xmlns:a14="http://schemas.microsoft.com/office/drawing/2010/main" val="0"/>
                </a:ext>
              </a:extLst>
            </a:blip>
            <a:srcRect l="13136" t="19920" r="9808" b="21200"/>
            <a:stretch/>
          </p:blipFill>
          <p:spPr>
            <a:xfrm>
              <a:off x="9367832" y="5259932"/>
              <a:ext cx="2634927" cy="1409379"/>
            </a:xfrm>
            <a:prstGeom prst="rect">
              <a:avLst/>
            </a:prstGeom>
          </p:spPr>
        </p:pic>
        <p:cxnSp>
          <p:nvCxnSpPr>
            <p:cNvPr id="22" name="直線單箭頭接點 21"/>
            <p:cNvCxnSpPr/>
            <p:nvPr/>
          </p:nvCxnSpPr>
          <p:spPr>
            <a:xfrm>
              <a:off x="8083425" y="4204355"/>
              <a:ext cx="2267583" cy="1024164"/>
            </a:xfrm>
            <a:prstGeom prst="straightConnector1">
              <a:avLst/>
            </a:prstGeom>
            <a:ln>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671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484310" y="0"/>
            <a:ext cx="4392234" cy="759228"/>
          </a:xfrm>
        </p:spPr>
        <p:txBody>
          <a:bodyPr>
            <a:normAutofit fontScale="90000"/>
          </a:bodyPr>
          <a:lstStyle/>
          <a:p>
            <a:r>
              <a:rPr lang="en-US" altLang="zh-TW" dirty="0" smtClean="0"/>
              <a:t>For out-of-plane case</a:t>
            </a:r>
            <a:endParaRPr lang="zh-TW" altLang="en-US" dirty="0"/>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899" y="759228"/>
            <a:ext cx="3405632" cy="2554224"/>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216" y="759228"/>
            <a:ext cx="3328784" cy="2496588"/>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0683" y="3749040"/>
            <a:ext cx="3560064" cy="2670048"/>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1216" y="3749040"/>
            <a:ext cx="3637280" cy="2727960"/>
          </a:xfrm>
          <a:prstGeom prst="rect">
            <a:avLst/>
          </a:prstGeom>
        </p:spPr>
      </p:pic>
    </p:spTree>
    <p:extLst>
      <p:ext uri="{BB962C8B-B14F-4D97-AF65-F5344CB8AC3E}">
        <p14:creationId xmlns:p14="http://schemas.microsoft.com/office/powerpoint/2010/main" val="156433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0" y="0"/>
            <a:ext cx="1907284" cy="759228"/>
          </a:xfrm>
        </p:spPr>
        <p:txBody>
          <a:bodyPr/>
          <a:lstStyle/>
          <a:p>
            <a:r>
              <a:rPr lang="en-US" altLang="zh-TW" dirty="0"/>
              <a:t>Outline</a:t>
            </a:r>
            <a:endParaRPr lang="zh-TW" altLang="en-US" dirty="0"/>
          </a:p>
        </p:txBody>
      </p:sp>
      <p:sp>
        <p:nvSpPr>
          <p:cNvPr id="6" name="內容版面配置區 2"/>
          <p:cNvSpPr>
            <a:spLocks noGrp="1"/>
          </p:cNvSpPr>
          <p:nvPr>
            <p:ph idx="1"/>
          </p:nvPr>
        </p:nvSpPr>
        <p:spPr>
          <a:xfrm>
            <a:off x="1484310" y="759228"/>
            <a:ext cx="10178322" cy="5623227"/>
          </a:xfrm>
        </p:spPr>
        <p:txBody>
          <a:bodyPr>
            <a:normAutofit fontScale="40000" lnSpcReduction="20000"/>
          </a:bodyPr>
          <a:lstStyle/>
          <a:p>
            <a:r>
              <a:rPr lang="en-US" altLang="zh-TW" sz="11100" dirty="0" smtClean="0">
                <a:solidFill>
                  <a:schemeClr val="accent4"/>
                </a:solidFill>
              </a:rPr>
              <a:t>Introduction</a:t>
            </a:r>
            <a:endParaRPr lang="en-US" altLang="zh-TW" sz="11100" dirty="0">
              <a:solidFill>
                <a:schemeClr val="accent4"/>
              </a:solidFill>
            </a:endParaRPr>
          </a:p>
          <a:p>
            <a:r>
              <a:rPr lang="en-US" altLang="zh-TW" sz="11100" dirty="0" smtClean="0">
                <a:solidFill>
                  <a:schemeClr val="accent4"/>
                </a:solidFill>
              </a:rPr>
              <a:t>Framework &amp; Proposed method</a:t>
            </a:r>
            <a:endParaRPr lang="zh-TW" altLang="en-US" sz="11100" dirty="0" smtClean="0">
              <a:solidFill>
                <a:schemeClr val="accent4"/>
              </a:solidFill>
            </a:endParaRPr>
          </a:p>
          <a:p>
            <a:r>
              <a:rPr lang="en-US" altLang="zh-TW" sz="11100" dirty="0" smtClean="0">
                <a:solidFill>
                  <a:schemeClr val="accent4"/>
                </a:solidFill>
              </a:rPr>
              <a:t>Future work &amp; Modification</a:t>
            </a:r>
            <a:endParaRPr lang="en-US" altLang="zh-TW" sz="11100" dirty="0" smtClean="0">
              <a:solidFill>
                <a:schemeClr val="accent4"/>
              </a:solidFill>
            </a:endParaRPr>
          </a:p>
          <a:p>
            <a:r>
              <a:rPr lang="en-US" altLang="zh-TW" sz="11100" dirty="0" smtClean="0">
                <a:solidFill>
                  <a:schemeClr val="accent4"/>
                </a:solidFill>
              </a:rPr>
              <a:t>Reference</a:t>
            </a:r>
          </a:p>
          <a:p>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191509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smtClean="0"/>
              <a:t>Skin filter</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856" y="3986783"/>
            <a:ext cx="3167088" cy="2375316"/>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856" y="1060428"/>
            <a:ext cx="3167088" cy="2375316"/>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585" y="3986783"/>
            <a:ext cx="3167088" cy="2375316"/>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353" y="1060428"/>
            <a:ext cx="3068320" cy="2301240"/>
          </a:xfrm>
          <a:prstGeom prst="rect">
            <a:avLst/>
          </a:prstGeom>
        </p:spPr>
      </p:pic>
      <p:sp>
        <p:nvSpPr>
          <p:cNvPr id="9" name="向右箭號 8"/>
          <p:cNvSpPr/>
          <p:nvPr/>
        </p:nvSpPr>
        <p:spPr>
          <a:xfrm>
            <a:off x="5474208" y="2248086"/>
            <a:ext cx="1905648" cy="4145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 name="向右箭號 9"/>
          <p:cNvSpPr/>
          <p:nvPr/>
        </p:nvSpPr>
        <p:spPr>
          <a:xfrm>
            <a:off x="5462016" y="5227967"/>
            <a:ext cx="1905648" cy="4145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 name="文字方塊 10"/>
          <p:cNvSpPr txBox="1"/>
          <p:nvPr/>
        </p:nvSpPr>
        <p:spPr>
          <a:xfrm>
            <a:off x="5892433" y="1818364"/>
            <a:ext cx="1243584" cy="584775"/>
          </a:xfrm>
          <a:prstGeom prst="rect">
            <a:avLst/>
          </a:prstGeom>
          <a:noFill/>
        </p:spPr>
        <p:txBody>
          <a:bodyPr wrap="square" rtlCol="0">
            <a:spAutoFit/>
          </a:bodyPr>
          <a:lstStyle/>
          <a:p>
            <a:r>
              <a:rPr lang="en-US" altLang="zh-TW" sz="3200" dirty="0" smtClean="0"/>
              <a:t>SVM</a:t>
            </a:r>
            <a:endParaRPr lang="zh-TW" altLang="en-US" sz="3200" dirty="0"/>
          </a:p>
        </p:txBody>
      </p:sp>
    </p:spTree>
    <p:extLst>
      <p:ext uri="{BB962C8B-B14F-4D97-AF65-F5344CB8AC3E}">
        <p14:creationId xmlns:p14="http://schemas.microsoft.com/office/powerpoint/2010/main" val="194532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向右箭號 11"/>
          <p:cNvSpPr/>
          <p:nvPr/>
        </p:nvSpPr>
        <p:spPr>
          <a:xfrm>
            <a:off x="4608576" y="4655290"/>
            <a:ext cx="4292851" cy="364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4608576" y="1988818"/>
            <a:ext cx="4292851" cy="364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1"/>
          <p:cNvSpPr>
            <a:spLocks noGrp="1"/>
          </p:cNvSpPr>
          <p:nvPr>
            <p:ph type="title"/>
          </p:nvPr>
        </p:nvSpPr>
        <p:spPr>
          <a:xfrm>
            <a:off x="1792093" y="353568"/>
            <a:ext cx="9403145" cy="499871"/>
          </a:xfrm>
        </p:spPr>
        <p:txBody>
          <a:bodyPr>
            <a:normAutofit fontScale="90000"/>
          </a:bodyPr>
          <a:lstStyle/>
          <a:p>
            <a:r>
              <a:rPr lang="en-US" altLang="zh-TW" dirty="0" smtClean="0"/>
              <a:t>Eye detection</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093" y="1097279"/>
            <a:ext cx="2698713" cy="178307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093" y="3718559"/>
            <a:ext cx="2702559" cy="2026919"/>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507" y="1088662"/>
            <a:ext cx="2891219" cy="2164549"/>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427" y="1088662"/>
            <a:ext cx="2882450" cy="2157984"/>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1503" y="3718559"/>
            <a:ext cx="2757107" cy="2064144"/>
          </a:xfrm>
          <a:prstGeom prst="rect">
            <a:avLst/>
          </a:prstGeom>
        </p:spPr>
      </p:pic>
      <p:pic>
        <p:nvPicPr>
          <p:cNvPr id="10" name="圖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9977" y="3817224"/>
            <a:ext cx="2725349" cy="2040369"/>
          </a:xfrm>
          <a:prstGeom prst="rect">
            <a:avLst/>
          </a:prstGeom>
        </p:spPr>
      </p:pic>
      <p:sp>
        <p:nvSpPr>
          <p:cNvPr id="13" name="文字方塊 12"/>
          <p:cNvSpPr txBox="1"/>
          <p:nvPr/>
        </p:nvSpPr>
        <p:spPr>
          <a:xfrm>
            <a:off x="6201204" y="3088674"/>
            <a:ext cx="2700223" cy="646331"/>
          </a:xfrm>
          <a:prstGeom prst="rect">
            <a:avLst/>
          </a:prstGeom>
          <a:noFill/>
        </p:spPr>
        <p:txBody>
          <a:bodyPr wrap="square" rtlCol="0">
            <a:spAutoFit/>
          </a:bodyPr>
          <a:lstStyle/>
          <a:p>
            <a:r>
              <a:rPr lang="en-US" altLang="zh-TW" sz="3600" dirty="0" smtClean="0"/>
              <a:t>PCA</a:t>
            </a:r>
            <a:endParaRPr lang="zh-TW" altLang="en-US" sz="3600" dirty="0"/>
          </a:p>
        </p:txBody>
      </p:sp>
      <p:sp>
        <p:nvSpPr>
          <p:cNvPr id="14" name="文字方塊 13"/>
          <p:cNvSpPr txBox="1"/>
          <p:nvPr/>
        </p:nvSpPr>
        <p:spPr>
          <a:xfrm>
            <a:off x="9661128" y="3158703"/>
            <a:ext cx="2452303" cy="646331"/>
          </a:xfrm>
          <a:prstGeom prst="rect">
            <a:avLst/>
          </a:prstGeom>
          <a:noFill/>
        </p:spPr>
        <p:txBody>
          <a:bodyPr wrap="square" rtlCol="0">
            <a:spAutoFit/>
          </a:bodyPr>
          <a:lstStyle/>
          <a:p>
            <a:r>
              <a:rPr lang="en-US" altLang="zh-TW" sz="3600" dirty="0" err="1" smtClean="0"/>
              <a:t>Eyemap</a:t>
            </a:r>
            <a:endParaRPr lang="zh-TW" altLang="en-US" sz="3600" dirty="0"/>
          </a:p>
        </p:txBody>
      </p:sp>
    </p:spTree>
    <p:extLst>
      <p:ext uri="{BB962C8B-B14F-4D97-AF65-F5344CB8AC3E}">
        <p14:creationId xmlns:p14="http://schemas.microsoft.com/office/powerpoint/2010/main" val="77553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584" y="1491216"/>
            <a:ext cx="3279648" cy="2459736"/>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512" y="1491216"/>
            <a:ext cx="3401568" cy="2551176"/>
          </a:xfrm>
          <a:prstGeom prst="rect">
            <a:avLst/>
          </a:prstGeom>
        </p:spPr>
      </p:pic>
      <p:sp>
        <p:nvSpPr>
          <p:cNvPr id="6" name="乘號 5"/>
          <p:cNvSpPr/>
          <p:nvPr/>
        </p:nvSpPr>
        <p:spPr>
          <a:xfrm>
            <a:off x="4620768" y="2908536"/>
            <a:ext cx="3767328" cy="3211848"/>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34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smtClean="0"/>
              <a:t>Nose detection</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511" y="1374088"/>
            <a:ext cx="4015633" cy="3008786"/>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279" y="1365505"/>
            <a:ext cx="4015633" cy="3008787"/>
          </a:xfrm>
          <a:prstGeom prst="rect">
            <a:avLst/>
          </a:prstGeom>
        </p:spPr>
      </p:pic>
      <p:sp>
        <p:nvSpPr>
          <p:cNvPr id="7" name="等腰三角形 6"/>
          <p:cNvSpPr/>
          <p:nvPr/>
        </p:nvSpPr>
        <p:spPr>
          <a:xfrm rot="6011703">
            <a:off x="3734052" y="2621188"/>
            <a:ext cx="566886" cy="51458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rot="15132953">
            <a:off x="8238996" y="2444404"/>
            <a:ext cx="566886" cy="51458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2060448" y="3413760"/>
            <a:ext cx="597408" cy="585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9875905" y="1871472"/>
            <a:ext cx="597408" cy="585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0573446" y="3998976"/>
            <a:ext cx="597408" cy="585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a:off x="3714095" y="5255325"/>
            <a:ext cx="5327904" cy="417858"/>
            <a:chOff x="2511552" y="4950525"/>
            <a:chExt cx="5327904" cy="417858"/>
          </a:xfrm>
        </p:grpSpPr>
        <p:sp>
          <p:nvSpPr>
            <p:cNvPr id="14" name="文字方塊 13"/>
            <p:cNvSpPr txBox="1"/>
            <p:nvPr/>
          </p:nvSpPr>
          <p:spPr>
            <a:xfrm>
              <a:off x="2511552" y="4950525"/>
              <a:ext cx="1938528" cy="400110"/>
            </a:xfrm>
            <a:prstGeom prst="rect">
              <a:avLst/>
            </a:prstGeom>
            <a:noFill/>
            <a:ln>
              <a:solidFill>
                <a:schemeClr val="tx1"/>
              </a:solidFill>
            </a:ln>
          </p:spPr>
          <p:txBody>
            <a:bodyPr wrap="square" rtlCol="0">
              <a:spAutoFit/>
            </a:bodyPr>
            <a:lstStyle/>
            <a:p>
              <a:r>
                <a:rPr lang="en-US" altLang="zh-TW" sz="2000" b="1" dirty="0" smtClean="0"/>
                <a:t>Edge operator</a:t>
              </a:r>
              <a:endParaRPr lang="zh-TW" altLang="en-US" sz="2000" b="1" dirty="0"/>
            </a:p>
          </p:txBody>
        </p:sp>
        <p:cxnSp>
          <p:nvCxnSpPr>
            <p:cNvPr id="16" name="直線單箭頭接點 15"/>
            <p:cNvCxnSpPr/>
            <p:nvPr/>
          </p:nvCxnSpPr>
          <p:spPr>
            <a:xfrm>
              <a:off x="4450080" y="5150580"/>
              <a:ext cx="1450848"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文字方塊 17"/>
            <p:cNvSpPr txBox="1"/>
            <p:nvPr/>
          </p:nvSpPr>
          <p:spPr>
            <a:xfrm>
              <a:off x="5900928" y="4968273"/>
              <a:ext cx="1938528" cy="400110"/>
            </a:xfrm>
            <a:prstGeom prst="rect">
              <a:avLst/>
            </a:prstGeom>
            <a:noFill/>
            <a:ln>
              <a:solidFill>
                <a:schemeClr val="tx1"/>
              </a:solidFill>
            </a:ln>
          </p:spPr>
          <p:txBody>
            <a:bodyPr wrap="square" rtlCol="0">
              <a:spAutoFit/>
            </a:bodyPr>
            <a:lstStyle/>
            <a:p>
              <a:r>
                <a:rPr lang="en-US" altLang="zh-TW" sz="2000" b="1" dirty="0" smtClean="0"/>
                <a:t>Find angle</a:t>
              </a:r>
              <a:endParaRPr lang="zh-TW" altLang="en-US" sz="2000" b="1" dirty="0"/>
            </a:p>
          </p:txBody>
        </p:sp>
      </p:grpSp>
    </p:spTree>
    <p:extLst>
      <p:ext uri="{BB962C8B-B14F-4D97-AF65-F5344CB8AC3E}">
        <p14:creationId xmlns:p14="http://schemas.microsoft.com/office/powerpoint/2010/main" val="1718578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smtClean="0"/>
              <a:t>Ear detection</a:t>
            </a:r>
            <a:endParaRPr lang="zh-TW" altLang="en-US" dirty="0"/>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16400" r="17000"/>
          <a:stretch/>
        </p:blipFill>
        <p:spPr>
          <a:xfrm>
            <a:off x="950845" y="1076548"/>
            <a:ext cx="5116473" cy="3847195"/>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048" y="1076548"/>
            <a:ext cx="5168125" cy="3870047"/>
          </a:xfrm>
          <a:prstGeom prst="rect">
            <a:avLst/>
          </a:prstGeom>
        </p:spPr>
      </p:pic>
      <p:grpSp>
        <p:nvGrpSpPr>
          <p:cNvPr id="12" name="群組 11"/>
          <p:cNvGrpSpPr/>
          <p:nvPr/>
        </p:nvGrpSpPr>
        <p:grpSpPr>
          <a:xfrm>
            <a:off x="3421487" y="5328477"/>
            <a:ext cx="6880754" cy="417858"/>
            <a:chOff x="3714095" y="5255325"/>
            <a:chExt cx="6880754" cy="417858"/>
          </a:xfrm>
        </p:grpSpPr>
        <p:sp>
          <p:nvSpPr>
            <p:cNvPr id="9" name="文字方塊 8"/>
            <p:cNvSpPr txBox="1"/>
            <p:nvPr/>
          </p:nvSpPr>
          <p:spPr>
            <a:xfrm>
              <a:off x="3714095" y="5255325"/>
              <a:ext cx="1938528" cy="400110"/>
            </a:xfrm>
            <a:prstGeom prst="rect">
              <a:avLst/>
            </a:prstGeom>
            <a:noFill/>
            <a:ln>
              <a:solidFill>
                <a:schemeClr val="tx1"/>
              </a:solidFill>
            </a:ln>
          </p:spPr>
          <p:txBody>
            <a:bodyPr wrap="square" rtlCol="0">
              <a:spAutoFit/>
            </a:bodyPr>
            <a:lstStyle/>
            <a:p>
              <a:r>
                <a:rPr lang="en-US" altLang="zh-TW" sz="2000" b="1" dirty="0" smtClean="0"/>
                <a:t>Edge operator</a:t>
              </a:r>
              <a:endParaRPr lang="zh-TW" altLang="en-US" sz="2000" b="1" dirty="0"/>
            </a:p>
          </p:txBody>
        </p:sp>
        <p:cxnSp>
          <p:nvCxnSpPr>
            <p:cNvPr id="10" name="直線單箭頭接點 9"/>
            <p:cNvCxnSpPr/>
            <p:nvPr/>
          </p:nvCxnSpPr>
          <p:spPr>
            <a:xfrm>
              <a:off x="5652623" y="5455380"/>
              <a:ext cx="1450848"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7103471" y="5273073"/>
              <a:ext cx="3491378" cy="400110"/>
            </a:xfrm>
            <a:prstGeom prst="rect">
              <a:avLst/>
            </a:prstGeom>
            <a:noFill/>
            <a:ln>
              <a:solidFill>
                <a:schemeClr val="tx1"/>
              </a:solidFill>
            </a:ln>
          </p:spPr>
          <p:txBody>
            <a:bodyPr wrap="square" rtlCol="0">
              <a:spAutoFit/>
            </a:bodyPr>
            <a:lstStyle/>
            <a:p>
              <a:r>
                <a:rPr lang="en-US" altLang="zh-TW" sz="2000" b="1" dirty="0" err="1" smtClean="0"/>
                <a:t>Label&amp;connected</a:t>
              </a:r>
              <a:r>
                <a:rPr lang="en-US" altLang="zh-TW" sz="2000" b="1" dirty="0" smtClean="0"/>
                <a:t> component</a:t>
              </a:r>
              <a:endParaRPr lang="zh-TW" altLang="en-US" sz="2000" b="1" dirty="0"/>
            </a:p>
          </p:txBody>
        </p:sp>
      </p:grpSp>
    </p:spTree>
    <p:extLst>
      <p:ext uri="{BB962C8B-B14F-4D97-AF65-F5344CB8AC3E}">
        <p14:creationId xmlns:p14="http://schemas.microsoft.com/office/powerpoint/2010/main" val="2715415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smtClean="0"/>
              <a:t>Ear detection</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275" y="1356937"/>
            <a:ext cx="4444822" cy="3328416"/>
          </a:xfrm>
          <a:prstGeom prst="rect">
            <a:avLst/>
          </a:prstGeom>
        </p:spPr>
      </p:pic>
      <p:pic>
        <p:nvPicPr>
          <p:cNvPr id="6" name="圖片 5"/>
          <p:cNvPicPr>
            <a:picLocks noChangeAspect="1"/>
          </p:cNvPicPr>
          <p:nvPr/>
        </p:nvPicPr>
        <p:blipFill>
          <a:blip r:embed="rId3"/>
          <a:stretch>
            <a:fillRect/>
          </a:stretch>
        </p:blipFill>
        <p:spPr>
          <a:xfrm>
            <a:off x="1536193" y="1327078"/>
            <a:ext cx="4486655" cy="3358275"/>
          </a:xfrm>
          <a:prstGeom prst="rect">
            <a:avLst/>
          </a:prstGeom>
        </p:spPr>
      </p:pic>
    </p:spTree>
    <p:extLst>
      <p:ext uri="{BB962C8B-B14F-4D97-AF65-F5344CB8AC3E}">
        <p14:creationId xmlns:p14="http://schemas.microsoft.com/office/powerpoint/2010/main" val="18222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73466" y="2711303"/>
            <a:ext cx="8342348" cy="923330"/>
          </a:xfrm>
          <a:prstGeom prst="rect">
            <a:avLst/>
          </a:prstGeom>
          <a:noFill/>
        </p:spPr>
        <p:txBody>
          <a:bodyPr wrap="none" lIns="91440" tIns="45720" rIns="91440" bIns="45720">
            <a:spAutoFit/>
          </a:bodyPr>
          <a:lstStyle/>
          <a:p>
            <a:pPr algn="ctr"/>
            <a:r>
              <a:rPr lang="en-US" altLang="zh-TW"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Future work &amp; Modification</a:t>
            </a:r>
          </a:p>
        </p:txBody>
      </p:sp>
    </p:spTree>
    <p:extLst>
      <p:ext uri="{BB962C8B-B14F-4D97-AF65-F5344CB8AC3E}">
        <p14:creationId xmlns:p14="http://schemas.microsoft.com/office/powerpoint/2010/main" val="2297301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484310" y="304800"/>
            <a:ext cx="4160586" cy="759228"/>
          </a:xfrm>
        </p:spPr>
        <p:txBody>
          <a:bodyPr>
            <a:normAutofit/>
          </a:bodyPr>
          <a:lstStyle/>
          <a:p>
            <a:r>
              <a:rPr lang="en-US" altLang="zh-TW" dirty="0" smtClean="0"/>
              <a:t>For ear detection</a:t>
            </a:r>
            <a:endParaRPr lang="zh-TW" altLang="en-US" dirty="0"/>
          </a:p>
        </p:txBody>
      </p:sp>
      <p:sp>
        <p:nvSpPr>
          <p:cNvPr id="6" name="內容版面配置區 2"/>
          <p:cNvSpPr>
            <a:spLocks noGrp="1"/>
          </p:cNvSpPr>
          <p:nvPr>
            <p:ph idx="1"/>
          </p:nvPr>
        </p:nvSpPr>
        <p:spPr>
          <a:xfrm>
            <a:off x="1630614" y="1454172"/>
            <a:ext cx="10178322" cy="5623227"/>
          </a:xfrm>
        </p:spPr>
        <p:txBody>
          <a:bodyPr>
            <a:normAutofit fontScale="92500" lnSpcReduction="10000"/>
          </a:bodyPr>
          <a:lstStyle/>
          <a:p>
            <a:pPr marL="514350" indent="-514350">
              <a:buAutoNum type="arabicParenBoth"/>
            </a:pPr>
            <a:r>
              <a:rPr lang="en-US" altLang="zh-TW" sz="2600" dirty="0" smtClean="0">
                <a:solidFill>
                  <a:srgbClr val="FF0000"/>
                </a:solidFill>
              </a:rPr>
              <a:t>Discriminant </a:t>
            </a:r>
            <a:r>
              <a:rPr lang="en-US" altLang="zh-TW" sz="2600" dirty="0">
                <a:solidFill>
                  <a:srgbClr val="FF0000"/>
                </a:solidFill>
              </a:rPr>
              <a:t>Correlation </a:t>
            </a:r>
            <a:r>
              <a:rPr lang="en-US" altLang="zh-TW" sz="2600" dirty="0" smtClean="0">
                <a:solidFill>
                  <a:srgbClr val="FF0000"/>
                </a:solidFill>
              </a:rPr>
              <a:t>Analysis</a:t>
            </a:r>
          </a:p>
          <a:p>
            <a:pPr marL="514350" indent="-514350">
              <a:buAutoNum type="arabicParenBoth"/>
            </a:pPr>
            <a:r>
              <a:rPr lang="en-US" altLang="zh-TW" sz="2600" dirty="0" err="1" smtClean="0">
                <a:solidFill>
                  <a:srgbClr val="FF0000"/>
                </a:solidFill>
              </a:rPr>
              <a:t>FastRCNN</a:t>
            </a:r>
            <a:endParaRPr lang="en-US" altLang="zh-TW" sz="2600" dirty="0" smtClean="0">
              <a:solidFill>
                <a:srgbClr val="FF0000"/>
              </a:solidFill>
            </a:endParaRPr>
          </a:p>
          <a:p>
            <a:pPr marL="514350" indent="-514350">
              <a:buAutoNum type="arabicParenBoth"/>
            </a:pPr>
            <a:r>
              <a:rPr lang="en-US" altLang="zh-TW" sz="2600" dirty="0" err="1" smtClean="0">
                <a:solidFill>
                  <a:srgbClr val="FF0000"/>
                </a:solidFill>
              </a:rPr>
              <a:t>Mouthmap</a:t>
            </a:r>
            <a:endParaRPr lang="en-US" altLang="zh-TW" sz="2600" dirty="0" smtClean="0">
              <a:solidFill>
                <a:srgbClr val="FF0000"/>
              </a:solidFill>
            </a:endParaRPr>
          </a:p>
          <a:p>
            <a:pPr marL="0" indent="0">
              <a:buNone/>
            </a:pPr>
            <a:endParaRPr lang="en-US" altLang="zh-TW" sz="2600" dirty="0" smtClean="0">
              <a:solidFill>
                <a:srgbClr val="FF0000"/>
              </a:solidFill>
            </a:endParaRPr>
          </a:p>
          <a:p>
            <a:pPr marL="0" indent="0">
              <a:buNone/>
            </a:pPr>
            <a:endParaRPr lang="en-US" altLang="zh-TW" dirty="0" smtClean="0">
              <a:solidFill>
                <a:srgbClr val="FF0000"/>
              </a:solidFill>
            </a:endParaRPr>
          </a:p>
          <a:p>
            <a:pPr marL="0" indent="0">
              <a:buNone/>
            </a:pPr>
            <a:r>
              <a:rPr lang="en-US" altLang="zh-TW" dirty="0" smtClean="0"/>
              <a:t>    </a:t>
            </a:r>
          </a:p>
          <a:p>
            <a:pPr marL="0" indent="0">
              <a:buNone/>
            </a:pPr>
            <a:endParaRPr lang="en-US" altLang="zh-TW" dirty="0"/>
          </a:p>
          <a:p>
            <a:pPr marL="0" indent="0">
              <a:buNone/>
            </a:pPr>
            <a:endParaRPr lang="en-US" altLang="zh-TW" dirty="0"/>
          </a:p>
          <a:p>
            <a:pPr marL="0" indent="0">
              <a:buNone/>
            </a:pPr>
            <a:endParaRPr lang="en-US" altLang="zh-TW" sz="2000" dirty="0" smtClean="0"/>
          </a:p>
          <a:p>
            <a:pPr marL="0" indent="0">
              <a:buNone/>
            </a:pPr>
            <a:endParaRPr lang="en-US" altLang="zh-TW" sz="2000" dirty="0"/>
          </a:p>
          <a:p>
            <a:pPr marL="0" indent="0">
              <a:buNone/>
            </a:pPr>
            <a:endParaRPr lang="en-US" altLang="zh-TW" dirty="0"/>
          </a:p>
          <a:p>
            <a:pPr marL="0" indent="0">
              <a:buNone/>
            </a:pPr>
            <a:r>
              <a:rPr lang="en-US" altLang="zh-TW" dirty="0" smtClean="0"/>
              <a:t> </a:t>
            </a:r>
          </a:p>
          <a:p>
            <a:endParaRPr lang="en-US" altLang="zh-TW" dirty="0"/>
          </a:p>
          <a:p>
            <a:endParaRPr kumimoji="1" lang="zh-TW" altLang="en-US" dirty="0"/>
          </a:p>
        </p:txBody>
      </p:sp>
    </p:spTree>
    <p:extLst>
      <p:ext uri="{BB962C8B-B14F-4D97-AF65-F5344CB8AC3E}">
        <p14:creationId xmlns:p14="http://schemas.microsoft.com/office/powerpoint/2010/main" val="84299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53851" y="2711303"/>
            <a:ext cx="3181577" cy="923330"/>
          </a:xfrm>
          <a:prstGeom prst="rect">
            <a:avLst/>
          </a:prstGeom>
          <a:noFill/>
        </p:spPr>
        <p:txBody>
          <a:bodyPr wrap="none" lIns="91440" tIns="45720" rIns="91440" bIns="45720">
            <a:spAutoFit/>
          </a:bodyPr>
          <a:lstStyle/>
          <a:p>
            <a:pPr algn="ctr"/>
            <a:r>
              <a:rPr lang="en-US" altLang="zh-TW"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Reference</a:t>
            </a:r>
          </a:p>
        </p:txBody>
      </p:sp>
    </p:spTree>
    <p:extLst>
      <p:ext uri="{BB962C8B-B14F-4D97-AF65-F5344CB8AC3E}">
        <p14:creationId xmlns:p14="http://schemas.microsoft.com/office/powerpoint/2010/main" val="283861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3312" y="117693"/>
            <a:ext cx="10838688" cy="6740307"/>
          </a:xfrm>
          <a:prstGeom prst="rect">
            <a:avLst/>
          </a:prstGeom>
        </p:spPr>
        <p:txBody>
          <a:bodyPr wrap="square">
            <a:spAutoFit/>
          </a:bodyPr>
          <a:lstStyle/>
          <a:p>
            <a:r>
              <a:rPr lang="en-US" altLang="zh-TW" sz="2400" dirty="0"/>
              <a:t>[1] P. Viola and M. Jones. Robust Real-time Object Detection. International Journal of Computer Vision 57(2), 137–154, 2004 </a:t>
            </a:r>
          </a:p>
          <a:p>
            <a:r>
              <a:rPr lang="en-US" altLang="zh-TW" sz="2400" dirty="0"/>
              <a:t>[2] Ming-</a:t>
            </a:r>
            <a:r>
              <a:rPr lang="en-US" altLang="zh-TW" sz="2400" dirty="0" err="1"/>
              <a:t>Hsuan</a:t>
            </a:r>
            <a:r>
              <a:rPr lang="en-US" altLang="zh-TW" sz="2400" dirty="0"/>
              <a:t> Yang, David J. </a:t>
            </a:r>
            <a:r>
              <a:rPr lang="en-US" altLang="zh-TW" sz="2400" dirty="0" err="1"/>
              <a:t>Kriegman</a:t>
            </a:r>
            <a:r>
              <a:rPr lang="en-US" altLang="zh-TW" sz="2400" dirty="0"/>
              <a:t> and Narendra Ahuja . Detecting Faces in Images: A Survey . </a:t>
            </a:r>
            <a:r>
              <a:rPr lang="en-US" altLang="zh-TW" sz="2400" dirty="0" err="1"/>
              <a:t>Ieee</a:t>
            </a:r>
            <a:r>
              <a:rPr lang="zh-TW" altLang="en-US" sz="2400" dirty="0"/>
              <a:t> </a:t>
            </a:r>
            <a:r>
              <a:rPr lang="en-US" altLang="zh-TW" sz="2400" dirty="0"/>
              <a:t>transitions pattern analysis and machine intelligence, vol. 24, no. 1, </a:t>
            </a:r>
            <a:r>
              <a:rPr lang="zh-TW" altLang="en-US" sz="2400" dirty="0"/>
              <a:t> </a:t>
            </a:r>
            <a:r>
              <a:rPr lang="en-US" altLang="zh-TW" sz="2400" dirty="0" err="1"/>
              <a:t>january</a:t>
            </a:r>
            <a:r>
              <a:rPr lang="en-US" altLang="zh-TW" sz="2400" dirty="0"/>
              <a:t> 2002 </a:t>
            </a:r>
            <a:endParaRPr lang="zh-TW" altLang="en-US" sz="2400" dirty="0"/>
          </a:p>
          <a:p>
            <a:r>
              <a:rPr lang="en-US" altLang="zh-TW" sz="2400" dirty="0"/>
              <a:t>[3]</a:t>
            </a:r>
            <a:r>
              <a:rPr lang="zh-TW" altLang="en-US" sz="2400" dirty="0"/>
              <a:t> </a:t>
            </a:r>
            <a:r>
              <a:rPr lang="en-US" altLang="zh-TW" sz="2400" dirty="0" err="1"/>
              <a:t>Rashmi</a:t>
            </a:r>
            <a:r>
              <a:rPr lang="en-US" altLang="zh-TW" sz="2400" dirty="0"/>
              <a:t> Gupta and</a:t>
            </a:r>
            <a:r>
              <a:rPr lang="zh-TW" altLang="en-US" sz="2400" dirty="0"/>
              <a:t> </a:t>
            </a:r>
            <a:r>
              <a:rPr lang="en-US" altLang="zh-TW" sz="2400" dirty="0"/>
              <a:t>Anil Kishore </a:t>
            </a:r>
            <a:r>
              <a:rPr lang="en-US" altLang="zh-TW" sz="2400" dirty="0" err="1"/>
              <a:t>Saxena</a:t>
            </a:r>
            <a:r>
              <a:rPr lang="en-US" altLang="zh-TW" sz="2400" dirty="0"/>
              <a:t>.</a:t>
            </a:r>
            <a:r>
              <a:rPr lang="zh-TW" altLang="en-US" sz="2400" dirty="0"/>
              <a:t> </a:t>
            </a:r>
            <a:r>
              <a:rPr lang="en-US" altLang="zh-TW" sz="2400" dirty="0"/>
              <a:t>Survey of Advanced Face Detection Techniques in Image Processing.</a:t>
            </a:r>
            <a:r>
              <a:rPr lang="zh-TW" altLang="en-US" sz="2400" dirty="0"/>
              <a:t> </a:t>
            </a:r>
            <a:r>
              <a:rPr lang="en-US" altLang="zh-TW" sz="2400" dirty="0"/>
              <a:t>International Journal of Computer Science and Management Research Vol. 1 Issue 2 September 2012 </a:t>
            </a:r>
            <a:endParaRPr lang="zh-TW" altLang="en-US" sz="2400" dirty="0"/>
          </a:p>
          <a:p>
            <a:r>
              <a:rPr lang="en-US" altLang="zh-TW" sz="2400" dirty="0"/>
              <a:t>[4]</a:t>
            </a:r>
            <a:r>
              <a:rPr lang="zh-TW" altLang="en-US" sz="2400" dirty="0"/>
              <a:t> </a:t>
            </a:r>
            <a:r>
              <a:rPr lang="en-US" altLang="zh-TW" sz="2400" dirty="0"/>
              <a:t>Deepak </a:t>
            </a:r>
            <a:r>
              <a:rPr lang="en-US" altLang="zh-TW" sz="2400" dirty="0" err="1"/>
              <a:t>Ghimire</a:t>
            </a:r>
            <a:r>
              <a:rPr lang="en-US" altLang="zh-TW" sz="2400" dirty="0"/>
              <a:t> and </a:t>
            </a:r>
            <a:r>
              <a:rPr lang="en-US" altLang="zh-TW" sz="2400" dirty="0" err="1"/>
              <a:t>Joonwhoan</a:t>
            </a:r>
            <a:r>
              <a:rPr lang="en-US" altLang="zh-TW" sz="2400" dirty="0"/>
              <a:t> Lee.</a:t>
            </a:r>
            <a:r>
              <a:rPr lang="zh-TW" altLang="en-US" sz="2400" dirty="0"/>
              <a:t> </a:t>
            </a:r>
            <a:r>
              <a:rPr lang="en-US" altLang="zh-TW" sz="2400" dirty="0"/>
              <a:t>A Robust Face Detection Method Based on Skin Color and Edges.</a:t>
            </a:r>
            <a:r>
              <a:rPr lang="zh-TW" altLang="en-US" sz="2400" dirty="0"/>
              <a:t> </a:t>
            </a:r>
            <a:r>
              <a:rPr lang="en-US" altLang="zh-TW" sz="2400" dirty="0"/>
              <a:t>J </a:t>
            </a:r>
            <a:r>
              <a:rPr lang="en-US" altLang="zh-TW" sz="2400" dirty="0" err="1"/>
              <a:t>Inf</a:t>
            </a:r>
            <a:r>
              <a:rPr lang="en-US" altLang="zh-TW" sz="2400" dirty="0"/>
              <a:t> Process </a:t>
            </a:r>
            <a:r>
              <a:rPr lang="en-US" altLang="zh-TW" sz="2400" dirty="0" err="1"/>
              <a:t>Syst</a:t>
            </a:r>
            <a:r>
              <a:rPr lang="en-US" altLang="zh-TW" sz="2400" dirty="0"/>
              <a:t>, Vol.9, No.1, March 2013 </a:t>
            </a:r>
          </a:p>
          <a:p>
            <a:r>
              <a:rPr lang="en-US" altLang="zh-TW" sz="2400" dirty="0"/>
              <a:t>[5] </a:t>
            </a:r>
            <a:r>
              <a:rPr lang="en-US" altLang="zh-TW" sz="2400" dirty="0" err="1"/>
              <a:t>Hsuan</a:t>
            </a:r>
            <a:r>
              <a:rPr lang="en-US" altLang="zh-TW" sz="2400" dirty="0"/>
              <a:t>-Tien Lin “machine</a:t>
            </a:r>
            <a:r>
              <a:rPr lang="zh-TW" altLang="en-US" sz="2400" dirty="0"/>
              <a:t> </a:t>
            </a:r>
            <a:r>
              <a:rPr lang="en-US" altLang="zh-TW" sz="2400" dirty="0"/>
              <a:t>learning</a:t>
            </a:r>
            <a:r>
              <a:rPr lang="zh-TW" altLang="en-US" sz="2400" dirty="0"/>
              <a:t> </a:t>
            </a:r>
            <a:r>
              <a:rPr lang="en-US" altLang="zh-TW" sz="2400" dirty="0"/>
              <a:t>techniques” , Coursera, Lecture note.</a:t>
            </a:r>
          </a:p>
          <a:p>
            <a:r>
              <a:rPr lang="en-US" altLang="zh-TW" sz="2400" dirty="0"/>
              <a:t>[6]</a:t>
            </a:r>
            <a:r>
              <a:rPr lang="zh-TW" altLang="en-US" sz="2400" dirty="0"/>
              <a:t> </a:t>
            </a:r>
            <a:r>
              <a:rPr lang="en-US" altLang="zh-TW" sz="2400" dirty="0"/>
              <a:t>http://cg2010studio.com/tag/haar-feature/</a:t>
            </a:r>
          </a:p>
          <a:p>
            <a:r>
              <a:rPr lang="en-US" altLang="zh-TW" sz="2400" dirty="0"/>
              <a:t>[7] Mohammad </a:t>
            </a:r>
            <a:r>
              <a:rPr lang="en-US" altLang="zh-TW" sz="2400" dirty="0" err="1"/>
              <a:t>Haghighat</a:t>
            </a:r>
            <a:r>
              <a:rPr lang="en-US" altLang="zh-TW" sz="2400" dirty="0"/>
              <a:t>, Member, IEEE, Mohamed Abdel-</a:t>
            </a:r>
            <a:r>
              <a:rPr lang="en-US" altLang="zh-TW" sz="2400" dirty="0" err="1"/>
              <a:t>Mottaleb</a:t>
            </a:r>
            <a:r>
              <a:rPr lang="en-US" altLang="zh-TW" sz="2400" dirty="0"/>
              <a:t>, Fellow, IEEE,</a:t>
            </a:r>
          </a:p>
          <a:p>
            <a:r>
              <a:rPr lang="en-US" altLang="zh-TW" sz="2400" dirty="0"/>
              <a:t>and </a:t>
            </a:r>
            <a:r>
              <a:rPr lang="en-US" altLang="zh-TW" sz="2400" dirty="0" err="1"/>
              <a:t>Wadee</a:t>
            </a:r>
            <a:r>
              <a:rPr lang="en-US" altLang="zh-TW" sz="2400" dirty="0"/>
              <a:t> </a:t>
            </a:r>
            <a:r>
              <a:rPr lang="en-US" altLang="zh-TW" sz="2400" dirty="0" err="1"/>
              <a:t>Alhalabi</a:t>
            </a:r>
            <a:r>
              <a:rPr lang="en-US" altLang="zh-TW" sz="2400" dirty="0"/>
              <a:t>, Member, IEEE,’’ Discriminant Correlation Analysis: Real-Time</a:t>
            </a:r>
          </a:p>
          <a:p>
            <a:r>
              <a:rPr lang="en-US" altLang="zh-TW" sz="2400" dirty="0"/>
              <a:t>Feature Level Fusion for Multimodal Biometric Recognition’’, IEEE TRANSACTIONS ON INFORMATION FORENSICS AND SECURITY, VOL. 11, NO. 9, SEPTEMBER 2016</a:t>
            </a:r>
          </a:p>
          <a:p>
            <a:r>
              <a:rPr lang="en-US" altLang="zh-TW" sz="2400" dirty="0"/>
              <a:t>[</a:t>
            </a:r>
            <a:r>
              <a:rPr lang="en-US" altLang="zh-TW" sz="2400" dirty="0" smtClean="0"/>
              <a:t>8]http</a:t>
            </a:r>
            <a:r>
              <a:rPr lang="en-US" altLang="zh-TW" sz="2400" dirty="0"/>
              <a:t>://</a:t>
            </a:r>
            <a:r>
              <a:rPr lang="en-US" altLang="zh-TW" sz="2400" dirty="0" smtClean="0"/>
              <a:t>courses.cs.tamu.edu/rgutier/cpsc689_s07/yang2002faceDetectionSurveySLIDES.pdf</a:t>
            </a:r>
            <a:endParaRPr lang="en-US" altLang="zh-TW" sz="2400" dirty="0"/>
          </a:p>
        </p:txBody>
      </p:sp>
    </p:spTree>
    <p:extLst>
      <p:ext uri="{BB962C8B-B14F-4D97-AF65-F5344CB8AC3E}">
        <p14:creationId xmlns:p14="http://schemas.microsoft.com/office/powerpoint/2010/main" val="278454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5610" y="2711303"/>
            <a:ext cx="3918059" cy="923330"/>
          </a:xfrm>
          <a:prstGeom prst="rect">
            <a:avLst/>
          </a:prstGeom>
          <a:noFill/>
        </p:spPr>
        <p:txBody>
          <a:bodyPr wrap="none" lIns="91440" tIns="45720" rIns="91440" bIns="45720">
            <a:spAutoFit/>
          </a:bodyPr>
          <a:lstStyle/>
          <a:p>
            <a:pPr algn="ctr"/>
            <a:r>
              <a:rPr lang="en-US" altLang="zh-TW"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Introduction</a:t>
            </a:r>
            <a:endParaRPr lang="zh-TW"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1488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3312" y="117693"/>
            <a:ext cx="10838688" cy="3416320"/>
          </a:xfrm>
          <a:prstGeom prst="rect">
            <a:avLst/>
          </a:prstGeom>
        </p:spPr>
        <p:txBody>
          <a:bodyPr wrap="square">
            <a:spAutoFit/>
          </a:bodyPr>
          <a:lstStyle/>
          <a:p>
            <a:r>
              <a:rPr lang="en-US" altLang="zh-TW" sz="2400" dirty="0" smtClean="0"/>
              <a:t>[9] </a:t>
            </a:r>
            <a:r>
              <a:rPr lang="en-US" altLang="zh-TW" sz="2400" dirty="0"/>
              <a:t>P. Viola and M. Jones. Robust Real-time Object Detection. International Journal of Computer Vision 57(2), 137–154, 2004 </a:t>
            </a:r>
          </a:p>
          <a:p>
            <a:r>
              <a:rPr lang="en-US" altLang="zh-TW" sz="2400" dirty="0" smtClean="0"/>
              <a:t>[10]</a:t>
            </a:r>
            <a:r>
              <a:rPr lang="de-DE" altLang="zh-TW" sz="2400" dirty="0"/>
              <a:t> Li Yuan1,2 and Zhichun </a:t>
            </a:r>
            <a:r>
              <a:rPr lang="de-DE" altLang="zh-TW" sz="2400" dirty="0" smtClean="0"/>
              <a:t>Mu1,‘‘</a:t>
            </a:r>
            <a:r>
              <a:rPr lang="en-US" altLang="zh-TW" sz="2400" dirty="0"/>
              <a:t>Ear Recognition Based on Gabor Features and KFDA’’, </a:t>
            </a:r>
            <a:r>
              <a:rPr lang="en-US" altLang="zh-TW" sz="2400" dirty="0" err="1"/>
              <a:t>Hindawi</a:t>
            </a:r>
            <a:r>
              <a:rPr lang="en-US" altLang="zh-TW" sz="2400" dirty="0"/>
              <a:t> Publishing </a:t>
            </a:r>
            <a:r>
              <a:rPr lang="en-US" altLang="zh-TW" sz="2400" dirty="0" smtClean="0"/>
              <a:t>Corporation </a:t>
            </a:r>
            <a:r>
              <a:rPr lang="en-US" altLang="zh-TW" sz="2400" dirty="0"/>
              <a:t>Scientific World </a:t>
            </a:r>
            <a:r>
              <a:rPr lang="en-US" altLang="zh-TW" sz="2400" dirty="0" smtClean="0"/>
              <a:t>Journal Volume </a:t>
            </a:r>
            <a:r>
              <a:rPr lang="en-US" altLang="zh-TW" sz="2400" dirty="0"/>
              <a:t>2014, Article ID 702076, 12 pages</a:t>
            </a:r>
            <a:endParaRPr lang="zh-TW" altLang="en-US" sz="2400" dirty="0"/>
          </a:p>
          <a:p>
            <a:r>
              <a:rPr lang="en-US" altLang="zh-TW" sz="2400" dirty="0" smtClean="0"/>
              <a:t>[11]</a:t>
            </a:r>
            <a:r>
              <a:rPr lang="zh-TW" altLang="en-US" sz="2400" dirty="0" smtClean="0"/>
              <a:t> </a:t>
            </a:r>
            <a:r>
              <a:rPr lang="en-US" altLang="zh-TW" sz="2400" dirty="0"/>
              <a:t>Deepak </a:t>
            </a:r>
            <a:r>
              <a:rPr lang="en-US" altLang="zh-TW" sz="2400" dirty="0" err="1"/>
              <a:t>Ghimire</a:t>
            </a:r>
            <a:r>
              <a:rPr lang="en-US" altLang="zh-TW" sz="2400" dirty="0"/>
              <a:t> and </a:t>
            </a:r>
            <a:r>
              <a:rPr lang="en-US" altLang="zh-TW" sz="2400" dirty="0" err="1"/>
              <a:t>Joonwhoan</a:t>
            </a:r>
            <a:r>
              <a:rPr lang="en-US" altLang="zh-TW" sz="2400" dirty="0"/>
              <a:t> Lee.</a:t>
            </a:r>
            <a:r>
              <a:rPr lang="zh-TW" altLang="en-US" sz="2400" dirty="0"/>
              <a:t> </a:t>
            </a:r>
            <a:r>
              <a:rPr lang="en-US" altLang="zh-TW" sz="2400" dirty="0"/>
              <a:t>A Robust Face Detection Method Based on Skin Color and Edges.</a:t>
            </a:r>
            <a:r>
              <a:rPr lang="zh-TW" altLang="en-US" sz="2400" dirty="0"/>
              <a:t> </a:t>
            </a:r>
            <a:r>
              <a:rPr lang="en-US" altLang="zh-TW" sz="2400" dirty="0"/>
              <a:t>J </a:t>
            </a:r>
            <a:r>
              <a:rPr lang="en-US" altLang="zh-TW" sz="2400" dirty="0" err="1"/>
              <a:t>Inf</a:t>
            </a:r>
            <a:r>
              <a:rPr lang="en-US" altLang="zh-TW" sz="2400" dirty="0"/>
              <a:t> Process </a:t>
            </a:r>
            <a:r>
              <a:rPr lang="en-US" altLang="zh-TW" sz="2400" dirty="0" err="1"/>
              <a:t>Syst</a:t>
            </a:r>
            <a:r>
              <a:rPr lang="en-US" altLang="zh-TW" sz="2400" dirty="0"/>
              <a:t>, Vol.9, No.1, March 2013 </a:t>
            </a:r>
          </a:p>
          <a:p>
            <a:r>
              <a:rPr lang="en-US" altLang="zh-TW" sz="2400" dirty="0" smtClean="0"/>
              <a:t>[12</a:t>
            </a:r>
            <a:r>
              <a:rPr lang="en-US" altLang="zh-TW" sz="2400" dirty="0"/>
              <a:t>] http://www.cmlab.csie.ntu.edu.tw/~cyy/learning/tutorials/LDA.pdf</a:t>
            </a:r>
          </a:p>
          <a:p>
            <a:r>
              <a:rPr lang="en-US" altLang="zh-TW" sz="2400" dirty="0"/>
              <a:t> [13] http://or.nsfc.gov.cn/bitstream/00001903-5/323623/1/1000014099163.pdf</a:t>
            </a:r>
          </a:p>
        </p:txBody>
      </p:sp>
    </p:spTree>
    <p:extLst>
      <p:ext uri="{BB962C8B-B14F-4D97-AF65-F5344CB8AC3E}">
        <p14:creationId xmlns:p14="http://schemas.microsoft.com/office/powerpoint/2010/main" val="2078423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49284" y="2711302"/>
            <a:ext cx="9499003"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5400" b="1" dirty="0">
                <a:ln/>
                <a:solidFill>
                  <a:schemeClr val="accent3"/>
                </a:solidFill>
              </a:rPr>
              <a:t>Thank you for your </a:t>
            </a:r>
            <a:r>
              <a:rPr lang="en-US" altLang="zh-TW" sz="5400" b="1" dirty="0" smtClean="0">
                <a:ln/>
                <a:solidFill>
                  <a:schemeClr val="accent3"/>
                </a:solidFill>
              </a:rPr>
              <a:t>attention!!!</a:t>
            </a:r>
            <a:endParaRPr lang="en-US" altLang="zh-TW" sz="5400" b="1" dirty="0">
              <a:ln/>
              <a:solidFill>
                <a:schemeClr val="accent3"/>
              </a:solidFill>
            </a:endParaRPr>
          </a:p>
        </p:txBody>
      </p:sp>
    </p:spTree>
    <p:extLst>
      <p:ext uri="{BB962C8B-B14F-4D97-AF65-F5344CB8AC3E}">
        <p14:creationId xmlns:p14="http://schemas.microsoft.com/office/powerpoint/2010/main" val="9645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1536" y="339422"/>
            <a:ext cx="9826752" cy="451657"/>
          </a:xfrm>
        </p:spPr>
        <p:txBody>
          <a:bodyPr>
            <a:normAutofit fontScale="90000"/>
          </a:bodyPr>
          <a:lstStyle/>
          <a:p>
            <a:r>
              <a:rPr lang="en-US" altLang="zh-TW" dirty="0" smtClean="0"/>
              <a:t>Support </a:t>
            </a:r>
            <a:r>
              <a:rPr lang="en-US" altLang="zh-TW" dirty="0"/>
              <a:t>Vector </a:t>
            </a:r>
            <a:r>
              <a:rPr lang="en-US" altLang="zh-TW" dirty="0" smtClean="0"/>
              <a:t>Machine(SVM)</a:t>
            </a:r>
            <a:endParaRPr lang="zh-TW" altLang="en-US" dirty="0"/>
          </a:p>
        </p:txBody>
      </p:sp>
      <p:pic>
        <p:nvPicPr>
          <p:cNvPr id="4" name="圖片 3"/>
          <p:cNvPicPr>
            <a:picLocks noChangeAspect="1"/>
          </p:cNvPicPr>
          <p:nvPr/>
        </p:nvPicPr>
        <p:blipFill>
          <a:blip r:embed="rId3"/>
          <a:stretch>
            <a:fillRect/>
          </a:stretch>
        </p:blipFill>
        <p:spPr>
          <a:xfrm>
            <a:off x="4311742" y="1025894"/>
            <a:ext cx="4054191" cy="2347163"/>
          </a:xfrm>
          <a:prstGeom prst="rect">
            <a:avLst/>
          </a:prstGeom>
        </p:spPr>
      </p:pic>
      <p:pic>
        <p:nvPicPr>
          <p:cNvPr id="6" name="圖片 5"/>
          <p:cNvPicPr>
            <a:picLocks noChangeAspect="1"/>
          </p:cNvPicPr>
          <p:nvPr/>
        </p:nvPicPr>
        <p:blipFill>
          <a:blip r:embed="rId4"/>
          <a:stretch>
            <a:fillRect/>
          </a:stretch>
        </p:blipFill>
        <p:spPr>
          <a:xfrm>
            <a:off x="2809815" y="3607872"/>
            <a:ext cx="7760649" cy="3173966"/>
          </a:xfrm>
          <a:prstGeom prst="rect">
            <a:avLst/>
          </a:prstGeom>
        </p:spPr>
      </p:pic>
    </p:spTree>
    <p:extLst>
      <p:ext uri="{BB962C8B-B14F-4D97-AF65-F5344CB8AC3E}">
        <p14:creationId xmlns:p14="http://schemas.microsoft.com/office/powerpoint/2010/main" val="3720118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2093" y="353568"/>
            <a:ext cx="9403145" cy="499871"/>
          </a:xfrm>
        </p:spPr>
        <p:txBody>
          <a:bodyPr>
            <a:normAutofit fontScale="90000"/>
          </a:bodyPr>
          <a:lstStyle/>
          <a:p>
            <a:r>
              <a:rPr lang="en-US" altLang="zh-TW" dirty="0"/>
              <a:t>Principal </a:t>
            </a:r>
            <a:r>
              <a:rPr lang="en-US" altLang="zh-TW" dirty="0" smtClean="0"/>
              <a:t>Components Analysis(PCA)</a:t>
            </a:r>
            <a:endParaRPr lang="zh-TW" altLang="en-US" dirty="0"/>
          </a:p>
        </p:txBody>
      </p:sp>
      <p:sp>
        <p:nvSpPr>
          <p:cNvPr id="4" name="矩形 3"/>
          <p:cNvSpPr/>
          <p:nvPr/>
        </p:nvSpPr>
        <p:spPr>
          <a:xfrm>
            <a:off x="1536192" y="955654"/>
            <a:ext cx="10753344" cy="707886"/>
          </a:xfrm>
          <a:prstGeom prst="rect">
            <a:avLst/>
          </a:prstGeom>
        </p:spPr>
        <p:txBody>
          <a:bodyPr wrap="square">
            <a:spAutoFit/>
          </a:bodyPr>
          <a:lstStyle/>
          <a:p>
            <a:r>
              <a:rPr lang="en-US" altLang="zh-TW" sz="2000" dirty="0" smtClean="0"/>
              <a:t>Principal component analysis (PCA) is a technique used for identification of a </a:t>
            </a:r>
            <a:r>
              <a:rPr lang="en-US" altLang="zh-TW" sz="2000" dirty="0" smtClean="0">
                <a:solidFill>
                  <a:srgbClr val="FF0000"/>
                </a:solidFill>
              </a:rPr>
              <a:t>smaller number </a:t>
            </a:r>
            <a:r>
              <a:rPr lang="en-US" altLang="zh-TW" sz="2000" dirty="0" smtClean="0"/>
              <a:t>of uncorrelated variables known as principal components from a larger set of data. </a:t>
            </a:r>
            <a:endParaRPr lang="zh-TW" altLang="en-US" sz="2000" dirty="0"/>
          </a:p>
        </p:txBody>
      </p:sp>
      <p:pic>
        <p:nvPicPr>
          <p:cNvPr id="6" name="圖片 5"/>
          <p:cNvPicPr>
            <a:picLocks noChangeAspect="1"/>
          </p:cNvPicPr>
          <p:nvPr/>
        </p:nvPicPr>
        <p:blipFill>
          <a:blip r:embed="rId3"/>
          <a:stretch>
            <a:fillRect/>
          </a:stretch>
        </p:blipFill>
        <p:spPr>
          <a:xfrm>
            <a:off x="512063" y="1877952"/>
            <a:ext cx="4086469" cy="2181984"/>
          </a:xfrm>
          <a:prstGeom prst="rect">
            <a:avLst/>
          </a:prstGeom>
        </p:spPr>
      </p:pic>
      <p:pic>
        <p:nvPicPr>
          <p:cNvPr id="8" name="圖片 7"/>
          <p:cNvPicPr>
            <a:picLocks noChangeAspect="1"/>
          </p:cNvPicPr>
          <p:nvPr/>
        </p:nvPicPr>
        <p:blipFill>
          <a:blip r:embed="rId4"/>
          <a:stretch>
            <a:fillRect/>
          </a:stretch>
        </p:blipFill>
        <p:spPr>
          <a:xfrm>
            <a:off x="3931595" y="3813199"/>
            <a:ext cx="3932245" cy="2877253"/>
          </a:xfrm>
          <a:prstGeom prst="rect">
            <a:avLst/>
          </a:prstGeom>
        </p:spPr>
      </p:pic>
      <p:pic>
        <p:nvPicPr>
          <p:cNvPr id="9" name="圖片 8"/>
          <p:cNvPicPr>
            <a:picLocks noChangeAspect="1"/>
          </p:cNvPicPr>
          <p:nvPr/>
        </p:nvPicPr>
        <p:blipFill>
          <a:blip r:embed="rId5"/>
          <a:stretch>
            <a:fillRect/>
          </a:stretch>
        </p:blipFill>
        <p:spPr>
          <a:xfrm>
            <a:off x="8083539" y="1877952"/>
            <a:ext cx="3962157" cy="2247296"/>
          </a:xfrm>
          <a:prstGeom prst="rect">
            <a:avLst/>
          </a:prstGeom>
        </p:spPr>
      </p:pic>
      <p:sp>
        <p:nvSpPr>
          <p:cNvPr id="11" name="向右箭號 10"/>
          <p:cNvSpPr/>
          <p:nvPr/>
        </p:nvSpPr>
        <p:spPr>
          <a:xfrm rot="2843004">
            <a:off x="2635766" y="4412909"/>
            <a:ext cx="585216" cy="475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rot="19725647">
            <a:off x="8400289" y="4709722"/>
            <a:ext cx="597408" cy="41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4811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err="1" smtClean="0"/>
              <a:t>Superpixel</a:t>
            </a:r>
            <a:r>
              <a:rPr lang="en-US" altLang="zh-TW" dirty="0" smtClean="0"/>
              <a:t> Segmentation</a:t>
            </a:r>
            <a:endParaRPr lang="zh-TW" altLang="en-US" dirty="0"/>
          </a:p>
        </p:txBody>
      </p:sp>
      <p:sp>
        <p:nvSpPr>
          <p:cNvPr id="5" name="矩形 4"/>
          <p:cNvSpPr/>
          <p:nvPr/>
        </p:nvSpPr>
        <p:spPr>
          <a:xfrm>
            <a:off x="1548384" y="1109471"/>
            <a:ext cx="10972800" cy="1323439"/>
          </a:xfrm>
          <a:prstGeom prst="rect">
            <a:avLst/>
          </a:prstGeom>
        </p:spPr>
        <p:txBody>
          <a:bodyPr wrap="square">
            <a:spAutoFit/>
          </a:bodyPr>
          <a:lstStyle/>
          <a:p>
            <a:r>
              <a:rPr lang="en-US" altLang="zh-TW" sz="2000" dirty="0"/>
              <a:t>A</a:t>
            </a:r>
            <a:r>
              <a:rPr lang="zh-TW" altLang="en-US" sz="2000" dirty="0"/>
              <a:t> </a:t>
            </a:r>
            <a:r>
              <a:rPr lang="en-US" altLang="zh-TW" sz="2000" dirty="0"/>
              <a:t>cluster of connected pixels with similar features (ex: color</a:t>
            </a:r>
            <a:r>
              <a:rPr lang="zh-TW" altLang="en-US" sz="2000" dirty="0"/>
              <a:t>、</a:t>
            </a:r>
            <a:r>
              <a:rPr lang="en-US" altLang="zh-TW" sz="2000" dirty="0"/>
              <a:t>brightness</a:t>
            </a:r>
            <a:r>
              <a:rPr lang="zh-TW" altLang="en-US" sz="2000" dirty="0"/>
              <a:t>、</a:t>
            </a:r>
            <a:r>
              <a:rPr lang="en-US" altLang="zh-TW" sz="2000" dirty="0"/>
              <a:t>texture...).</a:t>
            </a:r>
          </a:p>
          <a:p>
            <a:r>
              <a:rPr lang="en-US" altLang="zh-TW" sz="2000" dirty="0"/>
              <a:t>It can be regarded as a result of over segmentation.</a:t>
            </a:r>
          </a:p>
          <a:p>
            <a:r>
              <a:rPr lang="en-US" altLang="zh-TW" sz="2000" dirty="0"/>
              <a:t>The concept was proposed in 2003 but the results of some former methods also can be called </a:t>
            </a:r>
            <a:r>
              <a:rPr lang="en-US" altLang="zh-TW" sz="2000" dirty="0" err="1"/>
              <a:t>superpixels</a:t>
            </a:r>
            <a:r>
              <a:rPr lang="en-US" altLang="zh-TW" sz="2000" dirty="0"/>
              <a:t>. (ex: watershed</a:t>
            </a:r>
            <a:r>
              <a:rPr lang="zh-TW" altLang="en-US" sz="2000" dirty="0"/>
              <a:t>、</a:t>
            </a:r>
            <a:r>
              <a:rPr lang="en-US" altLang="zh-TW" sz="2000" dirty="0"/>
              <a:t>mean shift)</a:t>
            </a:r>
            <a:endParaRPr lang="zh-TW" altLang="en-US" sz="2000" dirty="0"/>
          </a:p>
        </p:txBody>
      </p:sp>
      <p:pic>
        <p:nvPicPr>
          <p:cNvPr id="6" name="圖片 5"/>
          <p:cNvPicPr>
            <a:picLocks noChangeAspect="1"/>
          </p:cNvPicPr>
          <p:nvPr/>
        </p:nvPicPr>
        <p:blipFill>
          <a:blip r:embed="rId3"/>
          <a:stretch>
            <a:fillRect/>
          </a:stretch>
        </p:blipFill>
        <p:spPr>
          <a:xfrm>
            <a:off x="2694192" y="2779702"/>
            <a:ext cx="7138765" cy="2219018"/>
          </a:xfrm>
          <a:prstGeom prst="rect">
            <a:avLst/>
          </a:prstGeom>
        </p:spPr>
      </p:pic>
    </p:spTree>
    <p:extLst>
      <p:ext uri="{BB962C8B-B14F-4D97-AF65-F5344CB8AC3E}">
        <p14:creationId xmlns:p14="http://schemas.microsoft.com/office/powerpoint/2010/main" val="93407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639468" y="920359"/>
            <a:ext cx="3200500" cy="4394336"/>
          </a:xfrm>
          <a:prstGeom prst="rect">
            <a:avLst/>
          </a:prstGeom>
        </p:spPr>
      </p:pic>
      <p:pic>
        <p:nvPicPr>
          <p:cNvPr id="5" name="圖片 4"/>
          <p:cNvPicPr>
            <a:picLocks noChangeAspect="1"/>
          </p:cNvPicPr>
          <p:nvPr/>
        </p:nvPicPr>
        <p:blipFill>
          <a:blip r:embed="rId3"/>
          <a:stretch>
            <a:fillRect/>
          </a:stretch>
        </p:blipFill>
        <p:spPr>
          <a:xfrm>
            <a:off x="6242206" y="909052"/>
            <a:ext cx="3170018" cy="4405643"/>
          </a:xfrm>
          <a:prstGeom prst="rect">
            <a:avLst/>
          </a:prstGeom>
        </p:spPr>
      </p:pic>
      <p:sp>
        <p:nvSpPr>
          <p:cNvPr id="6" name="矩形 5"/>
          <p:cNvSpPr/>
          <p:nvPr/>
        </p:nvSpPr>
        <p:spPr>
          <a:xfrm>
            <a:off x="3387512" y="5314695"/>
            <a:ext cx="5895975" cy="1015663"/>
          </a:xfrm>
          <a:prstGeom prst="rect">
            <a:avLst/>
          </a:prstGeom>
        </p:spPr>
        <p:txBody>
          <a:bodyPr wrap="square">
            <a:spAutoFit/>
          </a:bodyPr>
          <a:lstStyle/>
          <a:p>
            <a:r>
              <a:rPr lang="en-US" altLang="zh-TW" sz="2000" dirty="0" smtClean="0"/>
              <a:t>Result:</a:t>
            </a:r>
          </a:p>
          <a:p>
            <a:r>
              <a:rPr lang="en-US" altLang="zh-TW" sz="2000" dirty="0" smtClean="0"/>
              <a:t>The </a:t>
            </a:r>
            <a:r>
              <a:rPr lang="en-US" altLang="zh-TW" sz="2000" dirty="0"/>
              <a:t>average </a:t>
            </a:r>
            <a:r>
              <a:rPr lang="en-US" altLang="zh-TW" sz="2000" dirty="0" err="1"/>
              <a:t>superpixel</a:t>
            </a:r>
            <a:r>
              <a:rPr lang="en-US" altLang="zh-TW" sz="2000" dirty="0"/>
              <a:t> size in the upper left of each image is 100 pixels and is 300 in the lower </a:t>
            </a:r>
            <a:r>
              <a:rPr lang="en-US" altLang="zh-TW" sz="2000" dirty="0" smtClean="0"/>
              <a:t>right.</a:t>
            </a:r>
            <a:endParaRPr lang="zh-TW" altLang="en-US" sz="2000" dirty="0"/>
          </a:p>
        </p:txBody>
      </p:sp>
    </p:spTree>
    <p:extLst>
      <p:ext uri="{BB962C8B-B14F-4D97-AF65-F5344CB8AC3E}">
        <p14:creationId xmlns:p14="http://schemas.microsoft.com/office/powerpoint/2010/main" val="42817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8640" y="133030"/>
            <a:ext cx="9436608" cy="463295"/>
          </a:xfrm>
        </p:spPr>
        <p:txBody>
          <a:bodyPr>
            <a:normAutofit fontScale="90000"/>
          </a:bodyPr>
          <a:lstStyle/>
          <a:p>
            <a:r>
              <a:rPr lang="en-US" altLang="zh-TW" dirty="0" smtClean="0"/>
              <a:t>Entropy </a:t>
            </a:r>
            <a:r>
              <a:rPr lang="en-US" altLang="zh-TW" dirty="0"/>
              <a:t>rate </a:t>
            </a:r>
            <a:r>
              <a:rPr lang="en-US" altLang="zh-TW" dirty="0" err="1"/>
              <a:t>superpixel</a:t>
            </a:r>
            <a:r>
              <a:rPr lang="en-US" altLang="zh-TW" dirty="0"/>
              <a:t> </a:t>
            </a:r>
            <a:r>
              <a:rPr lang="en-US" altLang="zh-TW" dirty="0" smtClean="0"/>
              <a:t>segmentation(ERS)</a:t>
            </a:r>
            <a:endParaRPr lang="zh-TW" altLang="en-US" dirty="0"/>
          </a:p>
        </p:txBody>
      </p:sp>
      <p:pic>
        <p:nvPicPr>
          <p:cNvPr id="4" name="圖片 3"/>
          <p:cNvPicPr>
            <a:picLocks noChangeAspect="1"/>
          </p:cNvPicPr>
          <p:nvPr/>
        </p:nvPicPr>
        <p:blipFill>
          <a:blip r:embed="rId3"/>
          <a:stretch>
            <a:fillRect/>
          </a:stretch>
        </p:blipFill>
        <p:spPr>
          <a:xfrm>
            <a:off x="4400273" y="822546"/>
            <a:ext cx="4048783" cy="3099328"/>
          </a:xfrm>
          <a:prstGeom prst="rect">
            <a:avLst/>
          </a:prstGeom>
        </p:spPr>
      </p:pic>
      <p:pic>
        <p:nvPicPr>
          <p:cNvPr id="6" name="圖片 5"/>
          <p:cNvPicPr>
            <a:picLocks noChangeAspect="1"/>
          </p:cNvPicPr>
          <p:nvPr/>
        </p:nvPicPr>
        <p:blipFill>
          <a:blip r:embed="rId4"/>
          <a:stretch>
            <a:fillRect/>
          </a:stretch>
        </p:blipFill>
        <p:spPr>
          <a:xfrm>
            <a:off x="3153985" y="4148096"/>
            <a:ext cx="6745919" cy="2551407"/>
          </a:xfrm>
          <a:prstGeom prst="rect">
            <a:avLst/>
          </a:prstGeom>
        </p:spPr>
      </p:pic>
    </p:spTree>
    <p:extLst>
      <p:ext uri="{BB962C8B-B14F-4D97-AF65-F5344CB8AC3E}">
        <p14:creationId xmlns:p14="http://schemas.microsoft.com/office/powerpoint/2010/main" val="117458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92093" y="353568"/>
            <a:ext cx="9403145" cy="499871"/>
          </a:xfrm>
        </p:spPr>
        <p:txBody>
          <a:bodyPr>
            <a:normAutofit fontScale="90000"/>
          </a:bodyPr>
          <a:lstStyle/>
          <a:p>
            <a:r>
              <a:rPr lang="en-US" altLang="zh-TW" dirty="0" err="1" smtClean="0"/>
              <a:t>Adaboost</a:t>
            </a:r>
            <a:endParaRPr lang="zh-TW" altLang="en-US" dirty="0"/>
          </a:p>
        </p:txBody>
      </p:sp>
      <p:pic>
        <p:nvPicPr>
          <p:cNvPr id="5" name="圖片 4"/>
          <p:cNvPicPr>
            <a:picLocks noChangeAspect="1"/>
          </p:cNvPicPr>
          <p:nvPr/>
        </p:nvPicPr>
        <p:blipFill>
          <a:blip r:embed="rId3"/>
          <a:stretch>
            <a:fillRect/>
          </a:stretch>
        </p:blipFill>
        <p:spPr>
          <a:xfrm>
            <a:off x="1348195" y="1264762"/>
            <a:ext cx="10290940" cy="3645724"/>
          </a:xfrm>
          <a:prstGeom prst="rect">
            <a:avLst/>
          </a:prstGeom>
        </p:spPr>
      </p:pic>
      <p:pic>
        <p:nvPicPr>
          <p:cNvPr id="6" name="圖片 5"/>
          <p:cNvPicPr>
            <a:picLocks noChangeAspect="1"/>
          </p:cNvPicPr>
          <p:nvPr/>
        </p:nvPicPr>
        <p:blipFill>
          <a:blip r:embed="rId4"/>
          <a:stretch>
            <a:fillRect/>
          </a:stretch>
        </p:blipFill>
        <p:spPr>
          <a:xfrm>
            <a:off x="1627244" y="2435265"/>
            <a:ext cx="8937511" cy="2011854"/>
          </a:xfrm>
          <a:prstGeom prst="rect">
            <a:avLst/>
          </a:prstGeom>
        </p:spPr>
      </p:pic>
    </p:spTree>
    <p:extLst>
      <p:ext uri="{BB962C8B-B14F-4D97-AF65-F5344CB8AC3E}">
        <p14:creationId xmlns:p14="http://schemas.microsoft.com/office/powerpoint/2010/main" val="3840042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4804</TotalTime>
  <Words>2423</Words>
  <Application>Microsoft Office PowerPoint</Application>
  <PresentationFormat>寬螢幕</PresentationFormat>
  <Paragraphs>169</Paragraphs>
  <Slides>31</Slides>
  <Notes>12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31</vt:i4>
      </vt:variant>
    </vt:vector>
  </HeadingPairs>
  <TitlesOfParts>
    <vt:vector size="39" baseType="lpstr">
      <vt:lpstr>新細明體</vt:lpstr>
      <vt:lpstr>標楷體</vt:lpstr>
      <vt:lpstr>Arial</vt:lpstr>
      <vt:lpstr>Calibri</vt:lpstr>
      <vt:lpstr>Cambria Math</vt:lpstr>
      <vt:lpstr>Corbel</vt:lpstr>
      <vt:lpstr>Gill Sans MT</vt:lpstr>
      <vt:lpstr>視差</vt:lpstr>
      <vt:lpstr>PowerPoint 簡報</vt:lpstr>
      <vt:lpstr>Outline</vt:lpstr>
      <vt:lpstr>PowerPoint 簡報</vt:lpstr>
      <vt:lpstr>Support Vector Machine(SVM)</vt:lpstr>
      <vt:lpstr>Principal Components Analysis(PCA)</vt:lpstr>
      <vt:lpstr>Superpixel Segmentation</vt:lpstr>
      <vt:lpstr>PowerPoint 簡報</vt:lpstr>
      <vt:lpstr>Entropy rate superpixel segmentation(ERS)</vt:lpstr>
      <vt:lpstr>Adaboost</vt:lpstr>
      <vt:lpstr>PowerPoint 簡報</vt:lpstr>
      <vt:lpstr>PowerPoint 簡報</vt:lpstr>
      <vt:lpstr>PowerPoint 簡報</vt:lpstr>
      <vt:lpstr>PowerPoint 簡報</vt:lpstr>
      <vt:lpstr>PowerPoint 簡報</vt:lpstr>
      <vt:lpstr>Motivation</vt:lpstr>
      <vt:lpstr>PowerPoint 簡報</vt:lpstr>
      <vt:lpstr>PowerPoint 簡報</vt:lpstr>
      <vt:lpstr>PowerPoint 簡報</vt:lpstr>
      <vt:lpstr>For out-of-plane case</vt:lpstr>
      <vt:lpstr>Skin filter</vt:lpstr>
      <vt:lpstr>Eye detection</vt:lpstr>
      <vt:lpstr>PowerPoint 簡報</vt:lpstr>
      <vt:lpstr>Nose detection</vt:lpstr>
      <vt:lpstr>Ear detection</vt:lpstr>
      <vt:lpstr>Ear detection</vt:lpstr>
      <vt:lpstr>PowerPoint 簡報</vt:lpstr>
      <vt:lpstr>For ear detection</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Windows 使用者</cp:lastModifiedBy>
  <cp:revision>50</cp:revision>
  <dcterms:created xsi:type="dcterms:W3CDTF">2017-12-18T04:58:07Z</dcterms:created>
  <dcterms:modified xsi:type="dcterms:W3CDTF">2017-12-21T13:03:26Z</dcterms:modified>
</cp:coreProperties>
</file>