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7"/>
  </p:notesMasterIdLst>
  <p:handoutMasterIdLst>
    <p:handoutMasterId r:id="rId28"/>
  </p:handoutMasterIdLst>
  <p:sldIdLst>
    <p:sldId id="640" r:id="rId2"/>
    <p:sldId id="318" r:id="rId3"/>
    <p:sldId id="502" r:id="rId4"/>
    <p:sldId id="572" r:id="rId5"/>
    <p:sldId id="320" r:id="rId6"/>
    <p:sldId id="571" r:id="rId7"/>
    <p:sldId id="542" r:id="rId8"/>
    <p:sldId id="617" r:id="rId9"/>
    <p:sldId id="618" r:id="rId10"/>
    <p:sldId id="619" r:id="rId11"/>
    <p:sldId id="629" r:id="rId12"/>
    <p:sldId id="620" r:id="rId13"/>
    <p:sldId id="628" r:id="rId14"/>
    <p:sldId id="623" r:id="rId15"/>
    <p:sldId id="624" r:id="rId16"/>
    <p:sldId id="585" r:id="rId17"/>
    <p:sldId id="587" r:id="rId18"/>
    <p:sldId id="588" r:id="rId19"/>
    <p:sldId id="589" r:id="rId20"/>
    <p:sldId id="639" r:id="rId21"/>
    <p:sldId id="632" r:id="rId22"/>
    <p:sldId id="634" r:id="rId23"/>
    <p:sldId id="636" r:id="rId24"/>
    <p:sldId id="637" r:id="rId25"/>
    <p:sldId id="638" r:id="rId26"/>
  </p:sldIdLst>
  <p:sldSz cx="9144000" cy="6858000" type="screen4x3"/>
  <p:notesSz cx="9144000" cy="6858000"/>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1" autoAdjust="0"/>
    <p:restoredTop sz="86790" autoAdjust="0"/>
  </p:normalViewPr>
  <p:slideViewPr>
    <p:cSldViewPr>
      <p:cViewPr varScale="1">
        <p:scale>
          <a:sx n="111" d="100"/>
          <a:sy n="111" d="100"/>
        </p:scale>
        <p:origin x="-2011" y="-72"/>
      </p:cViewPr>
      <p:guideLst>
        <p:guide orient="horz" pos="2160"/>
        <p:guide pos="2880"/>
      </p:guideLst>
    </p:cSldViewPr>
  </p:slideViewPr>
  <p:outlineViewPr>
    <p:cViewPr>
      <p:scale>
        <a:sx n="33" d="100"/>
        <a:sy n="33" d="100"/>
      </p:scale>
      <p:origin x="0" y="837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4.wmf"/><Relationship Id="rId5" Type="http://schemas.openxmlformats.org/officeDocument/2006/relationships/image" Target="../media/image33.wmf"/><Relationship Id="rId4"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962400" cy="342900"/>
          </a:xfrm>
          <a:prstGeom prst="rect">
            <a:avLst/>
          </a:prstGeom>
        </p:spPr>
        <p:txBody>
          <a:bodyPr vert="horz" lIns="91440" tIns="45720" rIns="91440" bIns="45720" rtlCol="0"/>
          <a:lstStyle>
            <a:lvl1pPr algn="l" eaLnBrk="1" hangingPunct="1">
              <a:defRPr sz="1200">
                <a:latin typeface="Arial" pitchFamily="34" charset="0"/>
                <a:ea typeface="新細明體" pitchFamily="18" charset="-120"/>
              </a:defRPr>
            </a:lvl1pPr>
          </a:lstStyle>
          <a:p>
            <a:pPr>
              <a:defRPr/>
            </a:pPr>
            <a:endParaRPr lang="zh-TW" altLang="en-US"/>
          </a:p>
        </p:txBody>
      </p:sp>
      <p:sp>
        <p:nvSpPr>
          <p:cNvPr id="3" name="日期版面配置區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eaLnBrk="1" hangingPunct="1">
              <a:defRPr sz="1200">
                <a:latin typeface="Arial" pitchFamily="34" charset="0"/>
                <a:ea typeface="新細明體" pitchFamily="18" charset="-120"/>
              </a:defRPr>
            </a:lvl1pPr>
          </a:lstStyle>
          <a:p>
            <a:pPr>
              <a:defRPr/>
            </a:pPr>
            <a:fld id="{868F70E9-4B31-4317-A7FF-9FF0AC40D101}" type="datetimeFigureOut">
              <a:rPr lang="zh-TW" altLang="en-US"/>
              <a:pPr>
                <a:defRPr/>
              </a:pPr>
              <a:t>2017/12/21</a:t>
            </a:fld>
            <a:endParaRPr lang="zh-TW" altLang="en-US"/>
          </a:p>
        </p:txBody>
      </p:sp>
      <p:sp>
        <p:nvSpPr>
          <p:cNvPr id="4" name="頁尾版面配置區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eaLnBrk="1" hangingPunct="1">
              <a:defRPr sz="1200">
                <a:latin typeface="Arial" pitchFamily="34" charset="0"/>
                <a:ea typeface="新細明體" pitchFamily="18" charset="-120"/>
              </a:defRPr>
            </a:lvl1pPr>
          </a:lstStyle>
          <a:p>
            <a:pPr>
              <a:defRPr/>
            </a:pPr>
            <a:endParaRPr lang="zh-TW" altLang="en-US"/>
          </a:p>
        </p:txBody>
      </p:sp>
      <p:sp>
        <p:nvSpPr>
          <p:cNvPr id="5" name="投影片編號版面配置區 4"/>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ea typeface="新細明體" pitchFamily="18" charset="-120"/>
              </a:defRPr>
            </a:lvl1pPr>
          </a:lstStyle>
          <a:p>
            <a:pPr>
              <a:defRPr/>
            </a:pPr>
            <a:fld id="{59880A41-2469-4A8F-AA36-552C99E895CA}" type="slidenum">
              <a:rPr lang="zh-TW" altLang="en-US"/>
              <a:pPr>
                <a:defRPr/>
              </a:pPr>
              <a:t>‹#›</a:t>
            </a:fld>
            <a:endParaRPr lang="zh-TW" altLang="en-US"/>
          </a:p>
        </p:txBody>
      </p:sp>
    </p:spTree>
    <p:extLst>
      <p:ext uri="{BB962C8B-B14F-4D97-AF65-F5344CB8AC3E}">
        <p14:creationId xmlns:p14="http://schemas.microsoft.com/office/powerpoint/2010/main" val="1800281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5180013" y="0"/>
            <a:ext cx="3962400" cy="342900"/>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defRPr>
            </a:lvl1pPr>
          </a:lstStyle>
          <a:p>
            <a:pPr>
              <a:defRPr/>
            </a:pPr>
            <a:fld id="{0489966B-F934-4650-8A1F-0579CC58C238}" type="datetimeFigureOut">
              <a:rPr lang="zh-TW" altLang="en-US"/>
              <a:pPr>
                <a:defRPr/>
              </a:pPr>
              <a:t>2017/12/21</a:t>
            </a:fld>
            <a:endParaRPr lang="zh-TW" altLang="en-US"/>
          </a:p>
        </p:txBody>
      </p:sp>
      <p:sp>
        <p:nvSpPr>
          <p:cNvPr id="4" name="投影片圖像版面配置區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latin typeface="Calibri" pitchFamily="34" charset="0"/>
                <a:ea typeface="新細明體" pitchFamily="18" charset="-120"/>
              </a:defRPr>
            </a:lvl1pPr>
          </a:lstStyle>
          <a:p>
            <a:pPr>
              <a:defRPr/>
            </a:pPr>
            <a:fld id="{F7932A6D-D3A7-482F-ADFF-A4F34ED2899F}" type="slidenum">
              <a:rPr lang="zh-TW" altLang="en-US"/>
              <a:pPr>
                <a:defRPr/>
              </a:pPr>
              <a:t>‹#›</a:t>
            </a:fld>
            <a:endParaRPr lang="zh-TW" altLang="en-US"/>
          </a:p>
        </p:txBody>
      </p:sp>
    </p:spTree>
    <p:extLst>
      <p:ext uri="{BB962C8B-B14F-4D97-AF65-F5344CB8AC3E}">
        <p14:creationId xmlns:p14="http://schemas.microsoft.com/office/powerpoint/2010/main" val="20240827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1054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94AEE38D-69D3-4D37-AC0B-A3B198A8C98E}" type="slidenum">
              <a:rPr kumimoji="0" lang="zh-TW" altLang="en-US" smtClean="0">
                <a:latin typeface="Calibri" pitchFamily="34" charset="0"/>
              </a:rPr>
              <a:pPr eaLnBrk="1" hangingPunct="1"/>
              <a:t>2</a:t>
            </a:fld>
            <a:endParaRPr kumimoji="0" lang="zh-TW" altLang="en-US" smtClean="0">
              <a:latin typeface="Calibri" pitchFamily="34" charset="0"/>
            </a:endParaRPr>
          </a:p>
        </p:txBody>
      </p:sp>
    </p:spTree>
    <p:extLst>
      <p:ext uri="{BB962C8B-B14F-4D97-AF65-F5344CB8AC3E}">
        <p14:creationId xmlns:p14="http://schemas.microsoft.com/office/powerpoint/2010/main" val="1322764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65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27F4F444-8C42-4FA2-9AAC-5FFE7D2BA8EF}" type="slidenum">
              <a:rPr kumimoji="0" lang="zh-TW" altLang="en-US" smtClean="0">
                <a:latin typeface="Calibri" pitchFamily="34" charset="0"/>
              </a:rPr>
              <a:pPr eaLnBrk="1" hangingPunct="1"/>
              <a:t>3</a:t>
            </a:fld>
            <a:endParaRPr kumimoji="0" lang="zh-TW" altLang="en-US" smtClean="0">
              <a:latin typeface="Calibri" pitchFamily="34" charset="0"/>
            </a:endParaRPr>
          </a:p>
        </p:txBody>
      </p:sp>
    </p:spTree>
    <p:extLst>
      <p:ext uri="{BB962C8B-B14F-4D97-AF65-F5344CB8AC3E}">
        <p14:creationId xmlns:p14="http://schemas.microsoft.com/office/powerpoint/2010/main" val="2021548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z="1200" kern="1200" dirty="0" smtClean="0">
                <a:solidFill>
                  <a:schemeClr val="tx1"/>
                </a:solidFill>
                <a:effectLst/>
                <a:latin typeface="+mn-lt"/>
                <a:ea typeface="+mn-ea"/>
                <a:cs typeface="+mn-cs"/>
              </a:rPr>
              <a:t>That is, different persons might perceive different emotions in the same music piece because the emotion perception can depend on various personal and situational factors, such as the listening mood, personality, and cultural background</a:t>
            </a:r>
            <a:endParaRPr lang="zh-TW" altLang="en-US" dirty="0" smtClean="0"/>
          </a:p>
        </p:txBody>
      </p:sp>
      <p:sp>
        <p:nvSpPr>
          <p:cNvPr id="1075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E45B00BE-FED2-4321-BB2F-4C9E43C355A0}" type="slidenum">
              <a:rPr kumimoji="0" lang="zh-TW" altLang="en-US" smtClean="0">
                <a:latin typeface="Calibri" pitchFamily="34" charset="0"/>
              </a:rPr>
              <a:pPr eaLnBrk="1" hangingPunct="1"/>
              <a:t>5</a:t>
            </a:fld>
            <a:endParaRPr kumimoji="0" lang="zh-TW" altLang="en-US" smtClean="0">
              <a:latin typeface="Calibri" pitchFamily="34" charset="0"/>
            </a:endParaRPr>
          </a:p>
        </p:txBody>
      </p:sp>
    </p:spTree>
    <p:extLst>
      <p:ext uri="{BB962C8B-B14F-4D97-AF65-F5344CB8AC3E}">
        <p14:creationId xmlns:p14="http://schemas.microsoft.com/office/powerpoint/2010/main" val="484574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812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8A8006E1-C9C1-4343-A656-2F9EB12565AC}" type="slidenum">
              <a:rPr kumimoji="0" lang="zh-TW" altLang="en-US" smtClean="0">
                <a:latin typeface="Calibri" pitchFamily="34" charset="0"/>
              </a:rPr>
              <a:pPr eaLnBrk="1" hangingPunct="1"/>
              <a:t>7</a:t>
            </a:fld>
            <a:endParaRPr kumimoji="0" lang="zh-TW" altLang="en-US" smtClean="0">
              <a:latin typeface="Calibri" pitchFamily="34" charset="0"/>
            </a:endParaRPr>
          </a:p>
        </p:txBody>
      </p:sp>
    </p:spTree>
    <p:extLst>
      <p:ext uri="{BB962C8B-B14F-4D97-AF65-F5344CB8AC3E}">
        <p14:creationId xmlns:p14="http://schemas.microsoft.com/office/powerpoint/2010/main" val="90308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The left column shows multiple annotations of the valence and arousal values entered by a few annotators for two music pieces; the right column presents the two corresponding probability density functions generated (by kernel density estimation) from the annotations. The symbol “x” indicates to the mean of the annotated VA values.</a:t>
            </a:r>
            <a:endParaRPr lang="zh-TW" altLang="en-US" dirty="0"/>
          </a:p>
        </p:txBody>
      </p:sp>
      <p:sp>
        <p:nvSpPr>
          <p:cNvPr id="4" name="投影片編號版面配置區 3"/>
          <p:cNvSpPr>
            <a:spLocks noGrp="1"/>
          </p:cNvSpPr>
          <p:nvPr>
            <p:ph type="sldNum" sz="quarter" idx="10"/>
          </p:nvPr>
        </p:nvSpPr>
        <p:spPr/>
        <p:txBody>
          <a:bodyPr/>
          <a:lstStyle/>
          <a:p>
            <a:pPr>
              <a:defRPr/>
            </a:pPr>
            <a:fld id="{F7932A6D-D3A7-482F-ADFF-A4F34ED2899F}" type="slidenum">
              <a:rPr lang="zh-TW" altLang="en-US" smtClean="0"/>
              <a:pPr>
                <a:defRPr/>
              </a:pPr>
              <a:t>8</a:t>
            </a:fld>
            <a:endParaRPr lang="zh-TW" altLang="en-US"/>
          </a:p>
        </p:txBody>
      </p:sp>
    </p:spTree>
    <p:extLst>
      <p:ext uri="{BB962C8B-B14F-4D97-AF65-F5344CB8AC3E}">
        <p14:creationId xmlns:p14="http://schemas.microsoft.com/office/powerpoint/2010/main" val="1048241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F7932A6D-D3A7-482F-ADFF-A4F34ED2899F}" type="slidenum">
              <a:rPr lang="zh-TW" altLang="en-US" smtClean="0"/>
              <a:pPr>
                <a:defRPr/>
              </a:pPr>
              <a:t>16</a:t>
            </a:fld>
            <a:endParaRPr lang="zh-TW" altLang="en-US"/>
          </a:p>
        </p:txBody>
      </p:sp>
    </p:spTree>
    <p:extLst>
      <p:ext uri="{BB962C8B-B14F-4D97-AF65-F5344CB8AC3E}">
        <p14:creationId xmlns:p14="http://schemas.microsoft.com/office/powerpoint/2010/main" val="372460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1054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94AEE38D-69D3-4D37-AC0B-A3B198A8C98E}" type="slidenum">
              <a:rPr kumimoji="0" lang="zh-TW" altLang="en-US" smtClean="0">
                <a:latin typeface="Calibri" pitchFamily="34" charset="0"/>
              </a:rPr>
              <a:pPr eaLnBrk="1" hangingPunct="1"/>
              <a:t>20</a:t>
            </a:fld>
            <a:endParaRPr kumimoji="0" lang="zh-TW" altLang="en-US" smtClean="0">
              <a:latin typeface="Calibri" pitchFamily="34" charset="0"/>
            </a:endParaRPr>
          </a:p>
        </p:txBody>
      </p:sp>
    </p:spTree>
    <p:extLst>
      <p:ext uri="{BB962C8B-B14F-4D97-AF65-F5344CB8AC3E}">
        <p14:creationId xmlns:p14="http://schemas.microsoft.com/office/powerpoint/2010/main" val="2775731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1"/>
      </p:bgRef>
    </p:bg>
    <p:spTree>
      <p:nvGrpSpPr>
        <p:cNvPr id="1" name=""/>
        <p:cNvGrpSpPr/>
        <p:nvPr/>
      </p:nvGrpSpPr>
      <p:grpSpPr>
        <a:xfrm>
          <a:off x="0" y="0"/>
          <a:ext cx="0" cy="0"/>
          <a:chOff x="0" y="0"/>
          <a:chExt cx="0" cy="0"/>
        </a:xfrm>
      </p:grpSpPr>
      <p:sp>
        <p:nvSpPr>
          <p:cNvPr id="8" name="標題 7"/>
          <p:cNvSpPr>
            <a:spLocks noGrp="1"/>
          </p:cNvSpPr>
          <p:nvPr>
            <p:ph type="ctrTitle"/>
          </p:nvPr>
        </p:nvSpPr>
        <p:spPr>
          <a:xfrm>
            <a:off x="2286000" y="3124200"/>
            <a:ext cx="6172200" cy="1894362"/>
          </a:xfrm>
        </p:spPr>
        <p:txBody>
          <a:bodyPr/>
          <a:lstStyle>
            <a:lvl1pPr>
              <a:defRPr b="1"/>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bwMode="auto">
          <a:xfrm rot="5400000">
            <a:off x="7764621" y="1174097"/>
            <a:ext cx="2286000" cy="381000"/>
          </a:xfrm>
        </p:spPr>
        <p:txBody>
          <a:bodyPr/>
          <a:lstStyle/>
          <a:p>
            <a:pPr>
              <a:defRPr/>
            </a:pPr>
            <a:fld id="{AB6E3707-02BE-4742-9476-239EC9D63777}" type="datetime1">
              <a:rPr lang="zh-TW" altLang="en-US" smtClean="0"/>
              <a:t>2017/12/21</a:t>
            </a:fld>
            <a:endParaRPr lang="zh-TW" altLang="en-US"/>
          </a:p>
        </p:txBody>
      </p:sp>
      <p:sp>
        <p:nvSpPr>
          <p:cNvPr id="17" name="頁尾版面配置區 16"/>
          <p:cNvSpPr>
            <a:spLocks noGrp="1"/>
          </p:cNvSpPr>
          <p:nvPr>
            <p:ph type="ftr" sz="quarter" idx="11"/>
          </p:nvPr>
        </p:nvSpPr>
        <p:spPr bwMode="auto">
          <a:xfrm rot="5400000">
            <a:off x="7077269" y="4181669"/>
            <a:ext cx="3657600" cy="384048"/>
          </a:xfrm>
        </p:spPr>
        <p:txBody>
          <a:bodyPr/>
          <a:lstStyle/>
          <a:p>
            <a:pPr>
              <a:defRPr/>
            </a:pPr>
            <a:endParaRPr lang="zh-TW" altLang="en-US"/>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接點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接點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接點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橢圓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橢圓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橢圓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投影片編號版面配置區 28"/>
          <p:cNvSpPr>
            <a:spLocks noGrp="1"/>
          </p:cNvSpPr>
          <p:nvPr>
            <p:ph type="sldNum" sz="quarter" idx="12"/>
          </p:nvPr>
        </p:nvSpPr>
        <p:spPr bwMode="auto">
          <a:xfrm>
            <a:off x="1325544" y="4928702"/>
            <a:ext cx="609600" cy="517524"/>
          </a:xfrm>
        </p:spPr>
        <p:txBody>
          <a:bodyPr/>
          <a:lstStyle/>
          <a:p>
            <a:pPr>
              <a:defRPr/>
            </a:pPr>
            <a:fld id="{88855C30-7E40-4A5B-BD71-E64DDAE2A1A3}" type="slidenum">
              <a:rPr lang="zh-TW" altLang="en-US" smtClean="0"/>
              <a:pPr>
                <a:defRPr/>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fld id="{1CCCD8E7-FBAA-44DE-9528-3E4235870D2C}" type="datetime1">
              <a:rPr lang="zh-TW" altLang="en-US" smtClean="0"/>
              <a:t>2017/12/21</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298A03BC-3317-484F-BEFD-737CED173A84}" type="slidenum">
              <a:rPr lang="zh-TW" altLang="en-US" smtClean="0"/>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676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fld id="{35FAA882-B924-4D0E-8054-6F18B38FA825}" type="datetime1">
              <a:rPr lang="zh-TW" altLang="en-US" smtClean="0"/>
              <a:t>2017/12/21</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F201B794-1443-4F7F-A9E9-3E1655600E37}" type="slidenum">
              <a:rPr lang="zh-TW" altLang="en-US" smtClean="0"/>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8" name="內容版面配置區 7"/>
          <p:cNvSpPr>
            <a:spLocks noGrp="1"/>
          </p:cNvSpPr>
          <p:nvPr>
            <p:ph sz="quarter" idx="1"/>
          </p:nvPr>
        </p:nvSpPr>
        <p:spPr>
          <a:xfrm>
            <a:off x="457200" y="1600200"/>
            <a:ext cx="7467600" cy="487375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4"/>
          </p:nvPr>
        </p:nvSpPr>
        <p:spPr/>
        <p:txBody>
          <a:bodyPr rtlCol="0"/>
          <a:lstStyle/>
          <a:p>
            <a:pPr>
              <a:defRPr/>
            </a:pPr>
            <a:fld id="{50D32ACF-6826-436E-A4D8-6061F2D9E2FA}" type="datetime1">
              <a:rPr lang="zh-TW" altLang="en-US" smtClean="0"/>
              <a:t>2017/12/21</a:t>
            </a:fld>
            <a:endParaRPr lang="zh-TW" altLang="en-US"/>
          </a:p>
        </p:txBody>
      </p:sp>
      <p:sp>
        <p:nvSpPr>
          <p:cNvPr id="9" name="投影片編號版面配置區 8"/>
          <p:cNvSpPr>
            <a:spLocks noGrp="1"/>
          </p:cNvSpPr>
          <p:nvPr>
            <p:ph type="sldNum" sz="quarter" idx="15"/>
          </p:nvPr>
        </p:nvSpPr>
        <p:spPr/>
        <p:txBody>
          <a:bodyPr rtlCol="0"/>
          <a:lstStyle/>
          <a:p>
            <a:pPr>
              <a:defRPr/>
            </a:pPr>
            <a:fld id="{6B205C5D-034A-41C9-B4EF-10C86BAF9882}" type="slidenum">
              <a:rPr lang="zh-TW" altLang="en-US" smtClean="0"/>
              <a:pPr>
                <a:defRPr/>
              </a:pPr>
              <a:t>‹#›</a:t>
            </a:fld>
            <a:endParaRPr lang="zh-TW" altLang="en-US"/>
          </a:p>
        </p:txBody>
      </p:sp>
      <p:sp>
        <p:nvSpPr>
          <p:cNvPr id="10" name="頁尾版面配置區 9"/>
          <p:cNvSpPr>
            <a:spLocks noGrp="1"/>
          </p:cNvSpPr>
          <p:nvPr>
            <p:ph type="ftr" sz="quarter" idx="16"/>
          </p:nvPr>
        </p:nvSpPr>
        <p:spPr/>
        <p:txBody>
          <a:bodyPr rtlCol="0"/>
          <a:lstStyle/>
          <a:p>
            <a:pPr>
              <a:defRPr/>
            </a:pPr>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286000" y="2895600"/>
            <a:ext cx="6172200" cy="2053590"/>
          </a:xfrm>
        </p:spPr>
        <p:txBody>
          <a:bodyPr/>
          <a:lstStyle>
            <a:lvl1pPr algn="l">
              <a:buNone/>
              <a:defRPr sz="3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bwMode="auto">
          <a:xfrm rot="5400000">
            <a:off x="7763256" y="1170432"/>
            <a:ext cx="2286000" cy="381000"/>
          </a:xfrm>
        </p:spPr>
        <p:txBody>
          <a:bodyPr/>
          <a:lstStyle/>
          <a:p>
            <a:pPr>
              <a:defRPr/>
            </a:pPr>
            <a:fld id="{F97B8EB8-FE88-46A4-8F6C-3C180F3429BF}" type="datetime1">
              <a:rPr lang="zh-TW" altLang="en-US" smtClean="0"/>
              <a:t>2017/12/21</a:t>
            </a:fld>
            <a:endParaRPr lang="zh-TW" altLang="en-US"/>
          </a:p>
        </p:txBody>
      </p:sp>
      <p:sp>
        <p:nvSpPr>
          <p:cNvPr id="5" name="頁尾版面配置區 4"/>
          <p:cNvSpPr>
            <a:spLocks noGrp="1"/>
          </p:cNvSpPr>
          <p:nvPr>
            <p:ph type="ftr" sz="quarter" idx="11"/>
          </p:nvPr>
        </p:nvSpPr>
        <p:spPr bwMode="auto">
          <a:xfrm rot="5400000">
            <a:off x="7077456" y="4178808"/>
            <a:ext cx="3657600" cy="384048"/>
          </a:xfrm>
        </p:spPr>
        <p:txBody>
          <a:bodyPr/>
          <a:lstStyle/>
          <a:p>
            <a:pPr>
              <a:defRPr/>
            </a:pPr>
            <a:endParaRPr lang="zh-TW" altLang="en-US"/>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接點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接點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橢圓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橢圓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橢圓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接點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投影片編號版面配置區 5"/>
          <p:cNvSpPr>
            <a:spLocks noGrp="1"/>
          </p:cNvSpPr>
          <p:nvPr>
            <p:ph type="sldNum" sz="quarter" idx="12"/>
          </p:nvPr>
        </p:nvSpPr>
        <p:spPr bwMode="auto">
          <a:xfrm>
            <a:off x="1340616" y="4928702"/>
            <a:ext cx="609600" cy="517524"/>
          </a:xfrm>
        </p:spPr>
        <p:txBody>
          <a:bodyPr/>
          <a:lstStyle/>
          <a:p>
            <a:pPr>
              <a:defRPr/>
            </a:pPr>
            <a:fld id="{5ABB4289-CDF2-4940-BF52-06A2B54152AF}" type="slidenum">
              <a:rPr lang="zh-TW" altLang="en-US" smtClean="0"/>
              <a:pPr>
                <a:defRPr/>
              </a:pPr>
              <a:t>‹#›</a:t>
            </a:fld>
            <a:endParaRPr lang="zh-TW" alt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pPr>
              <a:defRPr/>
            </a:pPr>
            <a:fld id="{9B5487A1-7428-46F8-9841-5398280E62CF}" type="datetime1">
              <a:rPr lang="zh-TW" altLang="en-US" smtClean="0"/>
              <a:t>2017/12/21</a:t>
            </a:fld>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E9860630-07E2-47A4-AF57-B01A9FEE3336}" type="slidenum">
              <a:rPr lang="zh-TW" altLang="en-US" smtClean="0"/>
              <a:pPr>
                <a:defRPr/>
              </a:pPr>
              <a:t>‹#›</a:t>
            </a:fld>
            <a:endParaRPr lang="zh-TW" altLang="en-US"/>
          </a:p>
        </p:txBody>
      </p:sp>
      <p:sp>
        <p:nvSpPr>
          <p:cNvPr id="9" name="內容版面配置區 8"/>
          <p:cNvSpPr>
            <a:spLocks noGrp="1"/>
          </p:cNvSpPr>
          <p:nvPr>
            <p:ph sz="quarter" idx="1"/>
          </p:nvPr>
        </p:nvSpPr>
        <p:spPr>
          <a:xfrm>
            <a:off x="457200"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270248"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7543800" cy="1143000"/>
          </a:xfrm>
        </p:spPr>
        <p:txBody>
          <a:bodyPr anchor="b"/>
          <a:lstStyle>
            <a:lvl1pPr>
              <a:defRPr/>
            </a:lvl1pPr>
          </a:lstStyle>
          <a:p>
            <a:r>
              <a:rPr kumimoji="0" lang="zh-TW" altLang="en-US" smtClean="0"/>
              <a:t>按一下以編輯母片標題樣式</a:t>
            </a:r>
            <a:endParaRPr kumimoji="0" lang="en-US"/>
          </a:p>
        </p:txBody>
      </p:sp>
      <p:sp>
        <p:nvSpPr>
          <p:cNvPr id="7" name="日期版面配置區 6"/>
          <p:cNvSpPr>
            <a:spLocks noGrp="1"/>
          </p:cNvSpPr>
          <p:nvPr>
            <p:ph type="dt" sz="half" idx="10"/>
          </p:nvPr>
        </p:nvSpPr>
        <p:spPr/>
        <p:txBody>
          <a:bodyPr/>
          <a:lstStyle/>
          <a:p>
            <a:pPr>
              <a:defRPr/>
            </a:pPr>
            <a:fld id="{9D7A7A85-FB9F-4917-94D9-E0B9239B8CE1}" type="datetime1">
              <a:rPr lang="zh-TW" altLang="en-US" smtClean="0"/>
              <a:t>2017/12/21</a:t>
            </a:fld>
            <a:endParaRPr lang="zh-TW" altLang="en-US"/>
          </a:p>
        </p:txBody>
      </p:sp>
      <p:sp>
        <p:nvSpPr>
          <p:cNvPr id="8" name="頁尾版面配置區 7"/>
          <p:cNvSpPr>
            <a:spLocks noGrp="1"/>
          </p:cNvSpPr>
          <p:nvPr>
            <p:ph type="ftr" sz="quarter" idx="11"/>
          </p:nvPr>
        </p:nvSpPr>
        <p:spPr/>
        <p:txBody>
          <a:bodyPr/>
          <a:lstStyle/>
          <a:p>
            <a:pPr>
              <a:defRPr/>
            </a:pPr>
            <a:endParaRPr lang="zh-TW" altLang="en-US"/>
          </a:p>
        </p:txBody>
      </p:sp>
      <p:sp>
        <p:nvSpPr>
          <p:cNvPr id="9" name="投影片編號版面配置區 8"/>
          <p:cNvSpPr>
            <a:spLocks noGrp="1"/>
          </p:cNvSpPr>
          <p:nvPr>
            <p:ph type="sldNum" sz="quarter" idx="12"/>
          </p:nvPr>
        </p:nvSpPr>
        <p:spPr/>
        <p:txBody>
          <a:bodyPr/>
          <a:lstStyle/>
          <a:p>
            <a:pPr>
              <a:defRPr/>
            </a:pPr>
            <a:fld id="{0F3CC4BA-DB8D-4C95-9DD0-7F8CE39729A4}" type="slidenum">
              <a:rPr lang="zh-TW" altLang="en-US" smtClean="0"/>
              <a:pPr>
                <a:defRPr/>
              </a:pPr>
              <a:t>‹#›</a:t>
            </a:fld>
            <a:endParaRPr lang="zh-TW" altLang="en-US"/>
          </a:p>
        </p:txBody>
      </p:sp>
      <p:sp>
        <p:nvSpPr>
          <p:cNvPr id="11" name="內容版面配置區 10"/>
          <p:cNvSpPr>
            <a:spLocks noGrp="1"/>
          </p:cNvSpPr>
          <p:nvPr>
            <p:ph sz="quarter" idx="2"/>
          </p:nvPr>
        </p:nvSpPr>
        <p:spPr>
          <a:xfrm>
            <a:off x="457200"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371975"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文字版面配置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4" name="文字版面配置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6" name="日期版面配置區 5"/>
          <p:cNvSpPr>
            <a:spLocks noGrp="1"/>
          </p:cNvSpPr>
          <p:nvPr>
            <p:ph type="dt" sz="half" idx="10"/>
          </p:nvPr>
        </p:nvSpPr>
        <p:spPr/>
        <p:txBody>
          <a:bodyPr rtlCol="0"/>
          <a:lstStyle/>
          <a:p>
            <a:pPr>
              <a:defRPr/>
            </a:pPr>
            <a:fld id="{14977EC7-4243-451B-8028-AD7318D75E5D}" type="datetime1">
              <a:rPr lang="zh-TW" altLang="en-US" smtClean="0"/>
              <a:t>2017/12/21</a:t>
            </a:fld>
            <a:endParaRPr lang="zh-TW" altLang="en-US"/>
          </a:p>
        </p:txBody>
      </p:sp>
      <p:sp>
        <p:nvSpPr>
          <p:cNvPr id="7" name="投影片編號版面配置區 6"/>
          <p:cNvSpPr>
            <a:spLocks noGrp="1"/>
          </p:cNvSpPr>
          <p:nvPr>
            <p:ph type="sldNum" sz="quarter" idx="11"/>
          </p:nvPr>
        </p:nvSpPr>
        <p:spPr/>
        <p:txBody>
          <a:bodyPr rtlCol="0"/>
          <a:lstStyle/>
          <a:p>
            <a:pPr>
              <a:defRPr/>
            </a:pPr>
            <a:fld id="{269BAA1A-541A-4561-A4BD-608F470D98CD}" type="slidenum">
              <a:rPr lang="zh-TW" altLang="en-US" smtClean="0"/>
              <a:pPr>
                <a:defRPr/>
              </a:pPr>
              <a:t>‹#›</a:t>
            </a:fld>
            <a:endParaRPr lang="zh-TW" altLang="en-US"/>
          </a:p>
        </p:txBody>
      </p:sp>
      <p:sp>
        <p:nvSpPr>
          <p:cNvPr id="8" name="頁尾版面配置區 7"/>
          <p:cNvSpPr>
            <a:spLocks noGrp="1"/>
          </p:cNvSpPr>
          <p:nvPr>
            <p:ph type="ftr" sz="quarter" idx="12"/>
          </p:nvPr>
        </p:nvSpPr>
        <p:spPr/>
        <p:txBody>
          <a:bodyPr rtlCol="0"/>
          <a:lstStyle/>
          <a:p>
            <a:pPr>
              <a:defRPr/>
            </a:pPr>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18827184-1FE3-46B8-8202-41A582AD0D7E}" type="datetime1">
              <a:rPr lang="zh-TW" altLang="en-US" smtClean="0"/>
              <a:t>2017/12/21</a:t>
            </a:fld>
            <a:endParaRPr lang="zh-TW" altLang="en-US"/>
          </a:p>
        </p:txBody>
      </p:sp>
      <p:sp>
        <p:nvSpPr>
          <p:cNvPr id="3" name="頁尾版面配置區 2"/>
          <p:cNvSpPr>
            <a:spLocks noGrp="1"/>
          </p:cNvSpPr>
          <p:nvPr>
            <p:ph type="ftr" sz="quarter" idx="11"/>
          </p:nvPr>
        </p:nvSpPr>
        <p:spPr/>
        <p:txBody>
          <a:bodyPr/>
          <a:lstStyle/>
          <a:p>
            <a:pPr>
              <a:defRPr/>
            </a:pPr>
            <a:endParaRPr lang="zh-TW" altLang="en-US"/>
          </a:p>
        </p:txBody>
      </p:sp>
      <p:sp>
        <p:nvSpPr>
          <p:cNvPr id="4" name="投影片編號版面配置區 3"/>
          <p:cNvSpPr>
            <a:spLocks noGrp="1"/>
          </p:cNvSpPr>
          <p:nvPr>
            <p:ph type="sldNum" sz="quarter" idx="12"/>
          </p:nvPr>
        </p:nvSpPr>
        <p:spPr/>
        <p:txBody>
          <a:bodyPr/>
          <a:lstStyle/>
          <a:p>
            <a:pPr>
              <a:defRPr/>
            </a:pPr>
            <a:fld id="{D4484AB9-DFE7-48ED-8730-23192F829318}" type="slidenum">
              <a:rPr lang="zh-TW" altLang="en-US" smtClean="0"/>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標題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直線接點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接點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接點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橢圓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內容版面配置區 17"/>
          <p:cNvSpPr>
            <a:spLocks noGrp="1"/>
          </p:cNvSpPr>
          <p:nvPr>
            <p:ph sz="quarter" idx="1"/>
          </p:nvPr>
        </p:nvSpPr>
        <p:spPr>
          <a:xfrm>
            <a:off x="304800" y="274320"/>
            <a:ext cx="5638800" cy="6327648"/>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1" name="日期版面配置區 20"/>
          <p:cNvSpPr>
            <a:spLocks noGrp="1"/>
          </p:cNvSpPr>
          <p:nvPr>
            <p:ph type="dt" sz="half" idx="14"/>
          </p:nvPr>
        </p:nvSpPr>
        <p:spPr/>
        <p:txBody>
          <a:bodyPr rtlCol="0"/>
          <a:lstStyle/>
          <a:p>
            <a:pPr>
              <a:defRPr/>
            </a:pPr>
            <a:fld id="{72346812-8436-45FA-A264-390AD3C297DC}" type="datetime1">
              <a:rPr lang="zh-TW" altLang="en-US" smtClean="0"/>
              <a:t>2017/12/21</a:t>
            </a:fld>
            <a:endParaRPr lang="zh-TW" altLang="en-US"/>
          </a:p>
        </p:txBody>
      </p:sp>
      <p:sp>
        <p:nvSpPr>
          <p:cNvPr id="22" name="投影片編號版面配置區 21"/>
          <p:cNvSpPr>
            <a:spLocks noGrp="1"/>
          </p:cNvSpPr>
          <p:nvPr>
            <p:ph type="sldNum" sz="quarter" idx="15"/>
          </p:nvPr>
        </p:nvSpPr>
        <p:spPr/>
        <p:txBody>
          <a:bodyPr rtlCol="0"/>
          <a:lstStyle/>
          <a:p>
            <a:pPr>
              <a:defRPr/>
            </a:pPr>
            <a:fld id="{DAAD093B-042A-4EE4-96E2-31A4FC95E52C}" type="slidenum">
              <a:rPr lang="zh-TW" altLang="en-US" smtClean="0"/>
              <a:pPr>
                <a:defRPr/>
              </a:pPr>
              <a:t>‹#›</a:t>
            </a:fld>
            <a:endParaRPr lang="zh-TW" altLang="en-US"/>
          </a:p>
        </p:txBody>
      </p:sp>
      <p:sp>
        <p:nvSpPr>
          <p:cNvPr id="23" name="頁尾版面配置區 22"/>
          <p:cNvSpPr>
            <a:spLocks noGrp="1"/>
          </p:cNvSpPr>
          <p:nvPr>
            <p:ph type="ftr" sz="quarter" idx="16"/>
          </p:nvPr>
        </p:nvSpPr>
        <p:spPr/>
        <p:txBody>
          <a:bodyPr rtlCol="0"/>
          <a:lstStyle/>
          <a:p>
            <a:pPr>
              <a:defRPr/>
            </a:pPr>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直線接點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橢圓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標題 1"/>
          <p:cNvSpPr>
            <a:spLocks noGrp="1"/>
          </p:cNvSpPr>
          <p:nvPr>
            <p:ph type="title"/>
          </p:nvPr>
        </p:nvSpPr>
        <p:spPr>
          <a:xfrm rot="5400000">
            <a:off x="3350133" y="3200400"/>
            <a:ext cx="6309360" cy="457200"/>
          </a:xfrm>
        </p:spPr>
        <p:txBody>
          <a:bodyPr anchor="b"/>
          <a:lstStyle>
            <a:lvl1pPr algn="l">
              <a:buNone/>
              <a:defRPr sz="2000" b="1"/>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10" name="直線接點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接點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接點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接點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版面配置區 16"/>
          <p:cNvSpPr>
            <a:spLocks noGrp="1"/>
          </p:cNvSpPr>
          <p:nvPr>
            <p:ph type="dt" sz="half" idx="10"/>
          </p:nvPr>
        </p:nvSpPr>
        <p:spPr/>
        <p:txBody>
          <a:bodyPr rtlCol="0"/>
          <a:lstStyle/>
          <a:p>
            <a:pPr>
              <a:defRPr/>
            </a:pPr>
            <a:fld id="{301A938B-266B-4602-87E3-49749F0C4F1B}" type="datetime1">
              <a:rPr lang="zh-TW" altLang="en-US" smtClean="0"/>
              <a:t>2017/12/21</a:t>
            </a:fld>
            <a:endParaRPr lang="zh-TW" altLang="en-US"/>
          </a:p>
        </p:txBody>
      </p:sp>
      <p:sp>
        <p:nvSpPr>
          <p:cNvPr id="18" name="投影片編號版面配置區 17"/>
          <p:cNvSpPr>
            <a:spLocks noGrp="1"/>
          </p:cNvSpPr>
          <p:nvPr>
            <p:ph type="sldNum" sz="quarter" idx="11"/>
          </p:nvPr>
        </p:nvSpPr>
        <p:spPr/>
        <p:txBody>
          <a:bodyPr rtlCol="0"/>
          <a:lstStyle/>
          <a:p>
            <a:pPr>
              <a:defRPr/>
            </a:pPr>
            <a:fld id="{CCD9550F-F7BA-444A-9ADD-7C0258A9DDD5}" type="slidenum">
              <a:rPr lang="zh-TW" altLang="en-US" smtClean="0"/>
              <a:pPr>
                <a:defRPr/>
              </a:pPr>
              <a:t>‹#›</a:t>
            </a:fld>
            <a:endParaRPr lang="zh-TW" altLang="en-US"/>
          </a:p>
        </p:txBody>
      </p:sp>
      <p:sp>
        <p:nvSpPr>
          <p:cNvPr id="21" name="頁尾版面配置區 20"/>
          <p:cNvSpPr>
            <a:spLocks noGrp="1"/>
          </p:cNvSpPr>
          <p:nvPr>
            <p:ph type="ftr" sz="quarter" idx="12"/>
          </p:nvPr>
        </p:nvSpPr>
        <p:spPr/>
        <p:txBody>
          <a:bodyPr rtlCol="0"/>
          <a:lstStyle/>
          <a:p>
            <a:pPr>
              <a:defRPr/>
            </a:pPr>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標題版面配置區 21"/>
          <p:cNvSpPr>
            <a:spLocks noGrp="1"/>
          </p:cNvSpPr>
          <p:nvPr>
            <p:ph type="title"/>
          </p:nvPr>
        </p:nvSpPr>
        <p:spPr>
          <a:xfrm>
            <a:off x="457200" y="274638"/>
            <a:ext cx="7467600" cy="1143000"/>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F97B8EB8-FE88-46A4-8F6C-3C180F3429BF}" type="datetime1">
              <a:rPr lang="zh-TW" altLang="en-US" smtClean="0"/>
              <a:t>2017/12/21</a:t>
            </a:fld>
            <a:endParaRPr lang="zh-TW" altLang="en-US"/>
          </a:p>
        </p:txBody>
      </p:sp>
      <p:sp>
        <p:nvSpPr>
          <p:cNvPr id="3" name="頁尾版面配置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zh-TW" altLang="en-US"/>
          </a:p>
        </p:txBody>
      </p:sp>
      <p:sp>
        <p:nvSpPr>
          <p:cNvPr id="7" name="直線接點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接點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橢圓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投影片編號版面配置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5ABB4289-CDF2-4940-BF52-06A2B54152AF}" type="slidenum">
              <a:rPr lang="zh-TW" altLang="en-US" smtClean="0"/>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1.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23.w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image" Target="../media/image28.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5.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image" Target="../media/image29.wmf"/><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9.bin"/><Relationship Id="rId14"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19.bin"/><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0.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32.wmf"/><Relationship Id="rId4" Type="http://schemas.openxmlformats.org/officeDocument/2006/relationships/image" Target="../media/image24.wmf"/><Relationship Id="rId9" Type="http://schemas.openxmlformats.org/officeDocument/2006/relationships/oleObject" Target="../embeddings/oleObject16.bin"/><Relationship Id="rId14" Type="http://schemas.openxmlformats.org/officeDocument/2006/relationships/image" Target="../media/image33.wmf"/></Relationships>
</file>

<file path=ppt/slides/_rels/slide16.xml.rels><?xml version="1.0" encoding="UTF-8" standalone="yes"?>
<Relationships xmlns="http://schemas.openxmlformats.org/package/2006/relationships"><Relationship Id="rId3" Type="http://schemas.openxmlformats.org/officeDocument/2006/relationships/hyperlink" Target="http://users.jyu.fi/lartillo/mirtoolbo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a:lstStyle/>
          <a:p>
            <a:r>
              <a:rPr lang="en-US" altLang="zh-TW" dirty="0" smtClean="0"/>
              <a:t>Group Report</a:t>
            </a:r>
            <a:endParaRPr lang="zh-TW" altLang="en-US" dirty="0"/>
          </a:p>
        </p:txBody>
      </p:sp>
      <p:sp>
        <p:nvSpPr>
          <p:cNvPr id="6" name="副標題 5"/>
          <p:cNvSpPr>
            <a:spLocks noGrp="1"/>
          </p:cNvSpPr>
          <p:nvPr>
            <p:ph type="subTitle" idx="1"/>
          </p:nvPr>
        </p:nvSpPr>
        <p:spPr/>
        <p:txBody>
          <a:bodyPr/>
          <a:lstStyle/>
          <a:p>
            <a:r>
              <a:rPr lang="en-US" altLang="zh-TW" dirty="0" smtClean="0"/>
              <a:t>2017/12/22 By Yu-</a:t>
            </a:r>
            <a:r>
              <a:rPr lang="en-US" altLang="zh-TW" dirty="0" err="1" smtClean="0"/>
              <a:t>Hao</a:t>
            </a:r>
            <a:r>
              <a:rPr lang="en-US" altLang="zh-TW" dirty="0" smtClean="0"/>
              <a:t> Chin</a:t>
            </a:r>
            <a:endParaRPr lang="zh-TW" altLang="en-US" dirty="0"/>
          </a:p>
        </p:txBody>
      </p:sp>
      <p:sp>
        <p:nvSpPr>
          <p:cNvPr id="4" name="投影片編號版面配置區 3"/>
          <p:cNvSpPr>
            <a:spLocks noGrp="1"/>
          </p:cNvSpPr>
          <p:nvPr>
            <p:ph type="sldNum" sz="quarter" idx="12"/>
          </p:nvPr>
        </p:nvSpPr>
        <p:spPr/>
        <p:txBody>
          <a:bodyPr/>
          <a:lstStyle/>
          <a:p>
            <a:pPr>
              <a:defRPr/>
            </a:pPr>
            <a:fld id="{6B205C5D-034A-41C9-B4EF-10C86BAF9882}" type="slidenum">
              <a:rPr lang="zh-TW" altLang="en-US" smtClean="0"/>
              <a:pPr>
                <a:defRPr/>
              </a:pPr>
              <a:t>1</a:t>
            </a:fld>
            <a:endParaRPr lang="zh-TW" altLang="en-US"/>
          </a:p>
        </p:txBody>
      </p:sp>
    </p:spTree>
    <p:extLst>
      <p:ext uri="{BB962C8B-B14F-4D97-AF65-F5344CB8AC3E}">
        <p14:creationId xmlns:p14="http://schemas.microsoft.com/office/powerpoint/2010/main" val="2460308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850106"/>
          </a:xfrm>
        </p:spPr>
        <p:txBody>
          <a:bodyPr/>
          <a:lstStyle/>
          <a:p>
            <a:r>
              <a:rPr lang="en-US" altLang="zh-TW" dirty="0" smtClean="0"/>
              <a:t>Motivation (1/2)</a:t>
            </a:r>
            <a:endParaRPr lang="zh-TW" altLang="en-US" dirty="0"/>
          </a:p>
        </p:txBody>
      </p:sp>
      <p:sp>
        <p:nvSpPr>
          <p:cNvPr id="3" name="內容版面配置區 2"/>
          <p:cNvSpPr>
            <a:spLocks noGrp="1"/>
          </p:cNvSpPr>
          <p:nvPr>
            <p:ph sz="quarter" idx="1"/>
          </p:nvPr>
        </p:nvSpPr>
        <p:spPr/>
        <p:txBody>
          <a:bodyPr/>
          <a:lstStyle/>
          <a:p>
            <a:r>
              <a:rPr lang="en-US" altLang="zh-TW" sz="2400" dirty="0" smtClean="0"/>
              <a:t>Potential problems of the work of [1]:</a:t>
            </a:r>
          </a:p>
          <a:p>
            <a:pPr>
              <a:buFont typeface="Wingdings" pitchFamily="2" charset="2"/>
              <a:buChar char="Ø"/>
            </a:pPr>
            <a:r>
              <a:rPr lang="en-US" altLang="zh-TW" sz="2000" dirty="0" smtClean="0"/>
              <a:t>Spatial </a:t>
            </a:r>
            <a:r>
              <a:rPr lang="en-US" altLang="zh-TW" sz="2000" dirty="0"/>
              <a:t>relationship among the cells is not </a:t>
            </a:r>
            <a:r>
              <a:rPr lang="en-US" altLang="zh-TW" sz="2000" dirty="0" smtClean="0"/>
              <a:t>exploited.</a:t>
            </a:r>
          </a:p>
          <a:p>
            <a:pPr>
              <a:buFont typeface="Wingdings" pitchFamily="2" charset="2"/>
              <a:buChar char="Ø"/>
            </a:pPr>
            <a:r>
              <a:rPr lang="en-US" altLang="zh-TW" sz="2000" dirty="0"/>
              <a:t>SVR approach </a:t>
            </a:r>
            <a:r>
              <a:rPr lang="en-US" altLang="zh-TW" sz="2000" dirty="0" smtClean="0"/>
              <a:t>does </a:t>
            </a:r>
            <a:r>
              <a:rPr lang="en-US" altLang="zh-TW" sz="2000" dirty="0"/>
              <a:t>not guarantee that the predicted density value is </a:t>
            </a:r>
            <a:r>
              <a:rPr lang="en-US" altLang="zh-TW" sz="2000" dirty="0" smtClean="0"/>
              <a:t>non-negative.</a:t>
            </a:r>
          </a:p>
          <a:p>
            <a:pPr>
              <a:buFont typeface="Wingdings" pitchFamily="2" charset="2"/>
              <a:buChar char="Ø"/>
            </a:pPr>
            <a:endParaRPr lang="en-US" altLang="zh-TW" sz="2000" dirty="0"/>
          </a:p>
          <a:p>
            <a:pPr>
              <a:buFont typeface="Wingdings" pitchFamily="2" charset="2"/>
              <a:buChar char="Ø"/>
            </a:pPr>
            <a:endParaRPr lang="en-US" altLang="zh-TW" sz="2000" dirty="0"/>
          </a:p>
          <a:p>
            <a:pPr>
              <a:buFont typeface="Wingdings" pitchFamily="2" charset="2"/>
              <a:buChar char="Ø"/>
            </a:pPr>
            <a:endParaRPr lang="en-US" altLang="zh-TW" sz="2000" dirty="0"/>
          </a:p>
          <a:p>
            <a:pPr>
              <a:buFont typeface="Wingdings" pitchFamily="2" charset="2"/>
              <a:buChar char="Ø"/>
            </a:pPr>
            <a:endParaRPr lang="en-US" altLang="zh-TW" sz="2400" b="1" dirty="0" smtClean="0"/>
          </a:p>
          <a:p>
            <a:pPr>
              <a:buFont typeface="Wingdings" pitchFamily="2" charset="2"/>
              <a:buChar char="Ø"/>
            </a:pPr>
            <a:endParaRPr lang="en-US" altLang="zh-TW" sz="2000" dirty="0"/>
          </a:p>
          <a:p>
            <a:pPr>
              <a:buFont typeface="Wingdings" pitchFamily="2" charset="2"/>
              <a:buChar char="Ø"/>
            </a:pPr>
            <a:endParaRPr lang="zh-TW" altLang="en-US" sz="2000" dirty="0"/>
          </a:p>
        </p:txBody>
      </p:sp>
      <p:sp>
        <p:nvSpPr>
          <p:cNvPr id="6" name="投影片編號版面配置區 5"/>
          <p:cNvSpPr>
            <a:spLocks noGrp="1"/>
          </p:cNvSpPr>
          <p:nvPr>
            <p:ph type="sldNum" sz="quarter" idx="15"/>
          </p:nvPr>
        </p:nvSpPr>
        <p:spPr/>
        <p:txBody>
          <a:bodyPr/>
          <a:lstStyle/>
          <a:p>
            <a:pPr>
              <a:defRPr/>
            </a:pPr>
            <a:fld id="{6B205C5D-034A-41C9-B4EF-10C86BAF9882}" type="slidenum">
              <a:rPr lang="zh-TW" altLang="en-US" smtClean="0"/>
              <a:pPr>
                <a:defRPr/>
              </a:pPr>
              <a:t>10</a:t>
            </a:fld>
            <a:endParaRPr lang="zh-TW" altLang="en-US" dirty="0"/>
          </a:p>
        </p:txBody>
      </p:sp>
      <p:sp>
        <p:nvSpPr>
          <p:cNvPr id="4" name="矩形 3"/>
          <p:cNvSpPr/>
          <p:nvPr/>
        </p:nvSpPr>
        <p:spPr>
          <a:xfrm>
            <a:off x="20514" y="1268760"/>
            <a:ext cx="5847630" cy="216024"/>
          </a:xfrm>
          <a:prstGeom prst="rect">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p:pic>
        <p:nvPicPr>
          <p:cNvPr id="7"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54" y="3654316"/>
            <a:ext cx="3045224" cy="2330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橢圓 7"/>
          <p:cNvSpPr/>
          <p:nvPr/>
        </p:nvSpPr>
        <p:spPr>
          <a:xfrm>
            <a:off x="611560" y="3726324"/>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2411760" y="4086364"/>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1187624" y="4590420"/>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2483768" y="5166484"/>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 name="直線單箭頭接點 13"/>
          <p:cNvCxnSpPr/>
          <p:nvPr/>
        </p:nvCxnSpPr>
        <p:spPr>
          <a:xfrm>
            <a:off x="2771800" y="5274496"/>
            <a:ext cx="93610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1475656" y="4734436"/>
            <a:ext cx="223224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a:off x="2699792" y="4230380"/>
            <a:ext cx="100811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899592" y="3870340"/>
            <a:ext cx="280831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3923928" y="3654316"/>
            <a:ext cx="792088" cy="369332"/>
          </a:xfrm>
          <a:prstGeom prst="rect">
            <a:avLst/>
          </a:prstGeom>
          <a:noFill/>
        </p:spPr>
        <p:txBody>
          <a:bodyPr wrap="square" rtlCol="0">
            <a:spAutoFit/>
          </a:bodyPr>
          <a:lstStyle/>
          <a:p>
            <a:r>
              <a:rPr lang="en-US" altLang="zh-TW" b="1" dirty="0" smtClean="0">
                <a:solidFill>
                  <a:srgbClr val="0F26FF"/>
                </a:solidFill>
                <a:latin typeface="+mn-lt"/>
              </a:rPr>
              <a:t>SVR</a:t>
            </a:r>
            <a:r>
              <a:rPr lang="en-US" altLang="zh-TW" b="1" baseline="-25000" dirty="0" smtClean="0">
                <a:solidFill>
                  <a:srgbClr val="0F26FF"/>
                </a:solidFill>
              </a:rPr>
              <a:t>1</a:t>
            </a:r>
            <a:endParaRPr lang="zh-TW" altLang="en-US" b="1" baseline="-25000" dirty="0">
              <a:solidFill>
                <a:srgbClr val="0F26FF"/>
              </a:solidFill>
            </a:endParaRPr>
          </a:p>
        </p:txBody>
      </p:sp>
      <p:sp>
        <p:nvSpPr>
          <p:cNvPr id="22" name="文字方塊 21"/>
          <p:cNvSpPr txBox="1"/>
          <p:nvPr/>
        </p:nvSpPr>
        <p:spPr>
          <a:xfrm>
            <a:off x="3923928" y="4014356"/>
            <a:ext cx="792088" cy="369332"/>
          </a:xfrm>
          <a:prstGeom prst="rect">
            <a:avLst/>
          </a:prstGeom>
          <a:noFill/>
        </p:spPr>
        <p:txBody>
          <a:bodyPr wrap="square" rtlCol="0">
            <a:spAutoFit/>
          </a:bodyPr>
          <a:lstStyle/>
          <a:p>
            <a:r>
              <a:rPr lang="en-US" altLang="zh-TW" b="1" dirty="0" smtClean="0">
                <a:solidFill>
                  <a:srgbClr val="0F26FF"/>
                </a:solidFill>
                <a:latin typeface="+mn-lt"/>
              </a:rPr>
              <a:t>SVR</a:t>
            </a:r>
            <a:r>
              <a:rPr lang="en-US" altLang="zh-TW" b="1" baseline="-25000" dirty="0" smtClean="0">
                <a:solidFill>
                  <a:srgbClr val="0F26FF"/>
                </a:solidFill>
              </a:rPr>
              <a:t>2</a:t>
            </a:r>
            <a:endParaRPr lang="zh-TW" altLang="en-US" b="1" baseline="-25000" dirty="0">
              <a:solidFill>
                <a:srgbClr val="0F26FF"/>
              </a:solidFill>
            </a:endParaRPr>
          </a:p>
        </p:txBody>
      </p:sp>
      <p:sp>
        <p:nvSpPr>
          <p:cNvPr id="23" name="文字方塊 22"/>
          <p:cNvSpPr txBox="1"/>
          <p:nvPr/>
        </p:nvSpPr>
        <p:spPr>
          <a:xfrm>
            <a:off x="3923928" y="4518412"/>
            <a:ext cx="792088" cy="369332"/>
          </a:xfrm>
          <a:prstGeom prst="rect">
            <a:avLst/>
          </a:prstGeom>
          <a:noFill/>
        </p:spPr>
        <p:txBody>
          <a:bodyPr wrap="square" rtlCol="0">
            <a:spAutoFit/>
          </a:bodyPr>
          <a:lstStyle/>
          <a:p>
            <a:r>
              <a:rPr lang="en-US" altLang="zh-TW" b="1" dirty="0" smtClean="0">
                <a:solidFill>
                  <a:srgbClr val="0F26FF"/>
                </a:solidFill>
                <a:latin typeface="+mn-lt"/>
              </a:rPr>
              <a:t>SVR</a:t>
            </a:r>
            <a:r>
              <a:rPr lang="en-US" altLang="zh-TW" b="1" baseline="-25000" dirty="0" smtClean="0">
                <a:solidFill>
                  <a:srgbClr val="0F26FF"/>
                </a:solidFill>
              </a:rPr>
              <a:t>3</a:t>
            </a:r>
            <a:endParaRPr lang="zh-TW" altLang="en-US" b="1" baseline="-25000" dirty="0">
              <a:solidFill>
                <a:srgbClr val="0F26FF"/>
              </a:solidFill>
            </a:endParaRPr>
          </a:p>
        </p:txBody>
      </p:sp>
      <p:sp>
        <p:nvSpPr>
          <p:cNvPr id="24" name="文字方塊 23"/>
          <p:cNvSpPr txBox="1"/>
          <p:nvPr/>
        </p:nvSpPr>
        <p:spPr>
          <a:xfrm>
            <a:off x="3923928" y="5085184"/>
            <a:ext cx="792088" cy="369332"/>
          </a:xfrm>
          <a:prstGeom prst="rect">
            <a:avLst/>
          </a:prstGeom>
          <a:noFill/>
        </p:spPr>
        <p:txBody>
          <a:bodyPr wrap="square" rtlCol="0">
            <a:spAutoFit/>
          </a:bodyPr>
          <a:lstStyle/>
          <a:p>
            <a:r>
              <a:rPr lang="en-US" altLang="zh-TW" b="1" dirty="0" smtClean="0">
                <a:solidFill>
                  <a:srgbClr val="0F26FF"/>
                </a:solidFill>
                <a:latin typeface="+mn-lt"/>
              </a:rPr>
              <a:t>SVR</a:t>
            </a:r>
            <a:r>
              <a:rPr lang="en-US" altLang="zh-TW" b="1" baseline="-25000" dirty="0" smtClean="0">
                <a:solidFill>
                  <a:srgbClr val="0F26FF"/>
                </a:solidFill>
              </a:rPr>
              <a:t>4</a:t>
            </a:r>
            <a:endParaRPr lang="zh-TW" altLang="en-US" b="1" baseline="-25000" dirty="0">
              <a:solidFill>
                <a:srgbClr val="0F26FF"/>
              </a:solidFill>
            </a:endParaRPr>
          </a:p>
        </p:txBody>
      </p:sp>
      <p:sp>
        <p:nvSpPr>
          <p:cNvPr id="25" name="文字方塊 24"/>
          <p:cNvSpPr txBox="1"/>
          <p:nvPr/>
        </p:nvSpPr>
        <p:spPr>
          <a:xfrm>
            <a:off x="4139952" y="5238492"/>
            <a:ext cx="288032" cy="369332"/>
          </a:xfrm>
          <a:prstGeom prst="rect">
            <a:avLst/>
          </a:prstGeom>
          <a:noFill/>
        </p:spPr>
        <p:txBody>
          <a:bodyPr wrap="square" rtlCol="0">
            <a:spAutoFit/>
          </a:bodyPr>
          <a:lstStyle/>
          <a:p>
            <a:r>
              <a:rPr lang="en-US" altLang="zh-TW" b="1" dirty="0" smtClean="0">
                <a:solidFill>
                  <a:srgbClr val="0F26FF"/>
                </a:solidFill>
                <a:latin typeface="+mn-lt"/>
              </a:rPr>
              <a:t>.</a:t>
            </a:r>
            <a:endParaRPr lang="zh-TW" altLang="en-US" b="1" baseline="-25000" dirty="0">
              <a:solidFill>
                <a:srgbClr val="0F26FF"/>
              </a:solidFill>
            </a:endParaRPr>
          </a:p>
        </p:txBody>
      </p:sp>
      <p:sp>
        <p:nvSpPr>
          <p:cNvPr id="26" name="文字方塊 25"/>
          <p:cNvSpPr txBox="1"/>
          <p:nvPr/>
        </p:nvSpPr>
        <p:spPr>
          <a:xfrm>
            <a:off x="4139952" y="5454516"/>
            <a:ext cx="288032" cy="369332"/>
          </a:xfrm>
          <a:prstGeom prst="rect">
            <a:avLst/>
          </a:prstGeom>
          <a:noFill/>
        </p:spPr>
        <p:txBody>
          <a:bodyPr wrap="square" rtlCol="0">
            <a:spAutoFit/>
          </a:bodyPr>
          <a:lstStyle/>
          <a:p>
            <a:r>
              <a:rPr lang="en-US" altLang="zh-TW" b="1" dirty="0" smtClean="0">
                <a:solidFill>
                  <a:srgbClr val="0F26FF"/>
                </a:solidFill>
                <a:latin typeface="+mn-lt"/>
              </a:rPr>
              <a:t>.</a:t>
            </a:r>
            <a:endParaRPr lang="zh-TW" altLang="en-US" b="1" baseline="-25000" dirty="0">
              <a:solidFill>
                <a:srgbClr val="0F26FF"/>
              </a:solidFill>
            </a:endParaRPr>
          </a:p>
        </p:txBody>
      </p:sp>
      <p:sp>
        <p:nvSpPr>
          <p:cNvPr id="27" name="文字方塊 26"/>
          <p:cNvSpPr txBox="1"/>
          <p:nvPr/>
        </p:nvSpPr>
        <p:spPr>
          <a:xfrm>
            <a:off x="4139952" y="5661248"/>
            <a:ext cx="288032" cy="369332"/>
          </a:xfrm>
          <a:prstGeom prst="rect">
            <a:avLst/>
          </a:prstGeom>
          <a:noFill/>
        </p:spPr>
        <p:txBody>
          <a:bodyPr wrap="square" rtlCol="0">
            <a:spAutoFit/>
          </a:bodyPr>
          <a:lstStyle/>
          <a:p>
            <a:r>
              <a:rPr lang="en-US" altLang="zh-TW" b="1" dirty="0" smtClean="0">
                <a:solidFill>
                  <a:srgbClr val="0F26FF"/>
                </a:solidFill>
                <a:latin typeface="+mn-lt"/>
              </a:rPr>
              <a:t>.</a:t>
            </a:r>
            <a:endParaRPr lang="zh-TW" altLang="en-US" b="1" baseline="-25000" dirty="0">
              <a:solidFill>
                <a:srgbClr val="0F26FF"/>
              </a:solidFill>
            </a:endParaRPr>
          </a:p>
        </p:txBody>
      </p:sp>
      <p:sp>
        <p:nvSpPr>
          <p:cNvPr id="28" name="矩形 27"/>
          <p:cNvSpPr/>
          <p:nvPr/>
        </p:nvSpPr>
        <p:spPr>
          <a:xfrm>
            <a:off x="5868144" y="3798332"/>
            <a:ext cx="2448272"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29" name="橢圓 28"/>
          <p:cNvSpPr/>
          <p:nvPr/>
        </p:nvSpPr>
        <p:spPr>
          <a:xfrm>
            <a:off x="5724128" y="3726324"/>
            <a:ext cx="288032" cy="216024"/>
          </a:xfrm>
          <a:prstGeom prst="ellipse">
            <a:avLst/>
          </a:prstGeom>
          <a:noFill/>
          <a:ln>
            <a:solidFill>
              <a:srgbClr val="0F2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29"/>
          <p:cNvSpPr/>
          <p:nvPr/>
        </p:nvSpPr>
        <p:spPr>
          <a:xfrm>
            <a:off x="7524328" y="4086364"/>
            <a:ext cx="288032" cy="216024"/>
          </a:xfrm>
          <a:prstGeom prst="ellipse">
            <a:avLst/>
          </a:prstGeom>
          <a:noFill/>
          <a:ln>
            <a:solidFill>
              <a:srgbClr val="0F2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橢圓 30"/>
          <p:cNvSpPr/>
          <p:nvPr/>
        </p:nvSpPr>
        <p:spPr>
          <a:xfrm>
            <a:off x="6300192" y="4590420"/>
            <a:ext cx="288032" cy="216024"/>
          </a:xfrm>
          <a:prstGeom prst="ellipse">
            <a:avLst/>
          </a:prstGeom>
          <a:noFill/>
          <a:ln>
            <a:solidFill>
              <a:srgbClr val="0F2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橢圓 31"/>
          <p:cNvSpPr/>
          <p:nvPr/>
        </p:nvSpPr>
        <p:spPr>
          <a:xfrm>
            <a:off x="7596336" y="5166484"/>
            <a:ext cx="288032" cy="216024"/>
          </a:xfrm>
          <a:prstGeom prst="ellipse">
            <a:avLst/>
          </a:prstGeom>
          <a:noFill/>
          <a:ln>
            <a:solidFill>
              <a:srgbClr val="0F2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3" name="直線單箭頭接點 32"/>
          <p:cNvCxnSpPr/>
          <p:nvPr/>
        </p:nvCxnSpPr>
        <p:spPr>
          <a:xfrm>
            <a:off x="4716016" y="5274496"/>
            <a:ext cx="295232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a:off x="4716016" y="4734436"/>
            <a:ext cx="165618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a:xfrm>
            <a:off x="4716016" y="4230380"/>
            <a:ext cx="288032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p:nvPr/>
        </p:nvCxnSpPr>
        <p:spPr>
          <a:xfrm>
            <a:off x="4716016" y="3870340"/>
            <a:ext cx="108012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文字方塊 40"/>
          <p:cNvSpPr txBox="1"/>
          <p:nvPr/>
        </p:nvSpPr>
        <p:spPr>
          <a:xfrm>
            <a:off x="5652120" y="3140968"/>
            <a:ext cx="2880320" cy="369332"/>
          </a:xfrm>
          <a:prstGeom prst="rect">
            <a:avLst/>
          </a:prstGeom>
          <a:noFill/>
        </p:spPr>
        <p:txBody>
          <a:bodyPr wrap="square" rtlCol="0">
            <a:spAutoFit/>
          </a:bodyPr>
          <a:lstStyle/>
          <a:p>
            <a:r>
              <a:rPr lang="en-US" altLang="zh-TW" b="1" dirty="0" smtClean="0">
                <a:solidFill>
                  <a:srgbClr val="0F26FF"/>
                </a:solidFill>
                <a:latin typeface="+mn-lt"/>
              </a:rPr>
              <a:t>Predicted VA Distribution</a:t>
            </a:r>
            <a:endParaRPr lang="zh-TW" altLang="en-US" b="1" baseline="-25000" dirty="0">
              <a:solidFill>
                <a:srgbClr val="0F26FF"/>
              </a:solidFill>
            </a:endParaRPr>
          </a:p>
        </p:txBody>
      </p:sp>
    </p:spTree>
    <p:extLst>
      <p:ext uri="{BB962C8B-B14F-4D97-AF65-F5344CB8AC3E}">
        <p14:creationId xmlns:p14="http://schemas.microsoft.com/office/powerpoint/2010/main" val="1714991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Motivation </a:t>
            </a:r>
            <a:r>
              <a:rPr lang="en-US" altLang="zh-TW" dirty="0" smtClean="0"/>
              <a:t>(2/2</a:t>
            </a:r>
            <a:r>
              <a:rPr lang="en-US" altLang="zh-TW" dirty="0"/>
              <a:t>)</a:t>
            </a:r>
            <a:endParaRPr lang="zh-TW" altLang="en-US" dirty="0"/>
          </a:p>
        </p:txBody>
      </p:sp>
      <p:sp>
        <p:nvSpPr>
          <p:cNvPr id="3" name="內容版面配置區 2"/>
          <p:cNvSpPr>
            <a:spLocks noGrp="1"/>
          </p:cNvSpPr>
          <p:nvPr>
            <p:ph sz="quarter" idx="1"/>
          </p:nvPr>
        </p:nvSpPr>
        <p:spPr/>
        <p:txBody>
          <a:bodyPr/>
          <a:lstStyle/>
          <a:p>
            <a:r>
              <a:rPr lang="en-US" altLang="zh-TW" sz="1800" b="1" dirty="0"/>
              <a:t>Goal of the Solution</a:t>
            </a:r>
          </a:p>
          <a:p>
            <a:pPr>
              <a:buFont typeface="Wingdings" pitchFamily="2" charset="2"/>
              <a:buChar char="Ø"/>
            </a:pPr>
            <a:r>
              <a:rPr lang="en-US" altLang="zh-TW" sz="1800" dirty="0"/>
              <a:t>Keep the spatial relationship among the cells.</a:t>
            </a:r>
          </a:p>
          <a:p>
            <a:pPr>
              <a:buFont typeface="Wingdings" pitchFamily="2" charset="2"/>
              <a:buChar char="Ø"/>
            </a:pPr>
            <a:r>
              <a:rPr lang="en-US" altLang="zh-TW" sz="1800" dirty="0"/>
              <a:t>Guarantee that the predicted density value is non-negative.</a:t>
            </a:r>
          </a:p>
          <a:p>
            <a:pPr>
              <a:buFont typeface="Wingdings" pitchFamily="2" charset="2"/>
              <a:buChar char="Ø"/>
            </a:pPr>
            <a:endParaRPr lang="en-US" altLang="zh-TW" sz="1800" dirty="0"/>
          </a:p>
          <a:p>
            <a:pPr>
              <a:buFont typeface="Wingdings" pitchFamily="2" charset="2"/>
              <a:buChar char="Ø"/>
            </a:pPr>
            <a:r>
              <a:rPr lang="en-US" altLang="zh-TW" sz="1800" dirty="0">
                <a:solidFill>
                  <a:srgbClr val="FF0000"/>
                </a:solidFill>
              </a:rPr>
              <a:t>Assumption 1</a:t>
            </a:r>
            <a:r>
              <a:rPr lang="en-US" altLang="zh-TW" sz="1800" dirty="0"/>
              <a:t>: The PDF of a music piece can be modeled as a linear combination of the PDFs of other existing music pieces.</a:t>
            </a:r>
          </a:p>
          <a:p>
            <a:pPr>
              <a:buFont typeface="Wingdings" pitchFamily="2" charset="2"/>
              <a:buChar char="Ø"/>
            </a:pPr>
            <a:r>
              <a:rPr lang="en-US" altLang="zh-TW" sz="1800" dirty="0">
                <a:solidFill>
                  <a:srgbClr val="FF0000"/>
                </a:solidFill>
              </a:rPr>
              <a:t>Assumption 2</a:t>
            </a:r>
            <a:r>
              <a:rPr lang="en-US" altLang="zh-TW" sz="1800" dirty="0"/>
              <a:t>: The music pieces, which are close to one another in the audio feature space, would have similar PDFs in the VA space [2].</a:t>
            </a:r>
          </a:p>
          <a:p>
            <a:endParaRPr lang="zh-TW" altLang="en-US" dirty="0"/>
          </a:p>
        </p:txBody>
      </p:sp>
      <p:sp>
        <p:nvSpPr>
          <p:cNvPr id="4" name="投影片編號版面配置區 3"/>
          <p:cNvSpPr>
            <a:spLocks noGrp="1"/>
          </p:cNvSpPr>
          <p:nvPr>
            <p:ph type="sldNum" sz="quarter" idx="15"/>
          </p:nvPr>
        </p:nvSpPr>
        <p:spPr/>
        <p:txBody>
          <a:bodyPr/>
          <a:lstStyle/>
          <a:p>
            <a:pPr>
              <a:defRPr/>
            </a:pPr>
            <a:fld id="{6B205C5D-034A-41C9-B4EF-10C86BAF9882}" type="slidenum">
              <a:rPr lang="zh-TW" altLang="en-US" smtClean="0"/>
              <a:pPr>
                <a:defRPr/>
              </a:pPr>
              <a:t>11</a:t>
            </a:fld>
            <a:endParaRPr lang="zh-TW" altLang="en-US"/>
          </a:p>
        </p:txBody>
      </p:sp>
      <p:sp>
        <p:nvSpPr>
          <p:cNvPr id="5" name="文字方塊 4"/>
          <p:cNvSpPr txBox="1"/>
          <p:nvPr/>
        </p:nvSpPr>
        <p:spPr>
          <a:xfrm>
            <a:off x="251520" y="6309320"/>
            <a:ext cx="8208912" cy="400110"/>
          </a:xfrm>
          <a:prstGeom prst="rect">
            <a:avLst/>
          </a:prstGeom>
          <a:noFill/>
        </p:spPr>
        <p:txBody>
          <a:bodyPr wrap="square" rtlCol="0">
            <a:spAutoFit/>
          </a:bodyPr>
          <a:lstStyle/>
          <a:p>
            <a:r>
              <a:rPr lang="en-US" altLang="zh-TW" sz="1000" dirty="0" smtClean="0">
                <a:latin typeface="+mn-lt"/>
              </a:rPr>
              <a:t>[2</a:t>
            </a:r>
            <a:r>
              <a:rPr lang="en-US" altLang="zh-TW" sz="1000" dirty="0">
                <a:latin typeface="+mn-lt"/>
              </a:rPr>
              <a:t>] J. C. Wang, Y. H. Yang, H. M. Wang, and S. K. </a:t>
            </a:r>
            <a:r>
              <a:rPr lang="en-US" altLang="zh-TW" sz="1000" dirty="0" err="1">
                <a:latin typeface="+mn-lt"/>
              </a:rPr>
              <a:t>Jeng</a:t>
            </a:r>
            <a:r>
              <a:rPr lang="en-US" altLang="zh-TW" sz="1000" dirty="0">
                <a:latin typeface="+mn-lt"/>
              </a:rPr>
              <a:t>, “Modeling the affective content of music with a Gaussian mixture model,” </a:t>
            </a:r>
            <a:r>
              <a:rPr lang="en-US" altLang="zh-TW" sz="1000" i="1" dirty="0">
                <a:latin typeface="+mn-lt"/>
              </a:rPr>
              <a:t>IEEE Trans. Affective Computing</a:t>
            </a:r>
            <a:r>
              <a:rPr lang="en-US" altLang="zh-TW" sz="1000" dirty="0">
                <a:latin typeface="+mn-lt"/>
              </a:rPr>
              <a:t>, vol. 6, no. 1, pp. 56–68, 2015.</a:t>
            </a:r>
            <a:endParaRPr lang="zh-TW" altLang="en-US" sz="1000" dirty="0">
              <a:latin typeface="+mn-lt"/>
            </a:endParaRPr>
          </a:p>
        </p:txBody>
      </p:sp>
    </p:spTree>
    <p:extLst>
      <p:ext uri="{BB962C8B-B14F-4D97-AF65-F5344CB8AC3E}">
        <p14:creationId xmlns:p14="http://schemas.microsoft.com/office/powerpoint/2010/main" val="397756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778098"/>
          </a:xfrm>
        </p:spPr>
        <p:txBody>
          <a:bodyPr/>
          <a:lstStyle/>
          <a:p>
            <a:r>
              <a:rPr lang="en-US" altLang="zh-TW" dirty="0"/>
              <a:t>Prediction Process (1/2)</a:t>
            </a:r>
            <a:endParaRPr lang="zh-TW" altLang="en-US" dirty="0"/>
          </a:p>
        </p:txBody>
      </p:sp>
      <p:sp>
        <p:nvSpPr>
          <p:cNvPr id="4" name="投影片編號版面配置區 3"/>
          <p:cNvSpPr>
            <a:spLocks noGrp="1"/>
          </p:cNvSpPr>
          <p:nvPr>
            <p:ph type="sldNum" sz="quarter" idx="15"/>
          </p:nvPr>
        </p:nvSpPr>
        <p:spPr/>
        <p:txBody>
          <a:bodyPr/>
          <a:lstStyle/>
          <a:p>
            <a:pPr>
              <a:defRPr/>
            </a:pPr>
            <a:fld id="{6B205C5D-034A-41C9-B4EF-10C86BAF9882}" type="slidenum">
              <a:rPr lang="zh-TW" altLang="en-US" smtClean="0"/>
              <a:pPr>
                <a:defRPr/>
              </a:pPr>
              <a:t>12</a:t>
            </a:fld>
            <a:endParaRPr lang="zh-TW" altLang="en-US"/>
          </a:p>
        </p:txBody>
      </p:sp>
      <p:pic>
        <p:nvPicPr>
          <p:cNvPr id="306179"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00808"/>
            <a:ext cx="5760640" cy="490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20514" y="1268760"/>
            <a:ext cx="5847630" cy="216024"/>
          </a:xfrm>
          <a:prstGeom prst="rect">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p:sp>
        <p:nvSpPr>
          <p:cNvPr id="7" name="矩形 6"/>
          <p:cNvSpPr/>
          <p:nvPr/>
        </p:nvSpPr>
        <p:spPr>
          <a:xfrm>
            <a:off x="179512" y="1556792"/>
            <a:ext cx="5112568" cy="24482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9" name="內容版面配置區 2"/>
          <p:cNvSpPr txBox="1">
            <a:spLocks/>
          </p:cNvSpPr>
          <p:nvPr/>
        </p:nvSpPr>
        <p:spPr bwMode="auto">
          <a:xfrm>
            <a:off x="5364088" y="1567333"/>
            <a:ext cx="331236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sz="2400" dirty="0" smtClean="0">
                <a:solidFill>
                  <a:srgbClr val="FF0000"/>
                </a:solidFill>
              </a:rPr>
              <a:t>Step 1</a:t>
            </a:r>
          </a:p>
          <a:p>
            <a:pPr algn="just">
              <a:buFont typeface="Wingdings" pitchFamily="2" charset="2"/>
              <a:buChar char="Ø"/>
            </a:pPr>
            <a:r>
              <a:rPr lang="en-US" altLang="zh-TW" sz="2000" dirty="0" smtClean="0"/>
              <a:t>Learning the mapping factors </a:t>
            </a:r>
            <a:r>
              <a:rPr lang="en-US" altLang="zh-TW" sz="2000" i="1" dirty="0" smtClean="0"/>
              <a:t>x</a:t>
            </a:r>
            <a:r>
              <a:rPr lang="en-US" altLang="zh-TW" sz="2000" i="1" baseline="-25000" dirty="0" smtClean="0"/>
              <a:t>*r</a:t>
            </a:r>
            <a:r>
              <a:rPr lang="en-US" altLang="zh-TW" sz="2000" dirty="0" smtClean="0"/>
              <a:t> that approximates the test piece </a:t>
            </a:r>
            <a:r>
              <a:rPr lang="en-US" altLang="zh-TW" sz="2000" b="1" dirty="0" smtClean="0"/>
              <a:t>y</a:t>
            </a:r>
            <a:r>
              <a:rPr lang="en-US" altLang="zh-TW" sz="2000" baseline="-25000" dirty="0" smtClean="0"/>
              <a:t>*</a:t>
            </a:r>
            <a:r>
              <a:rPr lang="en-US" altLang="zh-TW" sz="2000" dirty="0" smtClean="0"/>
              <a:t> by a linear combination of the training pieces </a:t>
            </a:r>
            <a:r>
              <a:rPr lang="en-US" altLang="zh-TW" sz="2000" b="1" dirty="0" smtClean="0"/>
              <a:t>Y</a:t>
            </a:r>
            <a:r>
              <a:rPr lang="en-US" altLang="zh-TW" sz="2000" dirty="0" smtClean="0"/>
              <a:t> in the audio space.</a:t>
            </a:r>
          </a:p>
          <a:p>
            <a:pPr>
              <a:buFont typeface="Wingdings" pitchFamily="2" charset="2"/>
              <a:buChar char="Ø"/>
            </a:pPr>
            <a:endParaRPr lang="zh-TW" altLang="en-US" sz="2400" dirty="0"/>
          </a:p>
        </p:txBody>
      </p:sp>
      <p:graphicFrame>
        <p:nvGraphicFramePr>
          <p:cNvPr id="10" name="物件 9"/>
          <p:cNvGraphicFramePr>
            <a:graphicFrameLocks noChangeAspect="1"/>
          </p:cNvGraphicFramePr>
          <p:nvPr>
            <p:extLst>
              <p:ext uri="{D42A27DB-BD31-4B8C-83A1-F6EECF244321}">
                <p14:modId xmlns:p14="http://schemas.microsoft.com/office/powerpoint/2010/main" val="4240800192"/>
              </p:ext>
            </p:extLst>
          </p:nvPr>
        </p:nvGraphicFramePr>
        <p:xfrm>
          <a:off x="5508104" y="4869160"/>
          <a:ext cx="3096344" cy="661978"/>
        </p:xfrm>
        <a:graphic>
          <a:graphicData uri="http://schemas.openxmlformats.org/presentationml/2006/ole">
            <mc:AlternateContent xmlns:mc="http://schemas.openxmlformats.org/markup-compatibility/2006">
              <mc:Choice xmlns:v="urn:schemas-microsoft-com:vml" Requires="v">
                <p:oleObj spid="_x0000_s342061" name="方程式" r:id="rId4" imgW="1384300" imgH="292100" progId="Equation.3">
                  <p:embed/>
                </p:oleObj>
              </mc:Choice>
              <mc:Fallback>
                <p:oleObj name="方程式" r:id="rId4" imgW="1384300" imgH="292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4869160"/>
                        <a:ext cx="3096344" cy="661978"/>
                      </a:xfrm>
                      <a:prstGeom prst="rect">
                        <a:avLst/>
                      </a:prstGeom>
                      <a:noFill/>
                    </p:spPr>
                  </p:pic>
                </p:oleObj>
              </mc:Fallback>
            </mc:AlternateContent>
          </a:graphicData>
        </a:graphic>
      </p:graphicFrame>
      <p:sp>
        <p:nvSpPr>
          <p:cNvPr id="11" name="矩形 10"/>
          <p:cNvSpPr/>
          <p:nvPr/>
        </p:nvSpPr>
        <p:spPr>
          <a:xfrm>
            <a:off x="5436096" y="4869160"/>
            <a:ext cx="324036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6"/>
          <p:cNvSpPr txBox="1">
            <a:spLocks noChangeArrowheads="1"/>
          </p:cNvSpPr>
          <p:nvPr/>
        </p:nvSpPr>
        <p:spPr bwMode="auto">
          <a:xfrm>
            <a:off x="5878826" y="4365104"/>
            <a:ext cx="22683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000" b="1" dirty="0" smtClean="0">
                <a:latin typeface="Times New Roman" pitchFamily="18" charset="0"/>
                <a:cs typeface="Times New Roman" pitchFamily="18" charset="0"/>
              </a:rPr>
              <a:t>Acoustic space</a:t>
            </a:r>
            <a:endParaRPr kumimoji="0" lang="zh-TW" altLang="en-US" sz="2000" b="1" dirty="0">
              <a:latin typeface="Times New Roman" pitchFamily="18" charset="0"/>
              <a:cs typeface="Times New Roman" pitchFamily="18" charset="0"/>
            </a:endParaRPr>
          </a:p>
        </p:txBody>
      </p:sp>
      <p:cxnSp>
        <p:nvCxnSpPr>
          <p:cNvPr id="13" name="直線接點 12"/>
          <p:cNvCxnSpPr/>
          <p:nvPr/>
        </p:nvCxnSpPr>
        <p:spPr>
          <a:xfrm flipH="1">
            <a:off x="8172400" y="5373216"/>
            <a:ext cx="288032" cy="0"/>
          </a:xfrm>
          <a:prstGeom prst="line">
            <a:avLst/>
          </a:prstGeom>
          <a:ln w="28575">
            <a:solidFill>
              <a:srgbClr val="0F26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530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778098"/>
          </a:xfrm>
        </p:spPr>
        <p:txBody>
          <a:bodyPr/>
          <a:lstStyle/>
          <a:p>
            <a:r>
              <a:rPr lang="en-US" altLang="zh-TW" dirty="0" smtClean="0"/>
              <a:t>Prediction Process (2/2)</a:t>
            </a:r>
            <a:endParaRPr lang="zh-TW" altLang="en-US" dirty="0"/>
          </a:p>
        </p:txBody>
      </p:sp>
      <p:sp>
        <p:nvSpPr>
          <p:cNvPr id="4" name="投影片編號版面配置區 3"/>
          <p:cNvSpPr>
            <a:spLocks noGrp="1"/>
          </p:cNvSpPr>
          <p:nvPr>
            <p:ph type="sldNum" sz="quarter" idx="15"/>
          </p:nvPr>
        </p:nvSpPr>
        <p:spPr>
          <a:xfrm>
            <a:off x="8138864" y="5716104"/>
            <a:ext cx="609600" cy="521208"/>
          </a:xfrm>
        </p:spPr>
        <p:txBody>
          <a:bodyPr/>
          <a:lstStyle/>
          <a:p>
            <a:pPr>
              <a:defRPr/>
            </a:pPr>
            <a:fld id="{6B205C5D-034A-41C9-B4EF-10C86BAF9882}" type="slidenum">
              <a:rPr lang="zh-TW" altLang="en-US" smtClean="0"/>
              <a:pPr>
                <a:defRPr/>
              </a:pPr>
              <a:t>13</a:t>
            </a:fld>
            <a:endParaRPr lang="zh-TW" altLang="en-US"/>
          </a:p>
        </p:txBody>
      </p:sp>
      <p:pic>
        <p:nvPicPr>
          <p:cNvPr id="306179"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00808"/>
            <a:ext cx="5760640" cy="490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20514" y="1268760"/>
            <a:ext cx="5847630" cy="216024"/>
          </a:xfrm>
          <a:prstGeom prst="rect">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p:sp>
        <p:nvSpPr>
          <p:cNvPr id="7" name="矩形 6"/>
          <p:cNvSpPr/>
          <p:nvPr/>
        </p:nvSpPr>
        <p:spPr>
          <a:xfrm>
            <a:off x="179512" y="4005063"/>
            <a:ext cx="5112568" cy="25991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9" name="內容版面配置區 2"/>
          <p:cNvSpPr txBox="1">
            <a:spLocks/>
          </p:cNvSpPr>
          <p:nvPr/>
        </p:nvSpPr>
        <p:spPr bwMode="auto">
          <a:xfrm>
            <a:off x="5292080" y="3140968"/>
            <a:ext cx="338437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sz="2400" dirty="0" smtClean="0">
                <a:solidFill>
                  <a:srgbClr val="FF0000"/>
                </a:solidFill>
              </a:rPr>
              <a:t>Step 2</a:t>
            </a:r>
          </a:p>
          <a:p>
            <a:pPr algn="just">
              <a:buFont typeface="Wingdings" pitchFamily="2" charset="2"/>
              <a:buChar char="Ø"/>
            </a:pPr>
            <a:r>
              <a:rPr lang="en-US" altLang="zh-TW" sz="2000" dirty="0"/>
              <a:t>Using the learned factor coefficients </a:t>
            </a:r>
            <a:r>
              <a:rPr lang="en-US" altLang="zh-TW" sz="2000" b="1" dirty="0" smtClean="0"/>
              <a:t>x</a:t>
            </a:r>
            <a:r>
              <a:rPr lang="en-US" altLang="zh-TW" sz="2000" i="1" baseline="-25000" dirty="0" smtClean="0"/>
              <a:t>*</a:t>
            </a:r>
            <a:r>
              <a:rPr lang="zh-TW" altLang="en-US" sz="2000" dirty="0"/>
              <a:t> </a:t>
            </a:r>
            <a:r>
              <a:rPr lang="en-US" altLang="zh-TW" sz="2000" dirty="0" smtClean="0"/>
              <a:t>along </a:t>
            </a:r>
            <a:r>
              <a:rPr lang="en-US" altLang="zh-TW" sz="2000" dirty="0"/>
              <a:t>with the training emotion dictionary </a:t>
            </a:r>
            <a:r>
              <a:rPr lang="en-US" altLang="zh-TW" sz="2000" b="1" dirty="0"/>
              <a:t>E</a:t>
            </a:r>
            <a:r>
              <a:rPr lang="en-US" altLang="zh-TW" sz="2000" dirty="0"/>
              <a:t> to predict the test piece's PDF </a:t>
            </a:r>
            <a:r>
              <a:rPr lang="en-US" altLang="zh-TW" sz="2000" b="1" dirty="0"/>
              <a:t>e</a:t>
            </a:r>
            <a:r>
              <a:rPr lang="en-US" altLang="zh-TW" sz="2000" baseline="-25000" dirty="0"/>
              <a:t>*</a:t>
            </a:r>
            <a:r>
              <a:rPr lang="en-US" altLang="zh-TW" sz="2000" dirty="0"/>
              <a:t> </a:t>
            </a:r>
          </a:p>
          <a:p>
            <a:pPr>
              <a:buFont typeface="Wingdings" pitchFamily="2" charset="2"/>
              <a:buChar char="Ø"/>
            </a:pPr>
            <a:endParaRPr lang="zh-TW" altLang="en-US" sz="2400" dirty="0"/>
          </a:p>
        </p:txBody>
      </p:sp>
      <p:graphicFrame>
        <p:nvGraphicFramePr>
          <p:cNvPr id="8" name="物件 7"/>
          <p:cNvGraphicFramePr>
            <a:graphicFrameLocks noChangeAspect="1"/>
          </p:cNvGraphicFramePr>
          <p:nvPr>
            <p:extLst>
              <p:ext uri="{D42A27DB-BD31-4B8C-83A1-F6EECF244321}">
                <p14:modId xmlns:p14="http://schemas.microsoft.com/office/powerpoint/2010/main" val="2415622707"/>
              </p:ext>
            </p:extLst>
          </p:nvPr>
        </p:nvGraphicFramePr>
        <p:xfrm>
          <a:off x="5595993" y="5745063"/>
          <a:ext cx="2704542" cy="564257"/>
        </p:xfrm>
        <a:graphic>
          <a:graphicData uri="http://schemas.openxmlformats.org/presentationml/2006/ole">
            <mc:AlternateContent xmlns:mc="http://schemas.openxmlformats.org/markup-compatibility/2006">
              <mc:Choice xmlns:v="urn:schemas-microsoft-com:vml" Requires="v">
                <p:oleObj spid="_x0000_s343130" name="方程式" r:id="rId4" imgW="1320227" imgH="279279" progId="Equation.3">
                  <p:embed/>
                </p:oleObj>
              </mc:Choice>
              <mc:Fallback>
                <p:oleObj name="方程式" r:id="rId4" imgW="1320227" imgH="27927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5993" y="5745063"/>
                        <a:ext cx="2704542" cy="564257"/>
                      </a:xfrm>
                      <a:prstGeom prst="rect">
                        <a:avLst/>
                      </a:prstGeom>
                      <a:noFill/>
                    </p:spPr>
                  </p:pic>
                </p:oleObj>
              </mc:Fallback>
            </mc:AlternateContent>
          </a:graphicData>
        </a:graphic>
      </p:graphicFrame>
      <p:sp>
        <p:nvSpPr>
          <p:cNvPr id="10" name="矩形 9"/>
          <p:cNvSpPr/>
          <p:nvPr/>
        </p:nvSpPr>
        <p:spPr>
          <a:xfrm>
            <a:off x="5436096" y="5733256"/>
            <a:ext cx="324036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6"/>
          <p:cNvSpPr txBox="1">
            <a:spLocks noChangeArrowheads="1"/>
          </p:cNvSpPr>
          <p:nvPr/>
        </p:nvSpPr>
        <p:spPr bwMode="auto">
          <a:xfrm>
            <a:off x="6372051" y="5301208"/>
            <a:ext cx="1584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000" b="1" dirty="0" smtClean="0">
                <a:latin typeface="Times New Roman" pitchFamily="18" charset="0"/>
                <a:cs typeface="Times New Roman" pitchFamily="18" charset="0"/>
              </a:rPr>
              <a:t>VA space</a:t>
            </a:r>
            <a:endParaRPr kumimoji="0" lang="zh-TW" altLang="en-US" sz="2000" b="1" dirty="0">
              <a:latin typeface="Times New Roman" pitchFamily="18" charset="0"/>
              <a:cs typeface="Times New Roman" pitchFamily="18" charset="0"/>
            </a:endParaRPr>
          </a:p>
        </p:txBody>
      </p:sp>
      <p:cxnSp>
        <p:nvCxnSpPr>
          <p:cNvPr id="12" name="直線接點 11"/>
          <p:cNvCxnSpPr/>
          <p:nvPr/>
        </p:nvCxnSpPr>
        <p:spPr>
          <a:xfrm flipH="1">
            <a:off x="8532440" y="6669360"/>
            <a:ext cx="288032" cy="0"/>
          </a:xfrm>
          <a:prstGeom prst="line">
            <a:avLst/>
          </a:prstGeom>
          <a:ln w="28575">
            <a:solidFill>
              <a:srgbClr val="0F26FF"/>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flipV="1">
            <a:off x="8028384" y="6237312"/>
            <a:ext cx="0" cy="432048"/>
          </a:xfrm>
          <a:prstGeom prst="line">
            <a:avLst/>
          </a:prstGeom>
          <a:ln w="28575">
            <a:solidFill>
              <a:srgbClr val="0F26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4" name="物件 13"/>
          <p:cNvGraphicFramePr>
            <a:graphicFrameLocks noChangeAspect="1"/>
          </p:cNvGraphicFramePr>
          <p:nvPr>
            <p:extLst>
              <p:ext uri="{D42A27DB-BD31-4B8C-83A1-F6EECF244321}">
                <p14:modId xmlns:p14="http://schemas.microsoft.com/office/powerpoint/2010/main" val="2129610582"/>
              </p:ext>
            </p:extLst>
          </p:nvPr>
        </p:nvGraphicFramePr>
        <p:xfrm>
          <a:off x="5436096" y="2060848"/>
          <a:ext cx="3096344" cy="661978"/>
        </p:xfrm>
        <a:graphic>
          <a:graphicData uri="http://schemas.openxmlformats.org/presentationml/2006/ole">
            <mc:AlternateContent xmlns:mc="http://schemas.openxmlformats.org/markup-compatibility/2006">
              <mc:Choice xmlns:v="urn:schemas-microsoft-com:vml" Requires="v">
                <p:oleObj spid="_x0000_s343131" name="方程式" r:id="rId6" imgW="1384300" imgH="292100" progId="Equation.3">
                  <p:embed/>
                </p:oleObj>
              </mc:Choice>
              <mc:Fallback>
                <p:oleObj name="方程式" r:id="rId6" imgW="1384300" imgH="292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6096" y="2060848"/>
                        <a:ext cx="3096344" cy="661978"/>
                      </a:xfrm>
                      <a:prstGeom prst="rect">
                        <a:avLst/>
                      </a:prstGeom>
                      <a:noFill/>
                    </p:spPr>
                  </p:pic>
                </p:oleObj>
              </mc:Fallback>
            </mc:AlternateContent>
          </a:graphicData>
        </a:graphic>
      </p:graphicFrame>
      <p:sp>
        <p:nvSpPr>
          <p:cNvPr id="15" name="矩形 14"/>
          <p:cNvSpPr/>
          <p:nvPr/>
        </p:nvSpPr>
        <p:spPr>
          <a:xfrm>
            <a:off x="5364088" y="2060848"/>
            <a:ext cx="324036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6"/>
          <p:cNvSpPr txBox="1">
            <a:spLocks noChangeArrowheads="1"/>
          </p:cNvSpPr>
          <p:nvPr/>
        </p:nvSpPr>
        <p:spPr bwMode="auto">
          <a:xfrm>
            <a:off x="5806818" y="1556792"/>
            <a:ext cx="22683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000" b="1" dirty="0" smtClean="0">
                <a:latin typeface="Times New Roman" pitchFamily="18" charset="0"/>
                <a:cs typeface="Times New Roman" pitchFamily="18" charset="0"/>
              </a:rPr>
              <a:t>Acoustic space</a:t>
            </a:r>
            <a:endParaRPr kumimoji="0" lang="zh-TW" altLang="en-US" sz="2000" b="1" dirty="0">
              <a:latin typeface="Times New Roman" pitchFamily="18" charset="0"/>
              <a:cs typeface="Times New Roman" pitchFamily="18" charset="0"/>
            </a:endParaRPr>
          </a:p>
        </p:txBody>
      </p:sp>
      <p:cxnSp>
        <p:nvCxnSpPr>
          <p:cNvPr id="17" name="直線接點 16"/>
          <p:cNvCxnSpPr/>
          <p:nvPr/>
        </p:nvCxnSpPr>
        <p:spPr>
          <a:xfrm flipH="1">
            <a:off x="8316416" y="3068960"/>
            <a:ext cx="504056" cy="0"/>
          </a:xfrm>
          <a:prstGeom prst="line">
            <a:avLst/>
          </a:prstGeom>
          <a:ln w="28575">
            <a:solidFill>
              <a:srgbClr val="0F26FF"/>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8820472" y="3068960"/>
            <a:ext cx="0" cy="3600400"/>
          </a:xfrm>
          <a:prstGeom prst="line">
            <a:avLst/>
          </a:prstGeom>
          <a:ln w="28575">
            <a:solidFill>
              <a:srgbClr val="0F26FF"/>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H="1">
            <a:off x="8028384" y="6669360"/>
            <a:ext cx="720080" cy="0"/>
          </a:xfrm>
          <a:prstGeom prst="line">
            <a:avLst/>
          </a:prstGeom>
          <a:ln w="28575">
            <a:solidFill>
              <a:srgbClr val="0F26FF"/>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flipH="1">
            <a:off x="8172400" y="2564904"/>
            <a:ext cx="288032" cy="0"/>
          </a:xfrm>
          <a:prstGeom prst="line">
            <a:avLst/>
          </a:prstGeom>
          <a:ln w="28575">
            <a:solidFill>
              <a:srgbClr val="0F26FF"/>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a:off x="8316416" y="2564904"/>
            <a:ext cx="0" cy="504056"/>
          </a:xfrm>
          <a:prstGeom prst="line">
            <a:avLst/>
          </a:prstGeom>
          <a:ln w="28575">
            <a:solidFill>
              <a:srgbClr val="0F26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744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16509"/>
            <a:ext cx="7467600" cy="836227"/>
          </a:xfrm>
        </p:spPr>
        <p:txBody>
          <a:bodyPr/>
          <a:lstStyle/>
          <a:p>
            <a:r>
              <a:rPr lang="en-US" altLang="zh-TW" dirty="0"/>
              <a:t>Mapping Factors Learning</a:t>
            </a:r>
            <a:endParaRPr lang="zh-TW" altLang="en-US" dirty="0"/>
          </a:p>
        </p:txBody>
      </p:sp>
      <p:sp>
        <p:nvSpPr>
          <p:cNvPr id="3" name="內容版面配置區 2"/>
          <p:cNvSpPr>
            <a:spLocks noGrp="1"/>
          </p:cNvSpPr>
          <p:nvPr>
            <p:ph sz="quarter" idx="1"/>
          </p:nvPr>
        </p:nvSpPr>
        <p:spPr/>
        <p:txBody>
          <a:bodyPr/>
          <a:lstStyle/>
          <a:p>
            <a:r>
              <a:rPr lang="en-US" altLang="zh-TW" sz="2400" dirty="0" smtClean="0"/>
              <a:t>Formulating </a:t>
            </a:r>
            <a:r>
              <a:rPr lang="en-US" altLang="zh-TW" sz="2400" dirty="0"/>
              <a:t>the problem as minimizing the reconstruction error of </a:t>
            </a:r>
            <a:r>
              <a:rPr lang="en-US" altLang="zh-TW" sz="2400" b="1" dirty="0"/>
              <a:t>y</a:t>
            </a:r>
            <a:r>
              <a:rPr lang="en-US" altLang="zh-TW" sz="2400" baseline="-25000" dirty="0"/>
              <a:t>*</a:t>
            </a:r>
            <a:r>
              <a:rPr lang="en-US" altLang="zh-TW" sz="2400" dirty="0"/>
              <a:t> over the dictionary </a:t>
            </a:r>
            <a:r>
              <a:rPr lang="en-US" altLang="zh-TW" sz="2400" b="1" dirty="0"/>
              <a:t>Y</a:t>
            </a:r>
            <a:r>
              <a:rPr lang="en-US" altLang="zh-TW" sz="2400" dirty="0"/>
              <a:t>:</a:t>
            </a:r>
            <a:endParaRPr lang="zh-TW" altLang="en-US" sz="2400" dirty="0"/>
          </a:p>
        </p:txBody>
      </p:sp>
      <p:sp>
        <p:nvSpPr>
          <p:cNvPr id="7" name="投影片編號版面配置區 6"/>
          <p:cNvSpPr>
            <a:spLocks noGrp="1"/>
          </p:cNvSpPr>
          <p:nvPr>
            <p:ph type="sldNum" sz="quarter" idx="15"/>
          </p:nvPr>
        </p:nvSpPr>
        <p:spPr/>
        <p:txBody>
          <a:bodyPr/>
          <a:lstStyle/>
          <a:p>
            <a:pPr>
              <a:defRPr/>
            </a:pPr>
            <a:fld id="{6B205C5D-034A-41C9-B4EF-10C86BAF9882}" type="slidenum">
              <a:rPr lang="zh-TW" altLang="en-US" smtClean="0"/>
              <a:pPr>
                <a:defRPr/>
              </a:pPr>
              <a:t>14</a:t>
            </a:fld>
            <a:endParaRPr lang="zh-TW" alt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 name="物件 4"/>
          <p:cNvGraphicFramePr>
            <a:graphicFrameLocks noChangeAspect="1"/>
          </p:cNvGraphicFramePr>
          <p:nvPr>
            <p:extLst>
              <p:ext uri="{D42A27DB-BD31-4B8C-83A1-F6EECF244321}">
                <p14:modId xmlns:p14="http://schemas.microsoft.com/office/powerpoint/2010/main" val="1253775004"/>
              </p:ext>
            </p:extLst>
          </p:nvPr>
        </p:nvGraphicFramePr>
        <p:xfrm>
          <a:off x="2572274" y="2980184"/>
          <a:ext cx="3871934" cy="592832"/>
        </p:xfrm>
        <a:graphic>
          <a:graphicData uri="http://schemas.openxmlformats.org/presentationml/2006/ole">
            <mc:AlternateContent xmlns:mc="http://schemas.openxmlformats.org/markup-compatibility/2006">
              <mc:Choice xmlns:v="urn:schemas-microsoft-com:vml" Requires="v">
                <p:oleObj spid="_x0000_s338580" name="方程式" r:id="rId3" imgW="1993900" imgH="304800" progId="Equation.3">
                  <p:embed/>
                </p:oleObj>
              </mc:Choice>
              <mc:Fallback>
                <p:oleObj name="方程式" r:id="rId3" imgW="1993900" imgH="304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2274" y="2980184"/>
                        <a:ext cx="3871934" cy="592832"/>
                      </a:xfrm>
                      <a:prstGeom prst="rect">
                        <a:avLst/>
                      </a:prstGeom>
                      <a:noFill/>
                    </p:spPr>
                  </p:pic>
                </p:oleObj>
              </mc:Fallback>
            </mc:AlternateContent>
          </a:graphicData>
        </a:graphic>
      </p:graphicFrame>
      <p:sp>
        <p:nvSpPr>
          <p:cNvPr id="6" name="矩形 5"/>
          <p:cNvSpPr/>
          <p:nvPr/>
        </p:nvSpPr>
        <p:spPr>
          <a:xfrm>
            <a:off x="2483768" y="2852936"/>
            <a:ext cx="4104456"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323528" y="3949893"/>
            <a:ext cx="8404003" cy="2431435"/>
          </a:xfrm>
          <a:prstGeom prst="rect">
            <a:avLst/>
          </a:prstGeom>
          <a:noFill/>
        </p:spPr>
        <p:txBody>
          <a:bodyPr wrap="square">
            <a:spAutoFit/>
          </a:bodyPr>
          <a:lstStyle/>
          <a:p>
            <a:pPr marL="285750" lvl="0" indent="-285750">
              <a:buFont typeface="Arial" pitchFamily="34" charset="0"/>
              <a:buChar char="•"/>
            </a:pPr>
            <a:r>
              <a:rPr lang="en-US" altLang="zh-TW" b="1" dirty="0">
                <a:latin typeface="+mn-lt"/>
              </a:rPr>
              <a:t>Least absolute residual</a:t>
            </a:r>
            <a:r>
              <a:rPr lang="en-US" altLang="zh-TW" dirty="0">
                <a:latin typeface="+mn-lt"/>
              </a:rPr>
              <a:t> (LAR) </a:t>
            </a:r>
            <a:r>
              <a:rPr lang="en-US" altLang="zh-TW" dirty="0" smtClean="0">
                <a:latin typeface="+mn-lt"/>
              </a:rPr>
              <a:t>sets             and             .</a:t>
            </a:r>
            <a:endParaRPr lang="zh-TW" altLang="zh-TW" dirty="0">
              <a:latin typeface="+mn-lt"/>
            </a:endParaRPr>
          </a:p>
          <a:p>
            <a:pPr marL="285750" lvl="0" indent="-285750">
              <a:buFont typeface="Arial" pitchFamily="34" charset="0"/>
              <a:buChar char="•"/>
            </a:pPr>
            <a:r>
              <a:rPr lang="en-US" altLang="zh-TW" b="1" dirty="0">
                <a:latin typeface="+mn-lt"/>
              </a:rPr>
              <a:t>Least square</a:t>
            </a:r>
            <a:r>
              <a:rPr lang="en-US" altLang="zh-TW" dirty="0">
                <a:latin typeface="+mn-lt"/>
              </a:rPr>
              <a:t> (LS) </a:t>
            </a:r>
            <a:r>
              <a:rPr lang="en-US" altLang="zh-TW" dirty="0" smtClean="0">
                <a:latin typeface="+mn-lt"/>
              </a:rPr>
              <a:t>sets             and             .</a:t>
            </a:r>
            <a:endParaRPr lang="zh-TW" altLang="zh-TW" dirty="0">
              <a:latin typeface="+mn-lt"/>
            </a:endParaRPr>
          </a:p>
          <a:p>
            <a:pPr marL="285750" lvl="0" indent="-285750">
              <a:buFont typeface="Arial" pitchFamily="34" charset="0"/>
              <a:buChar char="•"/>
            </a:pPr>
            <a:r>
              <a:rPr lang="en-US" altLang="zh-TW" b="1" dirty="0">
                <a:latin typeface="+mn-lt"/>
              </a:rPr>
              <a:t>Sparse representation</a:t>
            </a:r>
            <a:r>
              <a:rPr lang="en-US" altLang="zh-TW" dirty="0">
                <a:latin typeface="+mn-lt"/>
              </a:rPr>
              <a:t> (SR) </a:t>
            </a:r>
            <a:r>
              <a:rPr lang="en-US" altLang="zh-TW" dirty="0" smtClean="0">
                <a:latin typeface="+mn-lt"/>
              </a:rPr>
              <a:t>uses             and            . </a:t>
            </a:r>
            <a:r>
              <a:rPr lang="en-US" altLang="zh-TW" dirty="0">
                <a:latin typeface="+mn-lt"/>
              </a:rPr>
              <a:t>This form leads to </a:t>
            </a:r>
            <a:r>
              <a:rPr lang="en-US" altLang="zh-TW" dirty="0" err="1">
                <a:latin typeface="+mn-lt"/>
              </a:rPr>
              <a:t>sparsity</a:t>
            </a:r>
            <a:r>
              <a:rPr lang="en-US" altLang="zh-TW" dirty="0">
                <a:latin typeface="+mn-lt"/>
              </a:rPr>
              <a:t> in the coefficients (i.e. only few elements of </a:t>
            </a:r>
            <a:r>
              <a:rPr lang="en-US" altLang="zh-TW" b="1" dirty="0">
                <a:latin typeface="+mn-lt"/>
              </a:rPr>
              <a:t>x</a:t>
            </a:r>
            <a:r>
              <a:rPr lang="en-US" altLang="zh-TW" baseline="-25000" dirty="0">
                <a:latin typeface="+mn-lt"/>
              </a:rPr>
              <a:t>*</a:t>
            </a:r>
            <a:r>
              <a:rPr lang="en-US" altLang="zh-TW" dirty="0">
                <a:latin typeface="+mn-lt"/>
              </a:rPr>
              <a:t> were non-zero) due to the </a:t>
            </a:r>
            <a:r>
              <a:rPr lang="en-US" altLang="zh-TW" i="1" dirty="0">
                <a:latin typeface="+mn-lt"/>
              </a:rPr>
              <a:t>l</a:t>
            </a:r>
            <a:r>
              <a:rPr lang="en-US" altLang="zh-TW" baseline="-25000" dirty="0">
                <a:latin typeface="+mn-lt"/>
              </a:rPr>
              <a:t>1</a:t>
            </a:r>
            <a:r>
              <a:rPr lang="en-US" altLang="zh-TW" dirty="0">
                <a:latin typeface="+mn-lt"/>
              </a:rPr>
              <a:t> </a:t>
            </a:r>
            <a:r>
              <a:rPr lang="en-US" altLang="zh-TW" dirty="0" smtClean="0">
                <a:latin typeface="+mn-lt"/>
              </a:rPr>
              <a:t>norm.</a:t>
            </a:r>
            <a:endParaRPr lang="zh-TW" altLang="zh-TW" dirty="0">
              <a:latin typeface="+mn-lt"/>
            </a:endParaRPr>
          </a:p>
          <a:p>
            <a:pPr fontAlgn="auto">
              <a:spcBef>
                <a:spcPts val="0"/>
              </a:spcBef>
              <a:spcAft>
                <a:spcPts val="0"/>
              </a:spcAft>
              <a:defRPr/>
            </a:pPr>
            <a:endParaRPr kumimoji="0" lang="en-US" altLang="zh-TW" sz="2000" dirty="0">
              <a:latin typeface="Times New Roman" pitchFamily="18" charset="0"/>
              <a:ea typeface="+mn-ea"/>
              <a:cs typeface="Times New Roman" pitchFamily="18" charset="0"/>
            </a:endParaRPr>
          </a:p>
          <a:p>
            <a:pPr fontAlgn="auto">
              <a:spcBef>
                <a:spcPts val="0"/>
              </a:spcBef>
              <a:spcAft>
                <a:spcPts val="0"/>
              </a:spcAft>
              <a:defRPr/>
            </a:pPr>
            <a:endParaRPr kumimoji="0" lang="en-US" altLang="zh-TW" sz="2000" dirty="0" smtClean="0">
              <a:latin typeface="Times New Roman" pitchFamily="18" charset="0"/>
              <a:ea typeface="+mn-ea"/>
              <a:cs typeface="Times New Roman" pitchFamily="18" charset="0"/>
            </a:endParaRPr>
          </a:p>
          <a:p>
            <a:pPr fontAlgn="auto">
              <a:spcBef>
                <a:spcPts val="0"/>
              </a:spcBef>
              <a:spcAft>
                <a:spcPts val="0"/>
              </a:spcAft>
              <a:defRPr/>
            </a:pPr>
            <a:endParaRPr kumimoji="0" lang="en-US" altLang="zh-TW" sz="2000" dirty="0">
              <a:latin typeface="Times New Roman" pitchFamily="18" charset="0"/>
              <a:ea typeface="+mn-ea"/>
              <a:cs typeface="Times New Roman" pitchFamily="18" charset="0"/>
            </a:endParaRPr>
          </a:p>
          <a:p>
            <a:pPr fontAlgn="auto">
              <a:spcBef>
                <a:spcPts val="0"/>
              </a:spcBef>
              <a:spcAft>
                <a:spcPts val="0"/>
              </a:spcAft>
              <a:defRPr/>
            </a:pPr>
            <a:endParaRPr kumimoji="0" lang="en-US" altLang="zh-TW" sz="2000" dirty="0">
              <a:latin typeface="Times New Roman" pitchFamily="18" charset="0"/>
              <a:ea typeface="+mn-ea"/>
              <a:cs typeface="Times New Roman" pitchFamily="18" charset="0"/>
            </a:endParaRPr>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 name="物件 9"/>
          <p:cNvGraphicFramePr>
            <a:graphicFrameLocks noChangeAspect="1"/>
          </p:cNvGraphicFramePr>
          <p:nvPr>
            <p:extLst>
              <p:ext uri="{D42A27DB-BD31-4B8C-83A1-F6EECF244321}">
                <p14:modId xmlns:p14="http://schemas.microsoft.com/office/powerpoint/2010/main" val="4016485564"/>
              </p:ext>
            </p:extLst>
          </p:nvPr>
        </p:nvGraphicFramePr>
        <p:xfrm>
          <a:off x="4644008" y="3999840"/>
          <a:ext cx="715516" cy="321982"/>
        </p:xfrm>
        <a:graphic>
          <a:graphicData uri="http://schemas.openxmlformats.org/presentationml/2006/ole">
            <mc:AlternateContent xmlns:mc="http://schemas.openxmlformats.org/markup-compatibility/2006">
              <mc:Choice xmlns:v="urn:schemas-microsoft-com:vml" Requires="v">
                <p:oleObj spid="_x0000_s338581" name="方程式" r:id="rId5" imgW="571252" imgH="253890" progId="Equation.3">
                  <p:embed/>
                </p:oleObj>
              </mc:Choice>
              <mc:Fallback>
                <p:oleObj name="方程式" r:id="rId5" imgW="571252" imgH="25389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3999840"/>
                        <a:ext cx="715516" cy="321982"/>
                      </a:xfrm>
                      <a:prstGeom prst="rect">
                        <a:avLst/>
                      </a:prstGeom>
                      <a:noFill/>
                    </p:spPr>
                  </p:pic>
                </p:oleObj>
              </mc:Fallback>
            </mc:AlternateContent>
          </a:graphicData>
        </a:graphic>
      </p:graphicFrame>
      <p:sp>
        <p:nvSpPr>
          <p:cNvPr id="1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2" name="物件 11"/>
          <p:cNvGraphicFramePr>
            <a:graphicFrameLocks noChangeAspect="1"/>
          </p:cNvGraphicFramePr>
          <p:nvPr>
            <p:extLst>
              <p:ext uri="{D42A27DB-BD31-4B8C-83A1-F6EECF244321}">
                <p14:modId xmlns:p14="http://schemas.microsoft.com/office/powerpoint/2010/main" val="482675249"/>
              </p:ext>
            </p:extLst>
          </p:nvPr>
        </p:nvGraphicFramePr>
        <p:xfrm>
          <a:off x="5916158" y="4033790"/>
          <a:ext cx="634758" cy="251508"/>
        </p:xfrm>
        <a:graphic>
          <a:graphicData uri="http://schemas.openxmlformats.org/presentationml/2006/ole">
            <mc:AlternateContent xmlns:mc="http://schemas.openxmlformats.org/markup-compatibility/2006">
              <mc:Choice xmlns:v="urn:schemas-microsoft-com:vml" Requires="v">
                <p:oleObj spid="_x0000_s338582" name="方程式" r:id="rId7" imgW="507780" imgH="203112" progId="Equation.3">
                  <p:embed/>
                </p:oleObj>
              </mc:Choice>
              <mc:Fallback>
                <p:oleObj name="方程式" r:id="rId7" imgW="507780" imgH="20311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6158" y="4033790"/>
                        <a:ext cx="634758" cy="251508"/>
                      </a:xfrm>
                      <a:prstGeom prst="rect">
                        <a:avLst/>
                      </a:prstGeom>
                      <a:noFill/>
                    </p:spPr>
                  </p:pic>
                </p:oleObj>
              </mc:Fallback>
            </mc:AlternateContent>
          </a:graphicData>
        </a:graphic>
      </p:graphicFrame>
      <p:sp>
        <p:nvSpPr>
          <p:cNvPr id="13"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4" name="物件 13"/>
          <p:cNvGraphicFramePr>
            <a:graphicFrameLocks noChangeAspect="1"/>
          </p:cNvGraphicFramePr>
          <p:nvPr>
            <p:extLst>
              <p:ext uri="{D42A27DB-BD31-4B8C-83A1-F6EECF244321}">
                <p14:modId xmlns:p14="http://schemas.microsoft.com/office/powerpoint/2010/main" val="3008919356"/>
              </p:ext>
            </p:extLst>
          </p:nvPr>
        </p:nvGraphicFramePr>
        <p:xfrm>
          <a:off x="3299850" y="4251945"/>
          <a:ext cx="768094" cy="329183"/>
        </p:xfrm>
        <a:graphic>
          <a:graphicData uri="http://schemas.openxmlformats.org/presentationml/2006/ole">
            <mc:AlternateContent xmlns:mc="http://schemas.openxmlformats.org/markup-compatibility/2006">
              <mc:Choice xmlns:v="urn:schemas-microsoft-com:vml" Requires="v">
                <p:oleObj spid="_x0000_s338583" name="方程式" r:id="rId9" imgW="596880" imgH="253800" progId="Equation.3">
                  <p:embed/>
                </p:oleObj>
              </mc:Choice>
              <mc:Fallback>
                <p:oleObj name="方程式" r:id="rId9" imgW="596880" imgH="253800" progId="Equation.3">
                  <p:embed/>
                  <p:pic>
                    <p:nvPicPr>
                      <p:cNvPr id="0" name=""/>
                      <p:cNvPicPr>
                        <a:picLocks noChangeAspect="1" noChangeArrowheads="1"/>
                      </p:cNvPicPr>
                      <p:nvPr/>
                    </p:nvPicPr>
                    <p:blipFill>
                      <a:blip r:embed="rId10"/>
                      <a:srcRect/>
                      <a:stretch>
                        <a:fillRect/>
                      </a:stretch>
                    </p:blipFill>
                    <p:spPr bwMode="auto">
                      <a:xfrm>
                        <a:off x="3299850" y="4251945"/>
                        <a:ext cx="768094" cy="329183"/>
                      </a:xfrm>
                      <a:prstGeom prst="rect">
                        <a:avLst/>
                      </a:prstGeom>
                      <a:noFill/>
                    </p:spPr>
                  </p:pic>
                </p:oleObj>
              </mc:Fallback>
            </mc:AlternateContent>
          </a:graphicData>
        </a:graphic>
      </p:graphicFrame>
      <p:sp>
        <p:nvSpPr>
          <p:cNvPr id="15"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6" name="物件 15"/>
          <p:cNvGraphicFramePr>
            <a:graphicFrameLocks noChangeAspect="1"/>
          </p:cNvGraphicFramePr>
          <p:nvPr>
            <p:extLst>
              <p:ext uri="{D42A27DB-BD31-4B8C-83A1-F6EECF244321}">
                <p14:modId xmlns:p14="http://schemas.microsoft.com/office/powerpoint/2010/main" val="31493662"/>
              </p:ext>
            </p:extLst>
          </p:nvPr>
        </p:nvGraphicFramePr>
        <p:xfrm>
          <a:off x="4499992" y="4293096"/>
          <a:ext cx="726938" cy="288032"/>
        </p:xfrm>
        <a:graphic>
          <a:graphicData uri="http://schemas.openxmlformats.org/presentationml/2006/ole">
            <mc:AlternateContent xmlns:mc="http://schemas.openxmlformats.org/markup-compatibility/2006">
              <mc:Choice xmlns:v="urn:schemas-microsoft-com:vml" Requires="v">
                <p:oleObj spid="_x0000_s338584" name="方程式" r:id="rId11" imgW="507780" imgH="203112" progId="Equation.3">
                  <p:embed/>
                </p:oleObj>
              </mc:Choice>
              <mc:Fallback>
                <p:oleObj name="方程式" r:id="rId11" imgW="507780" imgH="20311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9992" y="4293096"/>
                        <a:ext cx="726938" cy="288032"/>
                      </a:xfrm>
                      <a:prstGeom prst="rect">
                        <a:avLst/>
                      </a:prstGeom>
                      <a:noFill/>
                    </p:spPr>
                  </p:pic>
                </p:oleObj>
              </mc:Fallback>
            </mc:AlternateContent>
          </a:graphicData>
        </a:graphic>
      </p:graphicFrame>
      <p:sp>
        <p:nvSpPr>
          <p:cNvPr id="17"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8" name="物件 17"/>
          <p:cNvGraphicFramePr>
            <a:graphicFrameLocks noChangeAspect="1"/>
          </p:cNvGraphicFramePr>
          <p:nvPr>
            <p:extLst>
              <p:ext uri="{D42A27DB-BD31-4B8C-83A1-F6EECF244321}">
                <p14:modId xmlns:p14="http://schemas.microsoft.com/office/powerpoint/2010/main" val="1113944275"/>
              </p:ext>
            </p:extLst>
          </p:nvPr>
        </p:nvGraphicFramePr>
        <p:xfrm>
          <a:off x="4427984" y="4537846"/>
          <a:ext cx="745617" cy="319550"/>
        </p:xfrm>
        <a:graphic>
          <a:graphicData uri="http://schemas.openxmlformats.org/presentationml/2006/ole">
            <mc:AlternateContent xmlns:mc="http://schemas.openxmlformats.org/markup-compatibility/2006">
              <mc:Choice xmlns:v="urn:schemas-microsoft-com:vml" Requires="v">
                <p:oleObj spid="_x0000_s338585" name="方程式" r:id="rId12" imgW="596641" imgH="253890" progId="Equation.3">
                  <p:embed/>
                </p:oleObj>
              </mc:Choice>
              <mc:Fallback>
                <p:oleObj name="方程式" r:id="rId12" imgW="596641" imgH="25389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27984" y="4537846"/>
                        <a:ext cx="745617" cy="319550"/>
                      </a:xfrm>
                      <a:prstGeom prst="rect">
                        <a:avLst/>
                      </a:prstGeom>
                      <a:noFill/>
                    </p:spPr>
                  </p:pic>
                </p:oleObj>
              </mc:Fallback>
            </mc:AlternateContent>
          </a:graphicData>
        </a:graphic>
      </p:graphicFrame>
      <p:sp>
        <p:nvSpPr>
          <p:cNvPr id="1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0" name="物件 19"/>
          <p:cNvGraphicFramePr>
            <a:graphicFrameLocks noChangeAspect="1"/>
          </p:cNvGraphicFramePr>
          <p:nvPr>
            <p:extLst>
              <p:ext uri="{D42A27DB-BD31-4B8C-83A1-F6EECF244321}">
                <p14:modId xmlns:p14="http://schemas.microsoft.com/office/powerpoint/2010/main" val="1181273287"/>
              </p:ext>
            </p:extLst>
          </p:nvPr>
        </p:nvGraphicFramePr>
        <p:xfrm>
          <a:off x="5653509" y="4537845"/>
          <a:ext cx="718691" cy="321625"/>
        </p:xfrm>
        <a:graphic>
          <a:graphicData uri="http://schemas.openxmlformats.org/presentationml/2006/ole">
            <mc:AlternateContent xmlns:mc="http://schemas.openxmlformats.org/markup-compatibility/2006">
              <mc:Choice xmlns:v="urn:schemas-microsoft-com:vml" Requires="v">
                <p:oleObj spid="_x0000_s338586" name="方程式" r:id="rId14" imgW="571320" imgH="253800" progId="Equation.3">
                  <p:embed/>
                </p:oleObj>
              </mc:Choice>
              <mc:Fallback>
                <p:oleObj name="方程式" r:id="rId14" imgW="571320" imgH="253800" progId="Equation.3">
                  <p:embed/>
                  <p:pic>
                    <p:nvPicPr>
                      <p:cNvPr id="0" name=""/>
                      <p:cNvPicPr>
                        <a:picLocks noChangeAspect="1" noChangeArrowheads="1"/>
                      </p:cNvPicPr>
                      <p:nvPr/>
                    </p:nvPicPr>
                    <p:blipFill>
                      <a:blip r:embed="rId15"/>
                      <a:srcRect/>
                      <a:stretch>
                        <a:fillRect/>
                      </a:stretch>
                    </p:blipFill>
                    <p:spPr bwMode="auto">
                      <a:xfrm>
                        <a:off x="5653509" y="4537845"/>
                        <a:ext cx="718691" cy="321625"/>
                      </a:xfrm>
                      <a:prstGeom prst="rect">
                        <a:avLst/>
                      </a:prstGeom>
                      <a:noFill/>
                    </p:spPr>
                  </p:pic>
                </p:oleObj>
              </mc:Fallback>
            </mc:AlternateContent>
          </a:graphicData>
        </a:graphic>
      </p:graphicFrame>
      <p:sp>
        <p:nvSpPr>
          <p:cNvPr id="21"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23"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25"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27" name="Rectangle 3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29" name="Rectangle 3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31"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32" name="矩形 31"/>
          <p:cNvSpPr/>
          <p:nvPr/>
        </p:nvSpPr>
        <p:spPr>
          <a:xfrm>
            <a:off x="20514" y="1268760"/>
            <a:ext cx="5847630" cy="216024"/>
          </a:xfrm>
          <a:prstGeom prst="rect">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p:spTree>
    <p:extLst>
      <p:ext uri="{BB962C8B-B14F-4D97-AF65-F5344CB8AC3E}">
        <p14:creationId xmlns:p14="http://schemas.microsoft.com/office/powerpoint/2010/main" val="2790388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850106"/>
          </a:xfrm>
        </p:spPr>
        <p:txBody>
          <a:bodyPr/>
          <a:lstStyle/>
          <a:p>
            <a:r>
              <a:rPr lang="en-US" altLang="zh-TW" dirty="0"/>
              <a:t>Mapping Factors Learning</a:t>
            </a:r>
            <a:endParaRPr lang="zh-TW" altLang="en-US" dirty="0"/>
          </a:p>
        </p:txBody>
      </p:sp>
      <p:sp>
        <p:nvSpPr>
          <p:cNvPr id="3" name="內容版面配置區 2"/>
          <p:cNvSpPr>
            <a:spLocks noGrp="1"/>
          </p:cNvSpPr>
          <p:nvPr>
            <p:ph sz="quarter" idx="1"/>
          </p:nvPr>
        </p:nvSpPr>
        <p:spPr/>
        <p:txBody>
          <a:bodyPr/>
          <a:lstStyle/>
          <a:p>
            <a:endParaRPr lang="zh-TW" altLang="en-US" sz="2400" dirty="0"/>
          </a:p>
        </p:txBody>
      </p:sp>
      <p:sp>
        <p:nvSpPr>
          <p:cNvPr id="7" name="投影片編號版面配置區 6"/>
          <p:cNvSpPr>
            <a:spLocks noGrp="1"/>
          </p:cNvSpPr>
          <p:nvPr>
            <p:ph type="sldNum" sz="quarter" idx="15"/>
          </p:nvPr>
        </p:nvSpPr>
        <p:spPr/>
        <p:txBody>
          <a:bodyPr/>
          <a:lstStyle/>
          <a:p>
            <a:pPr>
              <a:defRPr/>
            </a:pPr>
            <a:fld id="{6B205C5D-034A-41C9-B4EF-10C86BAF9882}" type="slidenum">
              <a:rPr lang="zh-TW" altLang="en-US" smtClean="0"/>
              <a:pPr>
                <a:defRPr/>
              </a:pPr>
              <a:t>15</a:t>
            </a:fld>
            <a:endParaRPr lang="zh-TW" alt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 name="物件 4"/>
          <p:cNvGraphicFramePr>
            <a:graphicFrameLocks noChangeAspect="1"/>
          </p:cNvGraphicFramePr>
          <p:nvPr>
            <p:extLst>
              <p:ext uri="{D42A27DB-BD31-4B8C-83A1-F6EECF244321}">
                <p14:modId xmlns:p14="http://schemas.microsoft.com/office/powerpoint/2010/main" val="2240342802"/>
              </p:ext>
            </p:extLst>
          </p:nvPr>
        </p:nvGraphicFramePr>
        <p:xfrm>
          <a:off x="2572274" y="2548136"/>
          <a:ext cx="3871934" cy="592832"/>
        </p:xfrm>
        <a:graphic>
          <a:graphicData uri="http://schemas.openxmlformats.org/presentationml/2006/ole">
            <mc:AlternateContent xmlns:mc="http://schemas.openxmlformats.org/markup-compatibility/2006">
              <mc:Choice xmlns:v="urn:schemas-microsoft-com:vml" Requires="v">
                <p:oleObj spid="_x0000_s339604" name="方程式" r:id="rId3" imgW="1993900" imgH="304800" progId="Equation.3">
                  <p:embed/>
                </p:oleObj>
              </mc:Choice>
              <mc:Fallback>
                <p:oleObj name="方程式" r:id="rId3" imgW="1993900" imgH="304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2274" y="2548136"/>
                        <a:ext cx="3871934" cy="592832"/>
                      </a:xfrm>
                      <a:prstGeom prst="rect">
                        <a:avLst/>
                      </a:prstGeom>
                      <a:noFill/>
                    </p:spPr>
                  </p:pic>
                </p:oleObj>
              </mc:Fallback>
            </mc:AlternateContent>
          </a:graphicData>
        </a:graphic>
      </p:graphicFrame>
      <p:sp>
        <p:nvSpPr>
          <p:cNvPr id="6" name="矩形 5"/>
          <p:cNvSpPr/>
          <p:nvPr/>
        </p:nvSpPr>
        <p:spPr>
          <a:xfrm>
            <a:off x="2483768" y="2420888"/>
            <a:ext cx="4104456"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323528" y="3523069"/>
            <a:ext cx="8404003" cy="3262432"/>
          </a:xfrm>
          <a:prstGeom prst="rect">
            <a:avLst/>
          </a:prstGeom>
          <a:noFill/>
        </p:spPr>
        <p:txBody>
          <a:bodyPr wrap="square">
            <a:spAutoFit/>
          </a:bodyPr>
          <a:lstStyle/>
          <a:p>
            <a:pPr marL="285750" lvl="0" indent="-285750">
              <a:buFont typeface="Arial" pitchFamily="34" charset="0"/>
              <a:buChar char="•"/>
            </a:pPr>
            <a:r>
              <a:rPr lang="en-US" altLang="zh-TW" b="1" dirty="0" smtClean="0">
                <a:latin typeface="+mn-lt"/>
              </a:rPr>
              <a:t>Non-negative </a:t>
            </a:r>
            <a:r>
              <a:rPr lang="en-US" altLang="zh-TW" b="1" dirty="0">
                <a:latin typeface="+mn-lt"/>
              </a:rPr>
              <a:t>least absolute residual</a:t>
            </a:r>
            <a:r>
              <a:rPr lang="en-US" altLang="zh-TW" dirty="0">
                <a:latin typeface="+mn-lt"/>
              </a:rPr>
              <a:t> (LAR+) </a:t>
            </a:r>
            <a:r>
              <a:rPr lang="en-US" altLang="zh-TW" dirty="0" smtClean="0">
                <a:latin typeface="+mn-lt"/>
              </a:rPr>
              <a:t>uses            and </a:t>
            </a:r>
            <a:r>
              <a:rPr lang="en-US" altLang="zh-TW" dirty="0">
                <a:latin typeface="+mn-lt"/>
              </a:rPr>
              <a:t>requires the non-negative constraint, i.e., </a:t>
            </a:r>
            <a:r>
              <a:rPr lang="en-US" altLang="zh-TW" dirty="0" smtClean="0">
                <a:latin typeface="+mn-lt"/>
              </a:rPr>
              <a:t>          .</a:t>
            </a:r>
            <a:endParaRPr lang="zh-TW" altLang="zh-TW" dirty="0">
              <a:latin typeface="+mn-lt"/>
            </a:endParaRPr>
          </a:p>
          <a:p>
            <a:pPr marL="285750" lvl="0" indent="-285750">
              <a:buFont typeface="Arial" pitchFamily="34" charset="0"/>
              <a:buChar char="•"/>
            </a:pPr>
            <a:r>
              <a:rPr lang="en-US" altLang="zh-TW" b="1" dirty="0">
                <a:latin typeface="+mn-lt"/>
              </a:rPr>
              <a:t>Non-negative least square</a:t>
            </a:r>
            <a:r>
              <a:rPr lang="en-US" altLang="zh-TW" dirty="0">
                <a:latin typeface="+mn-lt"/>
              </a:rPr>
              <a:t> (LS+) </a:t>
            </a:r>
            <a:r>
              <a:rPr lang="en-US" altLang="zh-TW" dirty="0" smtClean="0">
                <a:latin typeface="+mn-lt"/>
              </a:rPr>
              <a:t>takes             and requires         .</a:t>
            </a:r>
            <a:endParaRPr lang="zh-TW" altLang="zh-TW" dirty="0">
              <a:latin typeface="+mn-lt"/>
            </a:endParaRPr>
          </a:p>
          <a:p>
            <a:pPr marL="285750" indent="-285750">
              <a:buFont typeface="Arial" pitchFamily="34" charset="0"/>
              <a:buChar char="•"/>
            </a:pPr>
            <a:r>
              <a:rPr lang="en-US" altLang="zh-TW" b="1" dirty="0">
                <a:latin typeface="+mn-lt"/>
              </a:rPr>
              <a:t>Non-negative sparse representation </a:t>
            </a:r>
            <a:r>
              <a:rPr lang="en-US" altLang="zh-TW" dirty="0">
                <a:latin typeface="+mn-lt"/>
              </a:rPr>
              <a:t>(SR+) </a:t>
            </a:r>
            <a:r>
              <a:rPr lang="en-US" altLang="zh-TW" dirty="0" smtClean="0">
                <a:latin typeface="+mn-lt"/>
              </a:rPr>
              <a:t>takes            and requires         .</a:t>
            </a:r>
          </a:p>
          <a:p>
            <a:pPr marL="285750" indent="-285750">
              <a:buFont typeface="Arial" pitchFamily="34" charset="0"/>
              <a:buChar char="•"/>
            </a:pPr>
            <a:r>
              <a:rPr kumimoji="0" lang="en-US" altLang="zh-TW" b="1" dirty="0" smtClean="0">
                <a:latin typeface="+mn-lt"/>
                <a:ea typeface="+mn-ea"/>
                <a:cs typeface="Times New Roman" pitchFamily="18" charset="0"/>
              </a:rPr>
              <a:t>K-nearest neighbor</a:t>
            </a:r>
            <a:r>
              <a:rPr kumimoji="0" lang="en-US" altLang="zh-TW" dirty="0" smtClean="0">
                <a:latin typeface="+mn-lt"/>
                <a:ea typeface="+mn-ea"/>
                <a:cs typeface="Times New Roman" pitchFamily="18" charset="0"/>
              </a:rPr>
              <a:t> (</a:t>
            </a:r>
            <a:r>
              <a:rPr kumimoji="0" lang="en-US" altLang="zh-TW" i="1" dirty="0" err="1" smtClean="0">
                <a:latin typeface="+mn-lt"/>
                <a:ea typeface="+mn-ea"/>
                <a:cs typeface="Times New Roman" pitchFamily="18" charset="0"/>
              </a:rPr>
              <a:t>k</a:t>
            </a:r>
            <a:r>
              <a:rPr kumimoji="0" lang="en-US" altLang="zh-TW" dirty="0" err="1" smtClean="0">
                <a:latin typeface="+mn-lt"/>
                <a:ea typeface="+mn-ea"/>
                <a:cs typeface="Times New Roman" pitchFamily="18" charset="0"/>
              </a:rPr>
              <a:t>NN</a:t>
            </a:r>
            <a:r>
              <a:rPr kumimoji="0" lang="en-US" altLang="zh-TW" dirty="0" smtClean="0">
                <a:latin typeface="+mn-lt"/>
                <a:ea typeface="+mn-ea"/>
                <a:cs typeface="Times New Roman" pitchFamily="18" charset="0"/>
              </a:rPr>
              <a:t>) </a:t>
            </a:r>
            <a:r>
              <a:rPr lang="en-US" altLang="zh-TW" dirty="0" smtClean="0">
                <a:latin typeface="+mn-lt"/>
              </a:rPr>
              <a:t>finds </a:t>
            </a:r>
            <a:r>
              <a:rPr lang="en-US" altLang="zh-TW" dirty="0">
                <a:latin typeface="+mn-lt"/>
              </a:rPr>
              <a:t>the </a:t>
            </a:r>
            <a:r>
              <a:rPr lang="en-US" altLang="zh-TW" i="1" dirty="0">
                <a:latin typeface="+mn-lt"/>
              </a:rPr>
              <a:t>k</a:t>
            </a:r>
            <a:r>
              <a:rPr lang="en-US" altLang="zh-TW" dirty="0">
                <a:latin typeface="+mn-lt"/>
              </a:rPr>
              <a:t> nearest neighbors of the test piece among the training pieces according to Euclidean distance in the audio space, and then we set the corresponding elements in  to 1 and the rest to 0</a:t>
            </a:r>
            <a:endParaRPr kumimoji="0" lang="en-US" altLang="zh-TW" dirty="0" smtClean="0">
              <a:latin typeface="+mn-lt"/>
              <a:ea typeface="+mn-ea"/>
              <a:cs typeface="Times New Roman" pitchFamily="18" charset="0"/>
            </a:endParaRPr>
          </a:p>
          <a:p>
            <a:pPr fontAlgn="auto">
              <a:spcBef>
                <a:spcPts val="0"/>
              </a:spcBef>
              <a:spcAft>
                <a:spcPts val="0"/>
              </a:spcAft>
              <a:defRPr/>
            </a:pPr>
            <a:endParaRPr kumimoji="0" lang="en-US" altLang="zh-TW" sz="2000" dirty="0">
              <a:latin typeface="Times New Roman" pitchFamily="18" charset="0"/>
              <a:ea typeface="+mn-ea"/>
              <a:cs typeface="Times New Roman" pitchFamily="18" charset="0"/>
            </a:endParaRPr>
          </a:p>
          <a:p>
            <a:pPr fontAlgn="auto">
              <a:spcBef>
                <a:spcPts val="0"/>
              </a:spcBef>
              <a:spcAft>
                <a:spcPts val="0"/>
              </a:spcAft>
              <a:defRPr/>
            </a:pPr>
            <a:endParaRPr kumimoji="0" lang="en-US" altLang="zh-TW" sz="2000" dirty="0" smtClean="0">
              <a:latin typeface="Times New Roman" pitchFamily="18" charset="0"/>
              <a:ea typeface="+mn-ea"/>
              <a:cs typeface="Times New Roman" pitchFamily="18" charset="0"/>
            </a:endParaRPr>
          </a:p>
          <a:p>
            <a:pPr fontAlgn="auto">
              <a:spcBef>
                <a:spcPts val="0"/>
              </a:spcBef>
              <a:spcAft>
                <a:spcPts val="0"/>
              </a:spcAft>
              <a:defRPr/>
            </a:pPr>
            <a:endParaRPr kumimoji="0" lang="en-US" altLang="zh-TW" sz="2000" dirty="0">
              <a:latin typeface="Times New Roman" pitchFamily="18" charset="0"/>
              <a:ea typeface="+mn-ea"/>
              <a:cs typeface="Times New Roman" pitchFamily="18" charset="0"/>
            </a:endParaRPr>
          </a:p>
          <a:p>
            <a:pPr fontAlgn="auto">
              <a:spcBef>
                <a:spcPts val="0"/>
              </a:spcBef>
              <a:spcAft>
                <a:spcPts val="0"/>
              </a:spcAft>
              <a:defRPr/>
            </a:pPr>
            <a:endParaRPr kumimoji="0" lang="en-US" altLang="zh-TW" sz="2000" dirty="0">
              <a:latin typeface="Times New Roman" pitchFamily="18" charset="0"/>
              <a:ea typeface="+mn-ea"/>
              <a:cs typeface="Times New Roman" pitchFamily="18" charset="0"/>
            </a:endParaRPr>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3"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5"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7"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21"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2" name="物件 21"/>
          <p:cNvGraphicFramePr>
            <a:graphicFrameLocks noChangeAspect="1"/>
          </p:cNvGraphicFramePr>
          <p:nvPr>
            <p:extLst>
              <p:ext uri="{D42A27DB-BD31-4B8C-83A1-F6EECF244321}">
                <p14:modId xmlns:p14="http://schemas.microsoft.com/office/powerpoint/2010/main" val="1791768150"/>
              </p:ext>
            </p:extLst>
          </p:nvPr>
        </p:nvGraphicFramePr>
        <p:xfrm>
          <a:off x="6524217" y="3603872"/>
          <a:ext cx="640071" cy="288032"/>
        </p:xfrm>
        <a:graphic>
          <a:graphicData uri="http://schemas.openxmlformats.org/presentationml/2006/ole">
            <mc:AlternateContent xmlns:mc="http://schemas.openxmlformats.org/markup-compatibility/2006">
              <mc:Choice xmlns:v="urn:schemas-microsoft-com:vml" Requires="v">
                <p:oleObj spid="_x0000_s339605" name="方程式" r:id="rId5" imgW="571252" imgH="253890" progId="Equation.3">
                  <p:embed/>
                </p:oleObj>
              </mc:Choice>
              <mc:Fallback>
                <p:oleObj name="方程式" r:id="rId5" imgW="571252" imgH="25389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4217" y="3603872"/>
                        <a:ext cx="640071" cy="288032"/>
                      </a:xfrm>
                      <a:prstGeom prst="rect">
                        <a:avLst/>
                      </a:prstGeom>
                      <a:noFill/>
                    </p:spPr>
                  </p:pic>
                </p:oleObj>
              </mc:Fallback>
            </mc:AlternateContent>
          </a:graphicData>
        </a:graphic>
      </p:graphicFrame>
      <p:sp>
        <p:nvSpPr>
          <p:cNvPr id="23"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4" name="物件 23"/>
          <p:cNvGraphicFramePr>
            <a:graphicFrameLocks noChangeAspect="1"/>
          </p:cNvGraphicFramePr>
          <p:nvPr>
            <p:extLst>
              <p:ext uri="{D42A27DB-BD31-4B8C-83A1-F6EECF244321}">
                <p14:modId xmlns:p14="http://schemas.microsoft.com/office/powerpoint/2010/main" val="1908416230"/>
              </p:ext>
            </p:extLst>
          </p:nvPr>
        </p:nvGraphicFramePr>
        <p:xfrm>
          <a:off x="5148064" y="4159362"/>
          <a:ext cx="720080" cy="308606"/>
        </p:xfrm>
        <a:graphic>
          <a:graphicData uri="http://schemas.openxmlformats.org/presentationml/2006/ole">
            <mc:AlternateContent xmlns:mc="http://schemas.openxmlformats.org/markup-compatibility/2006">
              <mc:Choice xmlns:v="urn:schemas-microsoft-com:vml" Requires="v">
                <p:oleObj spid="_x0000_s339606" name="方程式" r:id="rId7" imgW="596641" imgH="253890" progId="Equation.3">
                  <p:embed/>
                </p:oleObj>
              </mc:Choice>
              <mc:Fallback>
                <p:oleObj name="方程式" r:id="rId7" imgW="596641" imgH="25389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064" y="4159362"/>
                        <a:ext cx="720080" cy="308606"/>
                      </a:xfrm>
                      <a:prstGeom prst="rect">
                        <a:avLst/>
                      </a:prstGeom>
                      <a:noFill/>
                    </p:spPr>
                  </p:pic>
                </p:oleObj>
              </mc:Fallback>
            </mc:AlternateContent>
          </a:graphicData>
        </a:graphic>
      </p:graphicFrame>
      <p:sp>
        <p:nvSpPr>
          <p:cNvPr id="25"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6" name="物件 25"/>
          <p:cNvGraphicFramePr>
            <a:graphicFrameLocks noChangeAspect="1"/>
          </p:cNvGraphicFramePr>
          <p:nvPr>
            <p:extLst>
              <p:ext uri="{D42A27DB-BD31-4B8C-83A1-F6EECF244321}">
                <p14:modId xmlns:p14="http://schemas.microsoft.com/office/powerpoint/2010/main" val="3814682308"/>
              </p:ext>
            </p:extLst>
          </p:nvPr>
        </p:nvGraphicFramePr>
        <p:xfrm>
          <a:off x="7236296" y="4163181"/>
          <a:ext cx="492820" cy="263601"/>
        </p:xfrm>
        <a:graphic>
          <a:graphicData uri="http://schemas.openxmlformats.org/presentationml/2006/ole">
            <mc:AlternateContent xmlns:mc="http://schemas.openxmlformats.org/markup-compatibility/2006">
              <mc:Choice xmlns:v="urn:schemas-microsoft-com:vml" Requires="v">
                <p:oleObj spid="_x0000_s339607" name="方程式" r:id="rId9" imgW="406048" imgH="215713" progId="Equation.3">
                  <p:embed/>
                </p:oleObj>
              </mc:Choice>
              <mc:Fallback>
                <p:oleObj name="方程式" r:id="rId9" imgW="406048" imgH="215713"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6296" y="4163181"/>
                        <a:ext cx="492820" cy="263601"/>
                      </a:xfrm>
                      <a:prstGeom prst="rect">
                        <a:avLst/>
                      </a:prstGeom>
                      <a:noFill/>
                    </p:spPr>
                  </p:pic>
                </p:oleObj>
              </mc:Fallback>
            </mc:AlternateContent>
          </a:graphicData>
        </a:graphic>
      </p:graphicFrame>
      <p:sp>
        <p:nvSpPr>
          <p:cNvPr id="27" name="Rectangle 3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8" name="物件 27"/>
          <p:cNvGraphicFramePr>
            <a:graphicFrameLocks noChangeAspect="1"/>
          </p:cNvGraphicFramePr>
          <p:nvPr>
            <p:extLst>
              <p:ext uri="{D42A27DB-BD31-4B8C-83A1-F6EECF244321}">
                <p14:modId xmlns:p14="http://schemas.microsoft.com/office/powerpoint/2010/main" val="266556229"/>
              </p:ext>
            </p:extLst>
          </p:nvPr>
        </p:nvGraphicFramePr>
        <p:xfrm>
          <a:off x="6300192" y="4416538"/>
          <a:ext cx="720080" cy="308606"/>
        </p:xfrm>
        <a:graphic>
          <a:graphicData uri="http://schemas.openxmlformats.org/presentationml/2006/ole">
            <mc:AlternateContent xmlns:mc="http://schemas.openxmlformats.org/markup-compatibility/2006">
              <mc:Choice xmlns:v="urn:schemas-microsoft-com:vml" Requires="v">
                <p:oleObj spid="_x0000_s339608" name="方程式" r:id="rId11" imgW="596641" imgH="253890" progId="Equation.3">
                  <p:embed/>
                </p:oleObj>
              </mc:Choice>
              <mc:Fallback>
                <p:oleObj name="方程式" r:id="rId11" imgW="596641" imgH="25389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192" y="4416538"/>
                        <a:ext cx="720080" cy="308606"/>
                      </a:xfrm>
                      <a:prstGeom prst="rect">
                        <a:avLst/>
                      </a:prstGeom>
                      <a:noFill/>
                    </p:spPr>
                  </p:pic>
                </p:oleObj>
              </mc:Fallback>
            </mc:AlternateContent>
          </a:graphicData>
        </a:graphic>
      </p:graphicFrame>
      <p:sp>
        <p:nvSpPr>
          <p:cNvPr id="29" name="Rectangle 3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0" name="物件 29"/>
          <p:cNvGraphicFramePr>
            <a:graphicFrameLocks noChangeAspect="1"/>
          </p:cNvGraphicFramePr>
          <p:nvPr>
            <p:extLst>
              <p:ext uri="{D42A27DB-BD31-4B8C-83A1-F6EECF244321}">
                <p14:modId xmlns:p14="http://schemas.microsoft.com/office/powerpoint/2010/main" val="705717725"/>
              </p:ext>
            </p:extLst>
          </p:nvPr>
        </p:nvGraphicFramePr>
        <p:xfrm>
          <a:off x="7452320" y="4426401"/>
          <a:ext cx="481583" cy="257591"/>
        </p:xfrm>
        <a:graphic>
          <a:graphicData uri="http://schemas.openxmlformats.org/presentationml/2006/ole">
            <mc:AlternateContent xmlns:mc="http://schemas.openxmlformats.org/markup-compatibility/2006">
              <mc:Choice xmlns:v="urn:schemas-microsoft-com:vml" Requires="v">
                <p:oleObj spid="_x0000_s339609" name="方程式" r:id="rId12" imgW="406048" imgH="215713" progId="Equation.3">
                  <p:embed/>
                </p:oleObj>
              </mc:Choice>
              <mc:Fallback>
                <p:oleObj name="方程式" r:id="rId12" imgW="406048" imgH="215713"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52320" y="4426401"/>
                        <a:ext cx="481583" cy="257591"/>
                      </a:xfrm>
                      <a:prstGeom prst="rect">
                        <a:avLst/>
                      </a:prstGeom>
                      <a:noFill/>
                    </p:spPr>
                  </p:pic>
                </p:oleObj>
              </mc:Fallback>
            </mc:AlternateContent>
          </a:graphicData>
        </a:graphic>
      </p:graphicFrame>
      <p:sp>
        <p:nvSpPr>
          <p:cNvPr id="31"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13344" name="物件 313343"/>
          <p:cNvGraphicFramePr>
            <a:graphicFrameLocks noChangeAspect="1"/>
          </p:cNvGraphicFramePr>
          <p:nvPr>
            <p:extLst>
              <p:ext uri="{D42A27DB-BD31-4B8C-83A1-F6EECF244321}">
                <p14:modId xmlns:p14="http://schemas.microsoft.com/office/powerpoint/2010/main" val="3861258825"/>
              </p:ext>
            </p:extLst>
          </p:nvPr>
        </p:nvGraphicFramePr>
        <p:xfrm>
          <a:off x="4211960" y="3871809"/>
          <a:ext cx="576064" cy="308127"/>
        </p:xfrm>
        <a:graphic>
          <a:graphicData uri="http://schemas.openxmlformats.org/presentationml/2006/ole">
            <mc:AlternateContent xmlns:mc="http://schemas.openxmlformats.org/markup-compatibility/2006">
              <mc:Choice xmlns:v="urn:schemas-microsoft-com:vml" Requires="v">
                <p:oleObj spid="_x0000_s339610" name="方程式" r:id="rId13" imgW="406048" imgH="215713" progId="Equation.3">
                  <p:embed/>
                </p:oleObj>
              </mc:Choice>
              <mc:Fallback>
                <p:oleObj name="方程式" r:id="rId13" imgW="406048" imgH="215713"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11960" y="3871809"/>
                        <a:ext cx="576064" cy="308127"/>
                      </a:xfrm>
                      <a:prstGeom prst="rect">
                        <a:avLst/>
                      </a:prstGeom>
                      <a:noFill/>
                    </p:spPr>
                  </p:pic>
                </p:oleObj>
              </mc:Fallback>
            </mc:AlternateContent>
          </a:graphicData>
        </a:graphic>
      </p:graphicFrame>
      <p:sp>
        <p:nvSpPr>
          <p:cNvPr id="32" name="矩形 31"/>
          <p:cNvSpPr/>
          <p:nvPr/>
        </p:nvSpPr>
        <p:spPr>
          <a:xfrm>
            <a:off x="20514" y="1268760"/>
            <a:ext cx="5847630" cy="216024"/>
          </a:xfrm>
          <a:prstGeom prst="rect">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p:spTree>
    <p:extLst>
      <p:ext uri="{BB962C8B-B14F-4D97-AF65-F5344CB8AC3E}">
        <p14:creationId xmlns:p14="http://schemas.microsoft.com/office/powerpoint/2010/main" val="216801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706090"/>
          </a:xfrm>
        </p:spPr>
        <p:txBody>
          <a:bodyPr/>
          <a:lstStyle/>
          <a:p>
            <a:r>
              <a:rPr lang="en-US" altLang="zh-TW" dirty="0"/>
              <a:t>Datasets &amp; Audio Features</a:t>
            </a:r>
            <a:endParaRPr lang="zh-TW" altLang="en-US" dirty="0"/>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val="1148367906"/>
              </p:ext>
            </p:extLst>
          </p:nvPr>
        </p:nvGraphicFramePr>
        <p:xfrm>
          <a:off x="827584" y="1700808"/>
          <a:ext cx="7416824" cy="3384376"/>
        </p:xfrm>
        <a:graphic>
          <a:graphicData uri="http://schemas.openxmlformats.org/drawingml/2006/table">
            <a:tbl>
              <a:tblPr firstRow="1" firstCol="1" bandRow="1">
                <a:tableStyleId>{22838BEF-8BB2-4498-84A7-C5851F593DF1}</a:tableStyleId>
              </a:tblPr>
              <a:tblGrid>
                <a:gridCol w="1649888"/>
                <a:gridCol w="1930430"/>
                <a:gridCol w="1021144"/>
                <a:gridCol w="1495633"/>
                <a:gridCol w="1319729"/>
              </a:tblGrid>
              <a:tr h="846094">
                <a:tc>
                  <a:txBody>
                    <a:bodyPr/>
                    <a:lstStyle/>
                    <a:p>
                      <a:pPr algn="just">
                        <a:spcAft>
                          <a:spcPts val="0"/>
                        </a:spcAft>
                      </a:pPr>
                      <a:r>
                        <a:rPr lang="en-US" sz="1800" kern="100" dirty="0">
                          <a:effectLst/>
                        </a:rPr>
                        <a:t>Name</a:t>
                      </a:r>
                      <a:endParaRPr lang="zh-TW" sz="1800" kern="100" dirty="0">
                        <a:effectLst/>
                        <a:latin typeface="Calibri"/>
                        <a:ea typeface="新細明體"/>
                        <a:cs typeface="Times New Roman"/>
                      </a:endParaRPr>
                    </a:p>
                  </a:txBody>
                  <a:tcPr marL="68580" marR="68580" marT="0" marB="0"/>
                </a:tc>
                <a:tc>
                  <a:txBody>
                    <a:bodyPr/>
                    <a:lstStyle/>
                    <a:p>
                      <a:pPr algn="just">
                        <a:spcAft>
                          <a:spcPts val="0"/>
                        </a:spcAft>
                      </a:pPr>
                      <a:r>
                        <a:rPr lang="en-US" sz="1800" kern="100">
                          <a:effectLst/>
                        </a:rPr>
                        <a:t>Sample space per music piece</a:t>
                      </a:r>
                      <a:endParaRPr lang="zh-TW" sz="1800" kern="100">
                        <a:effectLst/>
                        <a:latin typeface="Calibri"/>
                        <a:ea typeface="新細明體"/>
                        <a:cs typeface="Times New Roman"/>
                      </a:endParaRPr>
                    </a:p>
                  </a:txBody>
                  <a:tcPr marL="68580" marR="68580" marT="0" marB="0"/>
                </a:tc>
                <a:tc>
                  <a:txBody>
                    <a:bodyPr/>
                    <a:lstStyle/>
                    <a:p>
                      <a:pPr algn="just">
                        <a:spcAft>
                          <a:spcPts val="0"/>
                        </a:spcAft>
                      </a:pPr>
                      <a:r>
                        <a:rPr lang="en-US" sz="1800" kern="100">
                          <a:effectLst/>
                        </a:rPr>
                        <a:t>#pieces</a:t>
                      </a:r>
                      <a:endParaRPr lang="zh-TW" sz="1800" kern="100">
                        <a:effectLst/>
                        <a:latin typeface="Calibri"/>
                        <a:ea typeface="新細明體"/>
                        <a:cs typeface="Times New Roman"/>
                      </a:endParaRPr>
                    </a:p>
                  </a:txBody>
                  <a:tcPr marL="68580" marR="68580" marT="0" marB="0"/>
                </a:tc>
                <a:tc>
                  <a:txBody>
                    <a:bodyPr/>
                    <a:lstStyle/>
                    <a:p>
                      <a:pPr algn="just">
                        <a:spcAft>
                          <a:spcPts val="0"/>
                        </a:spcAft>
                      </a:pPr>
                      <a:r>
                        <a:rPr lang="en-US" sz="1800" kern="100">
                          <a:effectLst/>
                        </a:rPr>
                        <a:t>#annotations per piece</a:t>
                      </a:r>
                      <a:endParaRPr lang="zh-TW" sz="1800" kern="100">
                        <a:effectLst/>
                        <a:latin typeface="Calibri"/>
                        <a:ea typeface="新細明體"/>
                        <a:cs typeface="Times New Roman"/>
                      </a:endParaRPr>
                    </a:p>
                  </a:txBody>
                  <a:tcPr marL="68580" marR="68580" marT="0" marB="0"/>
                </a:tc>
                <a:tc>
                  <a:txBody>
                    <a:bodyPr/>
                    <a:lstStyle/>
                    <a:p>
                      <a:pPr algn="just">
                        <a:spcAft>
                          <a:spcPts val="0"/>
                        </a:spcAft>
                      </a:pPr>
                      <a:r>
                        <a:rPr lang="en-US" sz="1800" kern="100">
                          <a:effectLst/>
                        </a:rPr>
                        <a:t>Audio features</a:t>
                      </a:r>
                      <a:endParaRPr lang="zh-TW" sz="1800" kern="100">
                        <a:effectLst/>
                        <a:latin typeface="Calibri"/>
                        <a:ea typeface="新細明體"/>
                        <a:cs typeface="Times New Roman"/>
                      </a:endParaRPr>
                    </a:p>
                  </a:txBody>
                  <a:tcPr marL="68580" marR="68580" marT="0" marB="0"/>
                </a:tc>
              </a:tr>
              <a:tr h="1269141">
                <a:tc>
                  <a:txBody>
                    <a:bodyPr/>
                    <a:lstStyle/>
                    <a:p>
                      <a:pPr algn="just">
                        <a:spcAft>
                          <a:spcPts val="0"/>
                        </a:spcAft>
                      </a:pPr>
                      <a:r>
                        <a:rPr lang="en-US" sz="1800" b="0" kern="100" dirty="0" smtClean="0">
                          <a:effectLst/>
                        </a:rPr>
                        <a:t>NTUMIR [1]</a:t>
                      </a:r>
                      <a:endParaRPr lang="zh-TW" sz="1800" b="0" kern="100" dirty="0">
                        <a:effectLst/>
                        <a:latin typeface="Calibri"/>
                        <a:ea typeface="新細明體"/>
                        <a:cs typeface="Times New Roman"/>
                      </a:endParaRPr>
                    </a:p>
                  </a:txBody>
                  <a:tcPr marL="68580" marR="68580" marT="0" marB="0"/>
                </a:tc>
                <a:tc>
                  <a:txBody>
                    <a:bodyPr/>
                    <a:lstStyle/>
                    <a:p>
                      <a:pPr algn="just">
                        <a:spcAft>
                          <a:spcPts val="0"/>
                        </a:spcAft>
                      </a:pPr>
                      <a:r>
                        <a:rPr lang="en-US" sz="1800" kern="100" dirty="0">
                          <a:effectLst/>
                        </a:rPr>
                        <a:t>The </a:t>
                      </a:r>
                      <a:r>
                        <a:rPr lang="en-US" sz="1800" kern="100" dirty="0">
                          <a:solidFill>
                            <a:srgbClr val="FF0000"/>
                          </a:solidFill>
                          <a:effectLst/>
                        </a:rPr>
                        <a:t>VA</a:t>
                      </a:r>
                      <a:r>
                        <a:rPr lang="en-US" sz="1800" kern="100" dirty="0">
                          <a:effectLst/>
                        </a:rPr>
                        <a:t> annotations from </a:t>
                      </a:r>
                      <a:r>
                        <a:rPr lang="en-US" sz="1800" kern="100" dirty="0">
                          <a:solidFill>
                            <a:srgbClr val="FF0000"/>
                          </a:solidFill>
                          <a:effectLst/>
                        </a:rPr>
                        <a:t>different subjects</a:t>
                      </a:r>
                      <a:endParaRPr lang="zh-TW" sz="1800" kern="100" dirty="0">
                        <a:solidFill>
                          <a:srgbClr val="FF0000"/>
                        </a:solidFill>
                        <a:effectLst/>
                        <a:latin typeface="Calibri"/>
                        <a:ea typeface="新細明體"/>
                        <a:cs typeface="Times New Roman"/>
                      </a:endParaRPr>
                    </a:p>
                  </a:txBody>
                  <a:tcPr marL="68580" marR="68580" marT="0" marB="0"/>
                </a:tc>
                <a:tc>
                  <a:txBody>
                    <a:bodyPr/>
                    <a:lstStyle/>
                    <a:p>
                      <a:pPr algn="just">
                        <a:spcAft>
                          <a:spcPts val="0"/>
                        </a:spcAft>
                      </a:pPr>
                      <a:r>
                        <a:rPr lang="en-US" sz="1800" kern="100" dirty="0">
                          <a:effectLst/>
                        </a:rPr>
                        <a:t>60</a:t>
                      </a:r>
                      <a:endParaRPr lang="zh-TW" sz="1800" kern="100" dirty="0">
                        <a:effectLst/>
                        <a:latin typeface="Calibri"/>
                        <a:ea typeface="新細明體"/>
                        <a:cs typeface="Times New Roman"/>
                      </a:endParaRPr>
                    </a:p>
                  </a:txBody>
                  <a:tcPr marL="68580" marR="68580" marT="0" marB="0"/>
                </a:tc>
                <a:tc>
                  <a:txBody>
                    <a:bodyPr/>
                    <a:lstStyle/>
                    <a:p>
                      <a:pPr algn="just">
                        <a:spcAft>
                          <a:spcPts val="0"/>
                        </a:spcAft>
                      </a:pPr>
                      <a:r>
                        <a:rPr lang="en-US" sz="1800" kern="100">
                          <a:effectLst/>
                        </a:rPr>
                        <a:t>40</a:t>
                      </a:r>
                      <a:endParaRPr lang="zh-TW" sz="1800" kern="100">
                        <a:effectLst/>
                        <a:latin typeface="Calibri"/>
                        <a:ea typeface="新細明體"/>
                        <a:cs typeface="Times New Roman"/>
                      </a:endParaRPr>
                    </a:p>
                  </a:txBody>
                  <a:tcPr marL="68580" marR="68580" marT="0" marB="0"/>
                </a:tc>
                <a:tc>
                  <a:txBody>
                    <a:bodyPr/>
                    <a:lstStyle/>
                    <a:p>
                      <a:pPr algn="just">
                        <a:spcAft>
                          <a:spcPts val="0"/>
                        </a:spcAft>
                      </a:pPr>
                      <a:r>
                        <a:rPr lang="en-US" sz="1800" kern="100" dirty="0" err="1">
                          <a:effectLst/>
                        </a:rPr>
                        <a:t>MIRtoolbox</a:t>
                      </a:r>
                      <a:r>
                        <a:rPr lang="en-US" sz="1800" kern="100" dirty="0">
                          <a:effectLst/>
                        </a:rPr>
                        <a:t> features </a:t>
                      </a:r>
                      <a:r>
                        <a:rPr lang="en-US" sz="1800" kern="100" dirty="0" smtClean="0">
                          <a:effectLst/>
                        </a:rPr>
                        <a:t>[4]</a:t>
                      </a:r>
                      <a:endParaRPr lang="zh-TW" sz="1800" kern="100" dirty="0">
                        <a:effectLst/>
                        <a:latin typeface="Calibri"/>
                        <a:ea typeface="新細明體"/>
                        <a:cs typeface="Times New Roman"/>
                      </a:endParaRPr>
                    </a:p>
                  </a:txBody>
                  <a:tcPr marL="68580" marR="68580" marT="0" marB="0"/>
                </a:tc>
              </a:tr>
              <a:tr h="1269141">
                <a:tc>
                  <a:txBody>
                    <a:bodyPr/>
                    <a:lstStyle/>
                    <a:p>
                      <a:pPr algn="just">
                        <a:spcAft>
                          <a:spcPts val="0"/>
                        </a:spcAft>
                      </a:pPr>
                      <a:r>
                        <a:rPr lang="en-US" sz="1800" b="0" kern="100" dirty="0" smtClean="0">
                          <a:effectLst/>
                        </a:rPr>
                        <a:t>MediaEval-2013 [3]</a:t>
                      </a:r>
                      <a:endParaRPr lang="zh-TW" sz="1800" b="0" kern="100" dirty="0">
                        <a:effectLst/>
                        <a:latin typeface="Calibri"/>
                        <a:ea typeface="新細明體"/>
                        <a:cs typeface="Times New Roman"/>
                      </a:endParaRPr>
                    </a:p>
                  </a:txBody>
                  <a:tcPr marL="68580" marR="68580" marT="0" marB="0"/>
                </a:tc>
                <a:tc>
                  <a:txBody>
                    <a:bodyPr/>
                    <a:lstStyle/>
                    <a:p>
                      <a:pPr algn="just">
                        <a:spcAft>
                          <a:spcPts val="0"/>
                        </a:spcAft>
                      </a:pPr>
                      <a:r>
                        <a:rPr lang="en-US" sz="1800" kern="100" dirty="0">
                          <a:effectLst/>
                        </a:rPr>
                        <a:t>The </a:t>
                      </a:r>
                      <a:r>
                        <a:rPr lang="en-US" sz="1800" kern="100" dirty="0">
                          <a:solidFill>
                            <a:srgbClr val="FF0000"/>
                          </a:solidFill>
                          <a:effectLst/>
                        </a:rPr>
                        <a:t>averaged VA </a:t>
                      </a:r>
                      <a:r>
                        <a:rPr lang="en-US" sz="1800" kern="100" dirty="0">
                          <a:effectLst/>
                        </a:rPr>
                        <a:t>annotations from </a:t>
                      </a:r>
                      <a:r>
                        <a:rPr lang="en-US" sz="1800" kern="100" dirty="0">
                          <a:solidFill>
                            <a:srgbClr val="FF0000"/>
                          </a:solidFill>
                          <a:effectLst/>
                        </a:rPr>
                        <a:t>different seconds</a:t>
                      </a:r>
                      <a:endParaRPr lang="zh-TW" sz="1800" kern="100" dirty="0">
                        <a:solidFill>
                          <a:srgbClr val="FF0000"/>
                        </a:solidFill>
                        <a:effectLst/>
                        <a:latin typeface="Calibri"/>
                        <a:ea typeface="新細明體"/>
                        <a:cs typeface="Times New Roman"/>
                      </a:endParaRPr>
                    </a:p>
                  </a:txBody>
                  <a:tcPr marL="68580" marR="68580" marT="0" marB="0"/>
                </a:tc>
                <a:tc>
                  <a:txBody>
                    <a:bodyPr/>
                    <a:lstStyle/>
                    <a:p>
                      <a:pPr algn="just">
                        <a:spcAft>
                          <a:spcPts val="0"/>
                        </a:spcAft>
                      </a:pPr>
                      <a:r>
                        <a:rPr lang="en-US" sz="1800" kern="100">
                          <a:effectLst/>
                        </a:rPr>
                        <a:t>744</a:t>
                      </a:r>
                      <a:endParaRPr lang="zh-TW" sz="1800" kern="100">
                        <a:effectLst/>
                        <a:latin typeface="Calibri"/>
                        <a:ea typeface="新細明體"/>
                        <a:cs typeface="Times New Roman"/>
                      </a:endParaRPr>
                    </a:p>
                  </a:txBody>
                  <a:tcPr marL="68580" marR="68580" marT="0" marB="0"/>
                </a:tc>
                <a:tc>
                  <a:txBody>
                    <a:bodyPr/>
                    <a:lstStyle/>
                    <a:p>
                      <a:pPr algn="just">
                        <a:spcAft>
                          <a:spcPts val="0"/>
                        </a:spcAft>
                      </a:pPr>
                      <a:r>
                        <a:rPr lang="en-US" sz="1800" kern="100">
                          <a:effectLst/>
                        </a:rPr>
                        <a:t>61</a:t>
                      </a:r>
                      <a:endParaRPr lang="zh-TW" sz="1800" kern="100">
                        <a:effectLst/>
                        <a:latin typeface="Calibri"/>
                        <a:ea typeface="新細明體"/>
                        <a:cs typeface="Times New Roman"/>
                      </a:endParaRPr>
                    </a:p>
                  </a:txBody>
                  <a:tcPr marL="68580" marR="68580" marT="0" marB="0"/>
                </a:tc>
                <a:tc>
                  <a:txBody>
                    <a:bodyPr/>
                    <a:lstStyle/>
                    <a:p>
                      <a:pPr algn="just">
                        <a:spcAft>
                          <a:spcPts val="0"/>
                        </a:spcAft>
                      </a:pPr>
                      <a:r>
                        <a:rPr lang="en-US" sz="1800" kern="100" dirty="0" err="1">
                          <a:effectLst/>
                        </a:rPr>
                        <a:t>openSMILE</a:t>
                      </a:r>
                      <a:r>
                        <a:rPr lang="en-US" sz="1800" kern="100" dirty="0">
                          <a:effectLst/>
                        </a:rPr>
                        <a:t> features </a:t>
                      </a:r>
                      <a:r>
                        <a:rPr lang="en-US" sz="1800" kern="100" dirty="0" smtClean="0">
                          <a:effectLst/>
                        </a:rPr>
                        <a:t>[5]</a:t>
                      </a:r>
                      <a:endParaRPr lang="zh-TW" sz="1800" kern="100" dirty="0">
                        <a:effectLst/>
                        <a:latin typeface="Calibri"/>
                        <a:ea typeface="新細明體"/>
                        <a:cs typeface="Times New Roman"/>
                      </a:endParaRPr>
                    </a:p>
                  </a:txBody>
                  <a:tcPr marL="68580" marR="68580" marT="0" marB="0"/>
                </a:tc>
              </a:tr>
            </a:tbl>
          </a:graphicData>
        </a:graphic>
      </p:graphicFrame>
      <p:sp>
        <p:nvSpPr>
          <p:cNvPr id="3" name="投影片編號版面配置區 2"/>
          <p:cNvSpPr>
            <a:spLocks noGrp="1"/>
          </p:cNvSpPr>
          <p:nvPr>
            <p:ph type="sldNum" sz="quarter" idx="15"/>
          </p:nvPr>
        </p:nvSpPr>
        <p:spPr/>
        <p:txBody>
          <a:bodyPr/>
          <a:lstStyle/>
          <a:p>
            <a:pPr>
              <a:defRPr/>
            </a:pPr>
            <a:fld id="{6B205C5D-034A-41C9-B4EF-10C86BAF9882}" type="slidenum">
              <a:rPr lang="zh-TW" altLang="en-US" smtClean="0"/>
              <a:pPr>
                <a:defRPr/>
              </a:pPr>
              <a:t>16</a:t>
            </a:fld>
            <a:endParaRPr lang="zh-TW" altLang="en-US"/>
          </a:p>
        </p:txBody>
      </p:sp>
      <p:sp>
        <p:nvSpPr>
          <p:cNvPr id="5" name="文字方塊 4"/>
          <p:cNvSpPr txBox="1"/>
          <p:nvPr/>
        </p:nvSpPr>
        <p:spPr>
          <a:xfrm>
            <a:off x="107504" y="5373216"/>
            <a:ext cx="8208912" cy="1015663"/>
          </a:xfrm>
          <a:prstGeom prst="rect">
            <a:avLst/>
          </a:prstGeom>
          <a:noFill/>
        </p:spPr>
        <p:txBody>
          <a:bodyPr wrap="square" rtlCol="0">
            <a:spAutoFit/>
          </a:bodyPr>
          <a:lstStyle/>
          <a:p>
            <a:r>
              <a:rPr lang="en-US" altLang="zh-TW" sz="1000" dirty="0" smtClean="0">
                <a:latin typeface="+mn-lt"/>
              </a:rPr>
              <a:t>[3] </a:t>
            </a:r>
            <a:r>
              <a:rPr lang="en-US" altLang="zh-TW" sz="1000" dirty="0">
                <a:latin typeface="+mn-lt"/>
              </a:rPr>
              <a:t>M. </a:t>
            </a:r>
            <a:r>
              <a:rPr lang="en-US" altLang="zh-TW" sz="1000" dirty="0" err="1">
                <a:latin typeface="+mn-lt"/>
              </a:rPr>
              <a:t>Soleymani</a:t>
            </a:r>
            <a:r>
              <a:rPr lang="en-US" altLang="zh-TW" sz="1000" dirty="0">
                <a:latin typeface="+mn-lt"/>
              </a:rPr>
              <a:t>, M. N. Caro, E. M. Schmidt, C. Y. </a:t>
            </a:r>
            <a:r>
              <a:rPr lang="en-US" altLang="zh-TW" sz="1000" dirty="0" err="1">
                <a:latin typeface="+mn-lt"/>
              </a:rPr>
              <a:t>Sha</a:t>
            </a:r>
            <a:r>
              <a:rPr lang="en-US" altLang="zh-TW" sz="1000" dirty="0">
                <a:latin typeface="+mn-lt"/>
              </a:rPr>
              <a:t>, and Y. H. Yang, “1000 songs for emotional analysis of music,” in </a:t>
            </a:r>
            <a:r>
              <a:rPr lang="en-US" altLang="zh-TW" sz="1000" i="1" dirty="0">
                <a:latin typeface="+mn-lt"/>
              </a:rPr>
              <a:t>Proc. ACM Int. Workshop. Crowdsourcing for Multimedia</a:t>
            </a:r>
            <a:r>
              <a:rPr lang="en-US" altLang="zh-TW" sz="1000" dirty="0">
                <a:latin typeface="+mn-lt"/>
              </a:rPr>
              <a:t>, 2013, pp. 1–6</a:t>
            </a:r>
            <a:r>
              <a:rPr lang="en-US" altLang="zh-TW" sz="1000" dirty="0" smtClean="0">
                <a:latin typeface="+mn-lt"/>
              </a:rPr>
              <a:t>.</a:t>
            </a:r>
          </a:p>
          <a:p>
            <a:r>
              <a:rPr lang="en-US" altLang="zh-TW" sz="1000" dirty="0" smtClean="0">
                <a:latin typeface="+mn-lt"/>
              </a:rPr>
              <a:t>[4] </a:t>
            </a:r>
            <a:r>
              <a:rPr lang="en-US" altLang="zh-TW" sz="1000" dirty="0">
                <a:latin typeface="+mn-lt"/>
              </a:rPr>
              <a:t>O. </a:t>
            </a:r>
            <a:r>
              <a:rPr lang="en-US" altLang="zh-TW" sz="1000" dirty="0" err="1">
                <a:latin typeface="+mn-lt"/>
              </a:rPr>
              <a:t>Lartillot</a:t>
            </a:r>
            <a:r>
              <a:rPr lang="en-US" altLang="zh-TW" sz="1000" dirty="0">
                <a:latin typeface="+mn-lt"/>
              </a:rPr>
              <a:t> and P. </a:t>
            </a:r>
            <a:r>
              <a:rPr lang="en-US" altLang="zh-TW" sz="1000" dirty="0" err="1">
                <a:latin typeface="+mn-lt"/>
              </a:rPr>
              <a:t>Toiviainen</a:t>
            </a:r>
            <a:r>
              <a:rPr lang="en-US" altLang="zh-TW" sz="1000" dirty="0">
                <a:latin typeface="+mn-lt"/>
              </a:rPr>
              <a:t>, “MIR in </a:t>
            </a:r>
            <a:r>
              <a:rPr lang="en-US" altLang="zh-TW" sz="1000" dirty="0" err="1">
                <a:latin typeface="+mn-lt"/>
              </a:rPr>
              <a:t>Matlab</a:t>
            </a:r>
            <a:r>
              <a:rPr lang="en-US" altLang="zh-TW" sz="1000" dirty="0">
                <a:latin typeface="+mn-lt"/>
              </a:rPr>
              <a:t> (II): A toolbox for musical feature extraction from audio,” in </a:t>
            </a:r>
            <a:r>
              <a:rPr lang="en-US" altLang="zh-TW" sz="1000" i="1" dirty="0">
                <a:latin typeface="+mn-lt"/>
              </a:rPr>
              <a:t>Proc. Int. Soc. Music Info. Retrieval Conf</a:t>
            </a:r>
            <a:r>
              <a:rPr lang="en-US" altLang="zh-TW" sz="1000" dirty="0">
                <a:latin typeface="+mn-lt"/>
              </a:rPr>
              <a:t>., 2007, pp. 127–130, [Online]  </a:t>
            </a:r>
            <a:r>
              <a:rPr lang="en-US" altLang="zh-TW" sz="1000" dirty="0">
                <a:latin typeface="+mn-lt"/>
                <a:hlinkClick r:id="rId3"/>
              </a:rPr>
              <a:t>http://</a:t>
            </a:r>
            <a:r>
              <a:rPr lang="en-US" altLang="zh-TW" sz="1000" dirty="0" smtClean="0">
                <a:latin typeface="+mn-lt"/>
                <a:hlinkClick r:id="rId3"/>
              </a:rPr>
              <a:t>users.jyu.fi/lartillo/mirtoolbox/</a:t>
            </a:r>
            <a:endParaRPr lang="en-US" altLang="zh-TW" sz="1000" dirty="0" smtClean="0">
              <a:latin typeface="+mn-lt"/>
            </a:endParaRPr>
          </a:p>
          <a:p>
            <a:r>
              <a:rPr lang="en-US" altLang="zh-TW" sz="1000" dirty="0" smtClean="0">
                <a:latin typeface="+mn-lt"/>
              </a:rPr>
              <a:t>[5] </a:t>
            </a:r>
            <a:r>
              <a:rPr lang="en-US" altLang="zh-TW" sz="1000" dirty="0">
                <a:latin typeface="+mn-lt"/>
              </a:rPr>
              <a:t>F. </a:t>
            </a:r>
            <a:r>
              <a:rPr lang="en-US" altLang="zh-TW" sz="1000" dirty="0" err="1">
                <a:latin typeface="+mn-lt"/>
              </a:rPr>
              <a:t>Eyben</a:t>
            </a:r>
            <a:r>
              <a:rPr lang="en-US" altLang="zh-TW" sz="1000" dirty="0">
                <a:latin typeface="+mn-lt"/>
              </a:rPr>
              <a:t>, F. </a:t>
            </a:r>
            <a:r>
              <a:rPr lang="en-US" altLang="zh-TW" sz="1000" dirty="0" err="1">
                <a:latin typeface="+mn-lt"/>
              </a:rPr>
              <a:t>Weninger</a:t>
            </a:r>
            <a:r>
              <a:rPr lang="en-US" altLang="zh-TW" sz="1000" dirty="0">
                <a:latin typeface="+mn-lt"/>
              </a:rPr>
              <a:t>, F. Gross, and B. </a:t>
            </a:r>
            <a:r>
              <a:rPr lang="en-US" altLang="zh-TW" sz="1000" dirty="0" err="1">
                <a:latin typeface="+mn-lt"/>
              </a:rPr>
              <a:t>Schuller</a:t>
            </a:r>
            <a:r>
              <a:rPr lang="en-US" altLang="zh-TW" sz="1000" dirty="0">
                <a:latin typeface="+mn-lt"/>
              </a:rPr>
              <a:t>, “Recent developments in </a:t>
            </a:r>
            <a:r>
              <a:rPr lang="en-US" altLang="zh-TW" sz="1000" dirty="0" err="1">
                <a:latin typeface="+mn-lt"/>
              </a:rPr>
              <a:t>openSMILE</a:t>
            </a:r>
            <a:r>
              <a:rPr lang="en-US" altLang="zh-TW" sz="1000" dirty="0">
                <a:latin typeface="+mn-lt"/>
              </a:rPr>
              <a:t>, the Munich open-source multimedia feature extractor,” in </a:t>
            </a:r>
            <a:r>
              <a:rPr lang="en-US" altLang="zh-TW" sz="1000" i="1" dirty="0">
                <a:latin typeface="+mn-lt"/>
              </a:rPr>
              <a:t>Proc. ACM Int. Conf. Multimedia</a:t>
            </a:r>
            <a:r>
              <a:rPr lang="en-US" altLang="zh-TW" sz="1000" dirty="0">
                <a:latin typeface="+mn-lt"/>
              </a:rPr>
              <a:t>, 2013, pp. 835–838, [Online]  http://</a:t>
            </a:r>
            <a:r>
              <a:rPr lang="en-US" altLang="zh-TW" sz="1000" dirty="0" smtClean="0">
                <a:latin typeface="+mn-lt"/>
              </a:rPr>
              <a:t>www.audeering.com/research/opensmile.</a:t>
            </a:r>
            <a:endParaRPr lang="zh-TW" altLang="en-US" sz="1000" dirty="0">
              <a:latin typeface="+mn-lt"/>
            </a:endParaRPr>
          </a:p>
        </p:txBody>
      </p:sp>
      <p:sp>
        <p:nvSpPr>
          <p:cNvPr id="6" name="矩形 5"/>
          <p:cNvSpPr/>
          <p:nvPr/>
        </p:nvSpPr>
        <p:spPr>
          <a:xfrm>
            <a:off x="20514" y="1268760"/>
            <a:ext cx="5847630" cy="216024"/>
          </a:xfrm>
          <a:prstGeom prst="rect">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p:spTree>
    <p:extLst>
      <p:ext uri="{BB962C8B-B14F-4D97-AF65-F5344CB8AC3E}">
        <p14:creationId xmlns:p14="http://schemas.microsoft.com/office/powerpoint/2010/main" val="54605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4624"/>
            <a:ext cx="8229600" cy="1143000"/>
          </a:xfrm>
        </p:spPr>
        <p:txBody>
          <a:bodyPr>
            <a:normAutofit/>
          </a:bodyPr>
          <a:lstStyle/>
          <a:p>
            <a:r>
              <a:rPr lang="en-US" altLang="zh-TW" dirty="0"/>
              <a:t>Result on Music Emotion Recognition</a:t>
            </a:r>
            <a:endParaRPr lang="zh-TW" altLang="en-US" dirty="0"/>
          </a:p>
        </p:txBody>
      </p:sp>
      <p:sp>
        <p:nvSpPr>
          <p:cNvPr id="3" name="內容版面配置區 2"/>
          <p:cNvSpPr>
            <a:spLocks noGrp="1"/>
          </p:cNvSpPr>
          <p:nvPr>
            <p:ph sz="quarter" idx="1"/>
          </p:nvPr>
        </p:nvSpPr>
        <p:spPr/>
        <p:txBody>
          <a:bodyPr/>
          <a:lstStyle/>
          <a:p>
            <a:r>
              <a:rPr lang="en-US" altLang="zh-TW" sz="1600" dirty="0" smtClean="0"/>
              <a:t>Proposed </a:t>
            </a:r>
            <a:r>
              <a:rPr lang="en-US" altLang="zh-TW" sz="1600" dirty="0"/>
              <a:t>emotion space mapping </a:t>
            </a:r>
            <a:r>
              <a:rPr lang="en-US" altLang="zh-TW" sz="1600" dirty="0" smtClean="0"/>
              <a:t>approach</a:t>
            </a:r>
          </a:p>
          <a:p>
            <a:pPr lvl="1"/>
            <a:r>
              <a:rPr lang="en-US" altLang="zh-TW" sz="1400" dirty="0" smtClean="0"/>
              <a:t>KPCA Feature </a:t>
            </a:r>
            <a:r>
              <a:rPr lang="en-US" altLang="zh-TW" sz="1400" dirty="0">
                <a:sym typeface="Symbol"/>
              </a:rPr>
              <a:t> </a:t>
            </a:r>
            <a:r>
              <a:rPr lang="en-US" altLang="zh-TW" sz="1400" dirty="0" smtClean="0">
                <a:solidFill>
                  <a:srgbClr val="FF0000"/>
                </a:solidFill>
              </a:rPr>
              <a:t>Mapping factors learning</a:t>
            </a:r>
            <a:r>
              <a:rPr lang="en-US" altLang="zh-TW" sz="1400" dirty="0" smtClean="0"/>
              <a:t> </a:t>
            </a:r>
            <a:r>
              <a:rPr lang="en-US" altLang="zh-TW" sz="1400" dirty="0" smtClean="0">
                <a:sym typeface="Symbol"/>
              </a:rPr>
              <a:t> </a:t>
            </a:r>
            <a:r>
              <a:rPr lang="en-US" altLang="zh-TW" sz="1400" dirty="0" smtClean="0"/>
              <a:t>Predicted PDF </a:t>
            </a:r>
          </a:p>
          <a:p>
            <a:r>
              <a:rPr lang="en-US" altLang="zh-TW" sz="1600" dirty="0" smtClean="0"/>
              <a:t>Simple SVR</a:t>
            </a:r>
          </a:p>
          <a:p>
            <a:pPr lvl="1"/>
            <a:r>
              <a:rPr lang="en-US" altLang="zh-TW" sz="1400" dirty="0" smtClean="0"/>
              <a:t>KPCA Feature </a:t>
            </a:r>
            <a:r>
              <a:rPr lang="en-US" altLang="zh-TW" sz="1400" dirty="0">
                <a:sym typeface="Symbol"/>
              </a:rPr>
              <a:t> </a:t>
            </a:r>
            <a:r>
              <a:rPr lang="en-US" altLang="zh-TW" sz="1400" dirty="0" smtClean="0">
                <a:solidFill>
                  <a:srgbClr val="FF0000"/>
                </a:solidFill>
              </a:rPr>
              <a:t>SVR</a:t>
            </a:r>
            <a:r>
              <a:rPr lang="en-US" altLang="zh-TW" sz="1400" dirty="0" smtClean="0"/>
              <a:t> </a:t>
            </a:r>
            <a:r>
              <a:rPr lang="en-US" altLang="zh-TW" sz="1400" dirty="0" smtClean="0">
                <a:sym typeface="Symbol"/>
              </a:rPr>
              <a:t> </a:t>
            </a:r>
            <a:r>
              <a:rPr lang="en-US" altLang="zh-TW" sz="1400" dirty="0" smtClean="0"/>
              <a:t>Predicted PDF </a:t>
            </a:r>
          </a:p>
          <a:p>
            <a:r>
              <a:rPr lang="en-US" altLang="zh-TW" sz="1600" dirty="0" err="1" smtClean="0"/>
              <a:t>Enssemble</a:t>
            </a:r>
            <a:r>
              <a:rPr lang="en-US" altLang="zh-TW" sz="1600" dirty="0" smtClean="0"/>
              <a:t> SVRs [1]</a:t>
            </a:r>
            <a:endParaRPr lang="en-US" altLang="zh-TW" sz="1600" dirty="0"/>
          </a:p>
          <a:p>
            <a:pPr lvl="1"/>
            <a:r>
              <a:rPr lang="en-US" altLang="zh-TW" sz="1400" dirty="0"/>
              <a:t>Feature </a:t>
            </a:r>
            <a:r>
              <a:rPr lang="en-US" altLang="zh-TW" sz="1400" dirty="0">
                <a:sym typeface="Symbol"/>
              </a:rPr>
              <a:t> </a:t>
            </a:r>
            <a:r>
              <a:rPr lang="en-US" altLang="zh-TW" sz="1400" dirty="0" smtClean="0">
                <a:solidFill>
                  <a:srgbClr val="FF0000"/>
                </a:solidFill>
                <a:sym typeface="Symbol"/>
              </a:rPr>
              <a:t>Multiple </a:t>
            </a:r>
            <a:r>
              <a:rPr lang="en-US" altLang="zh-TW" sz="1400" dirty="0" smtClean="0">
                <a:solidFill>
                  <a:srgbClr val="FF0000"/>
                </a:solidFill>
              </a:rPr>
              <a:t>SVR</a:t>
            </a:r>
            <a:r>
              <a:rPr lang="en-US" altLang="zh-TW" sz="1400" dirty="0" smtClean="0"/>
              <a:t> </a:t>
            </a:r>
            <a:r>
              <a:rPr lang="en-US" altLang="zh-TW" sz="1400" dirty="0">
                <a:sym typeface="Symbol"/>
              </a:rPr>
              <a:t> </a:t>
            </a:r>
            <a:r>
              <a:rPr lang="en-US" altLang="zh-TW" sz="1400" dirty="0" smtClean="0">
                <a:sym typeface="Symbol"/>
              </a:rPr>
              <a:t> </a:t>
            </a:r>
            <a:r>
              <a:rPr lang="en-US" altLang="zh-TW" sz="1400" dirty="0" smtClean="0">
                <a:solidFill>
                  <a:srgbClr val="FF0000"/>
                </a:solidFill>
                <a:sym typeface="Symbol"/>
              </a:rPr>
              <a:t>Fusion</a:t>
            </a:r>
            <a:r>
              <a:rPr lang="en-US" altLang="zh-TW" sz="1400" dirty="0" smtClean="0">
                <a:sym typeface="Symbol"/>
              </a:rPr>
              <a:t>  </a:t>
            </a:r>
            <a:r>
              <a:rPr lang="en-US" altLang="zh-TW" sz="1400" dirty="0" smtClean="0"/>
              <a:t>Predicted </a:t>
            </a:r>
            <a:r>
              <a:rPr lang="en-US" altLang="zh-TW" sz="1400" dirty="0"/>
              <a:t>PDF </a:t>
            </a:r>
            <a:endParaRPr lang="zh-TW" altLang="en-US" sz="1400" dirty="0"/>
          </a:p>
          <a:p>
            <a:pPr lvl="1"/>
            <a:endParaRPr lang="zh-TW" altLang="en-US" sz="2000" dirty="0" smtClean="0"/>
          </a:p>
          <a:p>
            <a:pPr lvl="1"/>
            <a:endParaRPr lang="zh-TW" altLang="en-US" sz="2000" dirty="0"/>
          </a:p>
        </p:txBody>
      </p:sp>
      <p:sp>
        <p:nvSpPr>
          <p:cNvPr id="5" name="投影片編號版面配置區 4"/>
          <p:cNvSpPr>
            <a:spLocks noGrp="1"/>
          </p:cNvSpPr>
          <p:nvPr>
            <p:ph type="sldNum" sz="quarter" idx="15"/>
          </p:nvPr>
        </p:nvSpPr>
        <p:spPr/>
        <p:txBody>
          <a:bodyPr/>
          <a:lstStyle/>
          <a:p>
            <a:pPr>
              <a:defRPr/>
            </a:pPr>
            <a:fld id="{6B205C5D-034A-41C9-B4EF-10C86BAF9882}" type="slidenum">
              <a:rPr lang="zh-TW" altLang="en-US" smtClean="0"/>
              <a:pPr>
                <a:defRPr/>
              </a:pPr>
              <a:t>17</a:t>
            </a:fld>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3787327633"/>
              </p:ext>
            </p:extLst>
          </p:nvPr>
        </p:nvGraphicFramePr>
        <p:xfrm>
          <a:off x="1259633" y="5738614"/>
          <a:ext cx="6696744" cy="731520"/>
        </p:xfrm>
        <a:graphic>
          <a:graphicData uri="http://schemas.openxmlformats.org/drawingml/2006/table">
            <a:tbl>
              <a:tblPr firstRow="1" firstCol="1" bandRow="1">
                <a:tableStyleId>{22838BEF-8BB2-4498-84A7-C5851F593DF1}</a:tableStyleId>
              </a:tblPr>
              <a:tblGrid>
                <a:gridCol w="3456384"/>
                <a:gridCol w="1512168"/>
                <a:gridCol w="1728192"/>
              </a:tblGrid>
              <a:tr h="0">
                <a:tc>
                  <a:txBody>
                    <a:bodyPr/>
                    <a:lstStyle/>
                    <a:p>
                      <a:pPr algn="just">
                        <a:spcAft>
                          <a:spcPts val="0"/>
                        </a:spcAft>
                      </a:pPr>
                      <a:r>
                        <a:rPr lang="en-US" sz="1600" kern="100" dirty="0">
                          <a:effectLst/>
                        </a:rPr>
                        <a:t>Approach</a:t>
                      </a:r>
                      <a:endParaRPr lang="zh-TW" sz="1600" kern="100" dirty="0">
                        <a:effectLst/>
                        <a:latin typeface="Calibri"/>
                        <a:ea typeface="新細明體"/>
                        <a:cs typeface="Times New Roman"/>
                      </a:endParaRPr>
                    </a:p>
                  </a:txBody>
                  <a:tcPr marL="68580" marR="68580" marT="0" marB="0"/>
                </a:tc>
                <a:tc>
                  <a:txBody>
                    <a:bodyPr/>
                    <a:lstStyle/>
                    <a:p>
                      <a:pPr algn="ctr">
                        <a:spcAft>
                          <a:spcPts val="0"/>
                        </a:spcAft>
                      </a:pPr>
                      <a:r>
                        <a:rPr lang="en-US" sz="1600" i="1" kern="100" dirty="0">
                          <a:effectLst/>
                        </a:rPr>
                        <a:t>R</a:t>
                      </a:r>
                      <a:r>
                        <a:rPr lang="en-US" sz="1600" kern="100" baseline="30000" dirty="0">
                          <a:effectLst/>
                        </a:rPr>
                        <a:t>2</a:t>
                      </a:r>
                      <a:endParaRPr lang="zh-TW" sz="1600" kern="100" dirty="0">
                        <a:effectLst/>
                        <a:latin typeface="Calibri"/>
                        <a:ea typeface="新細明體"/>
                        <a:cs typeface="Times New Roman"/>
                      </a:endParaRPr>
                    </a:p>
                  </a:txBody>
                  <a:tcPr marL="68580" marR="68580" marT="0" marB="0"/>
                </a:tc>
                <a:tc>
                  <a:txBody>
                    <a:bodyPr/>
                    <a:lstStyle/>
                    <a:p>
                      <a:pPr algn="ctr">
                        <a:spcAft>
                          <a:spcPts val="0"/>
                        </a:spcAft>
                      </a:pPr>
                      <a:r>
                        <a:rPr lang="en-US" sz="1600" kern="100" dirty="0">
                          <a:effectLst/>
                        </a:rPr>
                        <a:t>JS</a:t>
                      </a:r>
                      <a:endParaRPr lang="zh-TW" sz="1600" kern="100" dirty="0">
                        <a:effectLst/>
                        <a:latin typeface="Calibri"/>
                        <a:ea typeface="新細明體"/>
                        <a:cs typeface="Times New Roman"/>
                      </a:endParaRPr>
                    </a:p>
                  </a:txBody>
                  <a:tcPr marL="68580" marR="68580" marT="0" marB="0"/>
                </a:tc>
              </a:tr>
              <a:tr h="0">
                <a:tc>
                  <a:txBody>
                    <a:bodyPr/>
                    <a:lstStyle/>
                    <a:p>
                      <a:pPr algn="just">
                        <a:spcAft>
                          <a:spcPts val="0"/>
                        </a:spcAft>
                      </a:pPr>
                      <a:r>
                        <a:rPr lang="en-US" sz="1600" b="0" kern="100">
                          <a:effectLst/>
                        </a:rPr>
                        <a:t>Simple SVR + KPCA features</a:t>
                      </a:r>
                      <a:endParaRPr lang="zh-TW" sz="1600" b="0" kern="100">
                        <a:effectLst/>
                        <a:latin typeface="Calibri"/>
                        <a:ea typeface="新細明體"/>
                        <a:cs typeface="Times New Roman"/>
                      </a:endParaRPr>
                    </a:p>
                  </a:txBody>
                  <a:tcPr marL="68580" marR="68580" marT="0" marB="0"/>
                </a:tc>
                <a:tc>
                  <a:txBody>
                    <a:bodyPr/>
                    <a:lstStyle/>
                    <a:p>
                      <a:pPr algn="ctr">
                        <a:spcAft>
                          <a:spcPts val="0"/>
                        </a:spcAft>
                      </a:pPr>
                      <a:r>
                        <a:rPr lang="en-US" sz="1600" kern="100" dirty="0">
                          <a:effectLst/>
                        </a:rPr>
                        <a:t>0.334 </a:t>
                      </a:r>
                      <a:r>
                        <a:rPr lang="en-US" altLang="zh-TW" sz="1600" kern="100" dirty="0" smtClean="0">
                          <a:effectLst/>
                          <a:sym typeface="Symbol"/>
                        </a:rPr>
                        <a:t> </a:t>
                      </a:r>
                      <a:r>
                        <a:rPr lang="en-US" sz="1600" kern="100" dirty="0" smtClean="0">
                          <a:effectLst/>
                        </a:rPr>
                        <a:t>0.034</a:t>
                      </a:r>
                      <a:endParaRPr lang="zh-TW" sz="1600" kern="100" dirty="0">
                        <a:effectLst/>
                        <a:latin typeface="Calibri"/>
                        <a:ea typeface="新細明體"/>
                        <a:cs typeface="Times New Roman"/>
                      </a:endParaRPr>
                    </a:p>
                  </a:txBody>
                  <a:tcPr marL="68580" marR="68580" marT="0" marB="0"/>
                </a:tc>
                <a:tc>
                  <a:txBody>
                    <a:bodyPr/>
                    <a:lstStyle/>
                    <a:p>
                      <a:pPr algn="ctr">
                        <a:spcAft>
                          <a:spcPts val="0"/>
                        </a:spcAft>
                      </a:pPr>
                      <a:r>
                        <a:rPr lang="en-US" sz="1600" kern="100" dirty="0">
                          <a:effectLst/>
                        </a:rPr>
                        <a:t>0.130 </a:t>
                      </a:r>
                      <a:r>
                        <a:rPr lang="en-US" altLang="zh-TW" sz="1600" kern="100" dirty="0" smtClean="0">
                          <a:effectLst/>
                          <a:sym typeface="Symbol"/>
                        </a:rPr>
                        <a:t> </a:t>
                      </a:r>
                      <a:r>
                        <a:rPr lang="en-US" sz="1600" kern="100" dirty="0" smtClean="0">
                          <a:effectLst/>
                        </a:rPr>
                        <a:t>0.009</a:t>
                      </a:r>
                      <a:endParaRPr lang="zh-TW" sz="1600" kern="100" dirty="0">
                        <a:effectLst/>
                        <a:latin typeface="Calibri"/>
                        <a:ea typeface="新細明體"/>
                        <a:cs typeface="Times New Roman"/>
                      </a:endParaRPr>
                    </a:p>
                  </a:txBody>
                  <a:tcPr marL="68580" marR="68580" marT="0" marB="0"/>
                </a:tc>
              </a:tr>
              <a:tr h="0">
                <a:tc>
                  <a:txBody>
                    <a:bodyPr/>
                    <a:lstStyle/>
                    <a:p>
                      <a:pPr algn="just">
                        <a:spcAft>
                          <a:spcPts val="0"/>
                        </a:spcAft>
                      </a:pPr>
                      <a:r>
                        <a:rPr lang="en-US" sz="1600" b="0" kern="100" dirty="0">
                          <a:effectLst/>
                        </a:rPr>
                        <a:t>Proposed(</a:t>
                      </a:r>
                      <a:r>
                        <a:rPr lang="en-US" sz="1600" b="0" i="1" kern="100" dirty="0" err="1">
                          <a:effectLst/>
                        </a:rPr>
                        <a:t>k</a:t>
                      </a:r>
                      <a:r>
                        <a:rPr lang="en-US" sz="1600" b="0" kern="100" dirty="0" err="1">
                          <a:effectLst/>
                        </a:rPr>
                        <a:t>NN</a:t>
                      </a:r>
                      <a:r>
                        <a:rPr lang="en-US" sz="1600" b="0" kern="100" dirty="0">
                          <a:effectLst/>
                        </a:rPr>
                        <a:t>) + KPCA features</a:t>
                      </a:r>
                      <a:endParaRPr lang="zh-TW" sz="1600" b="0" kern="100" dirty="0">
                        <a:effectLst/>
                        <a:latin typeface="Calibri"/>
                        <a:ea typeface="新細明體"/>
                        <a:cs typeface="Times New Roman"/>
                      </a:endParaRPr>
                    </a:p>
                  </a:txBody>
                  <a:tcPr marL="68580" marR="68580" marT="0" marB="0"/>
                </a:tc>
                <a:tc>
                  <a:txBody>
                    <a:bodyPr/>
                    <a:lstStyle/>
                    <a:p>
                      <a:pPr algn="ctr">
                        <a:spcAft>
                          <a:spcPts val="0"/>
                        </a:spcAft>
                      </a:pPr>
                      <a:r>
                        <a:rPr lang="en-US" sz="1600" kern="100" dirty="0" smtClean="0">
                          <a:effectLst/>
                        </a:rPr>
                        <a:t>0.554 </a:t>
                      </a:r>
                      <a:r>
                        <a:rPr lang="en-US" sz="1600" kern="100" dirty="0" smtClean="0">
                          <a:effectLst/>
                          <a:sym typeface="Symbol"/>
                        </a:rPr>
                        <a:t> </a:t>
                      </a:r>
                      <a:r>
                        <a:rPr lang="en-US" sz="1600" kern="100" dirty="0" smtClean="0">
                          <a:effectLst/>
                        </a:rPr>
                        <a:t>0.044</a:t>
                      </a:r>
                      <a:endParaRPr lang="zh-TW" sz="1600" kern="100" dirty="0">
                        <a:effectLst/>
                        <a:latin typeface="Calibri"/>
                        <a:ea typeface="新細明體"/>
                        <a:cs typeface="Times New Roman"/>
                      </a:endParaRPr>
                    </a:p>
                  </a:txBody>
                  <a:tcPr marL="68580" marR="68580" marT="0" marB="0"/>
                </a:tc>
                <a:tc>
                  <a:txBody>
                    <a:bodyPr/>
                    <a:lstStyle/>
                    <a:p>
                      <a:pPr algn="ctr">
                        <a:spcAft>
                          <a:spcPts val="0"/>
                        </a:spcAft>
                      </a:pPr>
                      <a:r>
                        <a:rPr lang="en-US" sz="1600" kern="100" dirty="0" smtClean="0">
                          <a:effectLst/>
                        </a:rPr>
                        <a:t>0.108 </a:t>
                      </a:r>
                      <a:r>
                        <a:rPr lang="en-US" altLang="zh-TW" sz="1600" kern="100" dirty="0" smtClean="0">
                          <a:effectLst/>
                          <a:sym typeface="Symbol"/>
                        </a:rPr>
                        <a:t> </a:t>
                      </a:r>
                      <a:r>
                        <a:rPr lang="en-US" sz="1600" kern="100" dirty="0" smtClean="0">
                          <a:effectLst/>
                        </a:rPr>
                        <a:t>0.013</a:t>
                      </a:r>
                      <a:endParaRPr lang="zh-TW" sz="1600" kern="100" dirty="0">
                        <a:effectLst/>
                        <a:latin typeface="Calibri"/>
                        <a:ea typeface="新細明體"/>
                        <a:cs typeface="Times New Roman"/>
                      </a:endParaRPr>
                    </a:p>
                  </a:txBody>
                  <a:tcPr marL="68580" marR="68580" marT="0" marB="0"/>
                </a:tc>
              </a:tr>
            </a:tbl>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2367115625"/>
              </p:ext>
            </p:extLst>
          </p:nvPr>
        </p:nvGraphicFramePr>
        <p:xfrm>
          <a:off x="1691680" y="3965808"/>
          <a:ext cx="5688632" cy="975360"/>
        </p:xfrm>
        <a:graphic>
          <a:graphicData uri="http://schemas.openxmlformats.org/drawingml/2006/table">
            <a:tbl>
              <a:tblPr firstRow="1" firstCol="1" bandRow="1">
                <a:tableStyleId>{22838BEF-8BB2-4498-84A7-C5851F593DF1}</a:tableStyleId>
              </a:tblPr>
              <a:tblGrid>
                <a:gridCol w="3024336"/>
                <a:gridCol w="1368152"/>
                <a:gridCol w="1296144"/>
              </a:tblGrid>
              <a:tr h="0">
                <a:tc>
                  <a:txBody>
                    <a:bodyPr/>
                    <a:lstStyle/>
                    <a:p>
                      <a:pPr algn="just">
                        <a:spcAft>
                          <a:spcPts val="0"/>
                        </a:spcAft>
                      </a:pPr>
                      <a:r>
                        <a:rPr lang="en-US" sz="1600" kern="100" dirty="0">
                          <a:effectLst/>
                        </a:rPr>
                        <a:t>Approach</a:t>
                      </a:r>
                      <a:endParaRPr lang="zh-TW" sz="1600" kern="100" dirty="0">
                        <a:effectLst/>
                        <a:latin typeface="Calibri"/>
                        <a:ea typeface="新細明體"/>
                        <a:cs typeface="Times New Roman"/>
                      </a:endParaRPr>
                    </a:p>
                  </a:txBody>
                  <a:tcPr marL="68580" marR="68580" marT="0" marB="0"/>
                </a:tc>
                <a:tc>
                  <a:txBody>
                    <a:bodyPr/>
                    <a:lstStyle/>
                    <a:p>
                      <a:pPr algn="ctr">
                        <a:spcAft>
                          <a:spcPts val="0"/>
                        </a:spcAft>
                      </a:pPr>
                      <a:r>
                        <a:rPr lang="en-US" sz="1600" i="1" kern="100" dirty="0">
                          <a:effectLst/>
                        </a:rPr>
                        <a:t>R</a:t>
                      </a:r>
                      <a:r>
                        <a:rPr lang="en-US" sz="1600" kern="100" baseline="30000" dirty="0">
                          <a:effectLst/>
                        </a:rPr>
                        <a:t>2</a:t>
                      </a:r>
                      <a:endParaRPr lang="zh-TW" sz="1600" kern="100" dirty="0">
                        <a:effectLst/>
                        <a:latin typeface="Calibri"/>
                        <a:ea typeface="新細明體"/>
                        <a:cs typeface="Times New Roman"/>
                      </a:endParaRPr>
                    </a:p>
                  </a:txBody>
                  <a:tcPr marL="68580" marR="68580" marT="0" marB="0"/>
                </a:tc>
                <a:tc>
                  <a:txBody>
                    <a:bodyPr/>
                    <a:lstStyle/>
                    <a:p>
                      <a:pPr algn="ctr">
                        <a:spcAft>
                          <a:spcPts val="0"/>
                        </a:spcAft>
                      </a:pPr>
                      <a:r>
                        <a:rPr lang="en-US" sz="1600" kern="100" dirty="0">
                          <a:effectLst/>
                        </a:rPr>
                        <a:t>JS</a:t>
                      </a:r>
                      <a:endParaRPr lang="zh-TW" sz="1600" kern="100" dirty="0">
                        <a:effectLst/>
                        <a:latin typeface="Calibri"/>
                        <a:ea typeface="新細明體"/>
                        <a:cs typeface="Times New Roman"/>
                      </a:endParaRPr>
                    </a:p>
                  </a:txBody>
                  <a:tcPr marL="68580" marR="68580" marT="0" marB="0"/>
                </a:tc>
              </a:tr>
              <a:tr h="0">
                <a:tc>
                  <a:txBody>
                    <a:bodyPr/>
                    <a:lstStyle/>
                    <a:p>
                      <a:pPr algn="just">
                        <a:spcAft>
                          <a:spcPts val="0"/>
                        </a:spcAft>
                      </a:pPr>
                      <a:r>
                        <a:rPr lang="en-US" sz="1600" b="0" kern="100" dirty="0">
                          <a:effectLst/>
                          <a:latin typeface="Times New Roman"/>
                          <a:ea typeface="標楷體"/>
                          <a:cs typeface="Times New Roman"/>
                        </a:rPr>
                        <a:t>Proposed(</a:t>
                      </a:r>
                      <a:r>
                        <a:rPr lang="en-US" sz="1600" b="0" i="1" kern="100" dirty="0" err="1">
                          <a:effectLst/>
                          <a:latin typeface="Times New Roman"/>
                          <a:ea typeface="標楷體"/>
                          <a:cs typeface="Times New Roman"/>
                        </a:rPr>
                        <a:t>k</a:t>
                      </a:r>
                      <a:r>
                        <a:rPr lang="en-US" sz="1600" b="0" kern="100" dirty="0" err="1">
                          <a:effectLst/>
                          <a:latin typeface="Times New Roman"/>
                          <a:ea typeface="標楷體"/>
                          <a:cs typeface="Times New Roman"/>
                        </a:rPr>
                        <a:t>NN</a:t>
                      </a:r>
                      <a:r>
                        <a:rPr lang="en-US" sz="1600" b="0" kern="100" dirty="0">
                          <a:effectLst/>
                          <a:latin typeface="Times New Roman"/>
                          <a:ea typeface="標楷體"/>
                          <a:cs typeface="Times New Roman"/>
                        </a:rPr>
                        <a:t>) + KPCA features</a:t>
                      </a:r>
                      <a:endParaRPr lang="zh-TW" sz="1600" b="0" kern="100" dirty="0">
                        <a:effectLst/>
                        <a:latin typeface="Calibri"/>
                        <a:ea typeface="新細明體"/>
                        <a:cs typeface="Times New Roman"/>
                      </a:endParaRPr>
                    </a:p>
                  </a:txBody>
                  <a:tcPr marL="68580" marR="68580" marT="0" marB="0"/>
                </a:tc>
                <a:tc>
                  <a:txBody>
                    <a:bodyPr/>
                    <a:lstStyle/>
                    <a:p>
                      <a:pPr algn="ctr">
                        <a:spcAft>
                          <a:spcPts val="0"/>
                        </a:spcAft>
                      </a:pPr>
                      <a:r>
                        <a:rPr lang="en-US" sz="1600" kern="100" dirty="0" smtClean="0">
                          <a:effectLst/>
                          <a:latin typeface="Times New Roman"/>
                          <a:ea typeface="標楷體"/>
                          <a:cs typeface="Times New Roman"/>
                        </a:rPr>
                        <a:t>0.622</a:t>
                      </a:r>
                      <a:r>
                        <a:rPr lang="en-US" altLang="zh-TW" sz="1600" kern="100" dirty="0" smtClean="0">
                          <a:effectLst/>
                        </a:rPr>
                        <a:t> </a:t>
                      </a:r>
                      <a:r>
                        <a:rPr lang="en-US" altLang="zh-TW" sz="1600" kern="100" dirty="0" smtClean="0">
                          <a:effectLst/>
                          <a:sym typeface="Symbol"/>
                        </a:rPr>
                        <a:t> </a:t>
                      </a:r>
                      <a:r>
                        <a:rPr lang="en-US" sz="1600" kern="100" dirty="0" smtClean="0">
                          <a:effectLst/>
                          <a:latin typeface="Times New Roman"/>
                          <a:ea typeface="標楷體"/>
                          <a:cs typeface="Times New Roman"/>
                        </a:rPr>
                        <a:t>0.288</a:t>
                      </a:r>
                      <a:endParaRPr lang="zh-TW" sz="1600" kern="100" dirty="0">
                        <a:effectLst/>
                        <a:latin typeface="Calibri"/>
                        <a:ea typeface="新細明體"/>
                        <a:cs typeface="Times New Roman"/>
                      </a:endParaRPr>
                    </a:p>
                  </a:txBody>
                  <a:tcPr marL="68580" marR="68580" marT="0" marB="0"/>
                </a:tc>
                <a:tc>
                  <a:txBody>
                    <a:bodyPr/>
                    <a:lstStyle/>
                    <a:p>
                      <a:pPr algn="ctr">
                        <a:spcAft>
                          <a:spcPts val="0"/>
                        </a:spcAft>
                      </a:pPr>
                      <a:r>
                        <a:rPr lang="en-US" sz="1600" kern="100" dirty="0" smtClean="0">
                          <a:effectLst/>
                          <a:latin typeface="Times New Roman"/>
                          <a:ea typeface="標楷體"/>
                          <a:cs typeface="Times New Roman"/>
                        </a:rPr>
                        <a:t>0.069</a:t>
                      </a:r>
                      <a:r>
                        <a:rPr lang="en-US" altLang="zh-TW" sz="1600" kern="100" dirty="0" smtClean="0">
                          <a:effectLst/>
                        </a:rPr>
                        <a:t> </a:t>
                      </a:r>
                      <a:r>
                        <a:rPr lang="en-US" altLang="zh-TW" sz="1600" kern="100" dirty="0" smtClean="0">
                          <a:effectLst/>
                          <a:sym typeface="Symbol"/>
                        </a:rPr>
                        <a:t> </a:t>
                      </a:r>
                      <a:r>
                        <a:rPr lang="en-US" sz="1600" kern="100" dirty="0" smtClean="0">
                          <a:effectLst/>
                          <a:latin typeface="Times New Roman"/>
                          <a:ea typeface="標楷體"/>
                          <a:cs typeface="Times New Roman"/>
                        </a:rPr>
                        <a:t>0.066</a:t>
                      </a:r>
                      <a:endParaRPr lang="zh-TW" sz="1600" kern="100" dirty="0">
                        <a:effectLst/>
                        <a:latin typeface="Calibri"/>
                        <a:ea typeface="新細明體"/>
                        <a:cs typeface="Times New Roman"/>
                      </a:endParaRPr>
                    </a:p>
                  </a:txBody>
                  <a:tcPr marL="68580" marR="68580" marT="0" marB="0"/>
                </a:tc>
              </a:tr>
              <a:tr h="0">
                <a:tc>
                  <a:txBody>
                    <a:bodyPr/>
                    <a:lstStyle/>
                    <a:p>
                      <a:pPr algn="just">
                        <a:spcAft>
                          <a:spcPts val="0"/>
                        </a:spcAft>
                      </a:pPr>
                      <a:r>
                        <a:rPr lang="en-US" sz="1600" b="0" kern="100" dirty="0">
                          <a:effectLst/>
                          <a:latin typeface="Times New Roman"/>
                          <a:ea typeface="標楷體"/>
                          <a:cs typeface="Times New Roman"/>
                        </a:rPr>
                        <a:t>Simple SVR + KPCA features</a:t>
                      </a:r>
                      <a:endParaRPr lang="zh-TW" sz="1600" b="0" kern="100" dirty="0">
                        <a:effectLst/>
                        <a:latin typeface="Calibri"/>
                        <a:ea typeface="新細明體"/>
                        <a:cs typeface="Times New Roman"/>
                      </a:endParaRPr>
                    </a:p>
                  </a:txBody>
                  <a:tcPr marL="68580" marR="68580" marT="0" marB="0"/>
                </a:tc>
                <a:tc>
                  <a:txBody>
                    <a:bodyPr/>
                    <a:lstStyle/>
                    <a:p>
                      <a:pPr algn="ctr">
                        <a:spcAft>
                          <a:spcPts val="0"/>
                        </a:spcAft>
                      </a:pPr>
                      <a:r>
                        <a:rPr lang="en-US" sz="1600" kern="100" dirty="0">
                          <a:effectLst/>
                          <a:latin typeface="Times New Roman"/>
                          <a:ea typeface="標楷體"/>
                          <a:cs typeface="Times New Roman"/>
                        </a:rPr>
                        <a:t>0.584 </a:t>
                      </a:r>
                      <a:r>
                        <a:rPr lang="en-US" altLang="zh-TW" sz="1600" kern="100" dirty="0" smtClean="0">
                          <a:effectLst/>
                          <a:sym typeface="Symbol"/>
                        </a:rPr>
                        <a:t> </a:t>
                      </a:r>
                      <a:r>
                        <a:rPr lang="en-US" sz="1600" kern="100" dirty="0" smtClean="0">
                          <a:effectLst/>
                          <a:latin typeface="Times New Roman"/>
                          <a:ea typeface="標楷體"/>
                          <a:cs typeface="Times New Roman"/>
                        </a:rPr>
                        <a:t>0.265</a:t>
                      </a:r>
                      <a:endParaRPr lang="zh-TW" sz="1600" kern="100" dirty="0">
                        <a:effectLst/>
                        <a:latin typeface="Calibri"/>
                        <a:ea typeface="新細明體"/>
                        <a:cs typeface="Times New Roman"/>
                      </a:endParaRPr>
                    </a:p>
                  </a:txBody>
                  <a:tcPr marL="68580" marR="68580" marT="0" marB="0"/>
                </a:tc>
                <a:tc>
                  <a:txBody>
                    <a:bodyPr/>
                    <a:lstStyle/>
                    <a:p>
                      <a:pPr algn="ctr">
                        <a:spcAft>
                          <a:spcPts val="0"/>
                        </a:spcAft>
                      </a:pPr>
                      <a:r>
                        <a:rPr lang="en-US" sz="1600" kern="100" dirty="0" smtClean="0">
                          <a:effectLst/>
                          <a:latin typeface="Times New Roman"/>
                          <a:ea typeface="標楷體"/>
                          <a:cs typeface="Times New Roman"/>
                        </a:rPr>
                        <a:t>0.085 </a:t>
                      </a:r>
                      <a:r>
                        <a:rPr lang="en-US" altLang="zh-TW" sz="1600" kern="100" dirty="0" smtClean="0">
                          <a:effectLst/>
                          <a:sym typeface="Symbol"/>
                        </a:rPr>
                        <a:t></a:t>
                      </a:r>
                      <a:r>
                        <a:rPr lang="en-US" sz="1600" kern="100" dirty="0" smtClean="0">
                          <a:effectLst/>
                          <a:latin typeface="Times New Roman"/>
                          <a:ea typeface="標楷體"/>
                          <a:cs typeface="Times New Roman"/>
                        </a:rPr>
                        <a:t> </a:t>
                      </a:r>
                      <a:r>
                        <a:rPr lang="en-US" sz="1600" kern="100" dirty="0">
                          <a:effectLst/>
                          <a:latin typeface="Times New Roman"/>
                          <a:ea typeface="標楷體"/>
                          <a:cs typeface="Times New Roman"/>
                        </a:rPr>
                        <a:t>0.059</a:t>
                      </a:r>
                      <a:endParaRPr lang="zh-TW" sz="1600" kern="100" dirty="0">
                        <a:effectLst/>
                        <a:latin typeface="Calibri"/>
                        <a:ea typeface="新細明體"/>
                        <a:cs typeface="Times New Roman"/>
                      </a:endParaRPr>
                    </a:p>
                  </a:txBody>
                  <a:tcPr marL="68580" marR="68580" marT="0" marB="0"/>
                </a:tc>
              </a:tr>
              <a:tr h="0">
                <a:tc>
                  <a:txBody>
                    <a:bodyPr/>
                    <a:lstStyle/>
                    <a:p>
                      <a:pPr algn="just">
                        <a:spcAft>
                          <a:spcPts val="0"/>
                        </a:spcAft>
                      </a:pPr>
                      <a:r>
                        <a:rPr lang="en-US" sz="1600" b="0" kern="100" dirty="0">
                          <a:effectLst/>
                          <a:latin typeface="Times New Roman"/>
                          <a:ea typeface="標楷體"/>
                          <a:cs typeface="Times New Roman"/>
                        </a:rPr>
                        <a:t>Ensemble SVRs </a:t>
                      </a:r>
                      <a:r>
                        <a:rPr lang="en-US" sz="1600" b="0" kern="100" dirty="0" smtClean="0">
                          <a:effectLst/>
                          <a:latin typeface="Times New Roman"/>
                          <a:ea typeface="標楷體"/>
                          <a:cs typeface="Times New Roman"/>
                        </a:rPr>
                        <a:t>[1]</a:t>
                      </a:r>
                      <a:endParaRPr lang="zh-TW" sz="1600" b="0" kern="100" dirty="0">
                        <a:effectLst/>
                        <a:latin typeface="Calibri"/>
                        <a:ea typeface="新細明體"/>
                        <a:cs typeface="Times New Roman"/>
                      </a:endParaRPr>
                    </a:p>
                  </a:txBody>
                  <a:tcPr marL="68580" marR="68580" marT="0" marB="0"/>
                </a:tc>
                <a:tc>
                  <a:txBody>
                    <a:bodyPr/>
                    <a:lstStyle/>
                    <a:p>
                      <a:pPr algn="ctr">
                        <a:spcAft>
                          <a:spcPts val="0"/>
                        </a:spcAft>
                      </a:pPr>
                      <a:r>
                        <a:rPr lang="en-US" sz="1600" kern="100" dirty="0" smtClean="0">
                          <a:effectLst/>
                          <a:latin typeface="Times New Roman"/>
                          <a:ea typeface="標楷體"/>
                          <a:cs typeface="Times New Roman"/>
                        </a:rPr>
                        <a:t>0.531 </a:t>
                      </a:r>
                      <a:r>
                        <a:rPr lang="en-US" altLang="zh-TW" sz="1600" kern="100" dirty="0" smtClean="0">
                          <a:effectLst/>
                          <a:sym typeface="Symbol"/>
                        </a:rPr>
                        <a:t> </a:t>
                      </a:r>
                      <a:r>
                        <a:rPr lang="en-US" sz="1600" kern="100" dirty="0" smtClean="0">
                          <a:effectLst/>
                          <a:latin typeface="Times New Roman"/>
                          <a:ea typeface="標楷體"/>
                          <a:cs typeface="Times New Roman"/>
                        </a:rPr>
                        <a:t>0.244</a:t>
                      </a:r>
                      <a:endParaRPr lang="zh-TW" sz="1600" kern="100" dirty="0">
                        <a:effectLst/>
                        <a:latin typeface="Calibri"/>
                        <a:ea typeface="新細明體"/>
                        <a:cs typeface="Times New Roman"/>
                      </a:endParaRPr>
                    </a:p>
                  </a:txBody>
                  <a:tcPr marL="68580" marR="68580" marT="0" marB="0"/>
                </a:tc>
                <a:tc>
                  <a:txBody>
                    <a:bodyPr/>
                    <a:lstStyle/>
                    <a:p>
                      <a:pPr algn="ctr">
                        <a:spcAft>
                          <a:spcPts val="0"/>
                        </a:spcAft>
                      </a:pPr>
                      <a:r>
                        <a:rPr lang="en-US" sz="1600" kern="100" dirty="0">
                          <a:effectLst/>
                          <a:latin typeface="Times New Roman"/>
                          <a:ea typeface="標楷體"/>
                          <a:cs typeface="Times New Roman"/>
                        </a:rPr>
                        <a:t>0.102 </a:t>
                      </a:r>
                      <a:r>
                        <a:rPr lang="en-US" altLang="zh-TW" sz="1600" kern="100" dirty="0" smtClean="0">
                          <a:effectLst/>
                          <a:sym typeface="Symbol"/>
                        </a:rPr>
                        <a:t> </a:t>
                      </a:r>
                      <a:r>
                        <a:rPr lang="en-US" sz="1600" kern="100" dirty="0" smtClean="0">
                          <a:effectLst/>
                          <a:latin typeface="Times New Roman"/>
                          <a:ea typeface="標楷體"/>
                          <a:cs typeface="Times New Roman"/>
                        </a:rPr>
                        <a:t>0.073</a:t>
                      </a:r>
                      <a:endParaRPr lang="zh-TW" sz="1600" kern="100" dirty="0">
                        <a:effectLst/>
                        <a:latin typeface="Calibri"/>
                        <a:ea typeface="新細明體"/>
                        <a:cs typeface="Times New Roman"/>
                      </a:endParaRPr>
                    </a:p>
                  </a:txBody>
                  <a:tcPr marL="68580" marR="68580" marT="0" marB="0"/>
                </a:tc>
              </a:tr>
            </a:tbl>
          </a:graphicData>
        </a:graphic>
      </p:graphicFrame>
      <p:sp>
        <p:nvSpPr>
          <p:cNvPr id="13" name="文字方塊 16"/>
          <p:cNvSpPr txBox="1">
            <a:spLocks noChangeArrowheads="1"/>
          </p:cNvSpPr>
          <p:nvPr/>
        </p:nvSpPr>
        <p:spPr bwMode="auto">
          <a:xfrm>
            <a:off x="1403648" y="3356992"/>
            <a:ext cx="59766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1600" b="1" dirty="0" smtClean="0">
                <a:latin typeface="Times New Roman" pitchFamily="18" charset="0"/>
                <a:cs typeface="Times New Roman" pitchFamily="18" charset="0"/>
              </a:rPr>
              <a:t>MER </a:t>
            </a:r>
            <a:r>
              <a:rPr kumimoji="0" lang="en-US" altLang="zh-TW" sz="1600" b="1" dirty="0">
                <a:latin typeface="Times New Roman" pitchFamily="18" charset="0"/>
                <a:cs typeface="Times New Roman" pitchFamily="18" charset="0"/>
              </a:rPr>
              <a:t>performance on </a:t>
            </a:r>
            <a:r>
              <a:rPr kumimoji="0" lang="en-US" altLang="zh-TW" sz="1600" b="1" dirty="0">
                <a:solidFill>
                  <a:srgbClr val="FF0000"/>
                </a:solidFill>
                <a:latin typeface="Times New Roman" pitchFamily="18" charset="0"/>
                <a:cs typeface="Times New Roman" pitchFamily="18" charset="0"/>
              </a:rPr>
              <a:t>NTUMIR</a:t>
            </a:r>
            <a:r>
              <a:rPr kumimoji="0" lang="en-US" altLang="zh-TW" sz="1600" b="1" dirty="0">
                <a:latin typeface="Times New Roman" pitchFamily="18" charset="0"/>
                <a:cs typeface="Times New Roman" pitchFamily="18" charset="0"/>
              </a:rPr>
              <a:t>. </a:t>
            </a:r>
            <a:endParaRPr kumimoji="0" lang="en-US" altLang="zh-TW" sz="1600" b="1" dirty="0" smtClean="0">
              <a:latin typeface="Times New Roman" pitchFamily="18" charset="0"/>
              <a:cs typeface="Times New Roman" pitchFamily="18" charset="0"/>
            </a:endParaRPr>
          </a:p>
          <a:p>
            <a:pPr algn="ctr" eaLnBrk="1" hangingPunct="1"/>
            <a:r>
              <a:rPr kumimoji="0" lang="en-US" altLang="zh-TW" sz="1600" b="1" dirty="0" smtClean="0">
                <a:latin typeface="Times New Roman" pitchFamily="18" charset="0"/>
                <a:cs typeface="Times New Roman" pitchFamily="18" charset="0"/>
              </a:rPr>
              <a:t>Performance </a:t>
            </a:r>
            <a:r>
              <a:rPr kumimoji="0" lang="en-US" altLang="zh-TW" sz="1600" b="1" dirty="0">
                <a:latin typeface="Times New Roman" pitchFamily="18" charset="0"/>
                <a:cs typeface="Times New Roman" pitchFamily="18" charset="0"/>
              </a:rPr>
              <a:t>was shown by </a:t>
            </a:r>
            <a:r>
              <a:rPr kumimoji="0" lang="en-US" altLang="zh-TW" sz="1600" b="1" dirty="0">
                <a:solidFill>
                  <a:srgbClr val="FF0000"/>
                </a:solidFill>
                <a:latin typeface="Times New Roman" pitchFamily="18" charset="0"/>
                <a:cs typeface="Times New Roman" pitchFamily="18" charset="0"/>
              </a:rPr>
              <a:t>mean</a:t>
            </a:r>
            <a:r>
              <a:rPr kumimoji="0" lang="en-US" altLang="zh-TW" sz="1600" b="1" dirty="0">
                <a:latin typeface="Times New Roman" pitchFamily="18" charset="0"/>
                <a:cs typeface="Times New Roman" pitchFamily="18" charset="0"/>
              </a:rPr>
              <a:t> </a:t>
            </a:r>
            <a:r>
              <a:rPr lang="en-US" altLang="zh-TW" sz="1600" b="1" kern="100" dirty="0" smtClean="0">
                <a:sym typeface="Symbol"/>
              </a:rPr>
              <a:t></a:t>
            </a:r>
            <a:r>
              <a:rPr lang="en-US" altLang="zh-TW" sz="1600" kern="100" dirty="0" smtClean="0">
                <a:sym typeface="Symbol"/>
              </a:rPr>
              <a:t> </a:t>
            </a:r>
            <a:r>
              <a:rPr kumimoji="0" lang="en-US" altLang="zh-TW" sz="1600" b="1" dirty="0" smtClean="0">
                <a:solidFill>
                  <a:srgbClr val="FF0000"/>
                </a:solidFill>
                <a:latin typeface="Times New Roman" pitchFamily="18" charset="0"/>
                <a:cs typeface="Times New Roman" pitchFamily="18" charset="0"/>
              </a:rPr>
              <a:t>standard </a:t>
            </a:r>
            <a:r>
              <a:rPr kumimoji="0" lang="en-US" altLang="zh-TW" sz="1600" b="1" dirty="0">
                <a:solidFill>
                  <a:srgbClr val="FF0000"/>
                </a:solidFill>
                <a:latin typeface="Times New Roman" pitchFamily="18" charset="0"/>
                <a:cs typeface="Times New Roman" pitchFamily="18" charset="0"/>
              </a:rPr>
              <a:t>deviation</a:t>
            </a:r>
            <a:endParaRPr kumimoji="0" lang="zh-TW" altLang="en-US" sz="1600" b="1" dirty="0">
              <a:solidFill>
                <a:srgbClr val="FF0000"/>
              </a:solidFill>
              <a:latin typeface="Times New Roman" pitchFamily="18" charset="0"/>
              <a:cs typeface="Times New Roman" pitchFamily="18" charset="0"/>
            </a:endParaRPr>
          </a:p>
        </p:txBody>
      </p:sp>
      <p:sp>
        <p:nvSpPr>
          <p:cNvPr id="14" name="文字方塊 16"/>
          <p:cNvSpPr txBox="1">
            <a:spLocks noChangeArrowheads="1"/>
          </p:cNvSpPr>
          <p:nvPr/>
        </p:nvSpPr>
        <p:spPr bwMode="auto">
          <a:xfrm>
            <a:off x="1475656" y="5157192"/>
            <a:ext cx="59766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1600" b="1" dirty="0" smtClean="0">
                <a:latin typeface="Times New Roman" pitchFamily="18" charset="0"/>
                <a:cs typeface="Times New Roman" pitchFamily="18" charset="0"/>
              </a:rPr>
              <a:t>MER </a:t>
            </a:r>
            <a:r>
              <a:rPr kumimoji="0" lang="en-US" altLang="zh-TW" sz="1600" b="1" dirty="0">
                <a:latin typeface="Times New Roman" pitchFamily="18" charset="0"/>
                <a:cs typeface="Times New Roman" pitchFamily="18" charset="0"/>
              </a:rPr>
              <a:t>performance on </a:t>
            </a:r>
            <a:r>
              <a:rPr kumimoji="0" lang="en-US" altLang="zh-TW" sz="1600" b="1" dirty="0" err="1" smtClean="0">
                <a:solidFill>
                  <a:srgbClr val="FF0000"/>
                </a:solidFill>
                <a:latin typeface="Times New Roman" pitchFamily="18" charset="0"/>
                <a:cs typeface="Times New Roman" pitchFamily="18" charset="0"/>
              </a:rPr>
              <a:t>MediaEval</a:t>
            </a:r>
            <a:r>
              <a:rPr kumimoji="0" lang="en-US" altLang="zh-TW" sz="1600" b="1" dirty="0" smtClean="0">
                <a:solidFill>
                  <a:srgbClr val="FF0000"/>
                </a:solidFill>
                <a:latin typeface="Times New Roman" pitchFamily="18" charset="0"/>
                <a:cs typeface="Times New Roman" pitchFamily="18" charset="0"/>
              </a:rPr>
              <a:t> 2013</a:t>
            </a:r>
            <a:r>
              <a:rPr kumimoji="0" lang="en-US" altLang="zh-TW" sz="1600" b="1" dirty="0" smtClean="0">
                <a:latin typeface="Times New Roman" pitchFamily="18" charset="0"/>
                <a:cs typeface="Times New Roman" pitchFamily="18" charset="0"/>
              </a:rPr>
              <a:t>. </a:t>
            </a:r>
          </a:p>
          <a:p>
            <a:pPr algn="ctr" eaLnBrk="1" hangingPunct="1"/>
            <a:r>
              <a:rPr kumimoji="0" lang="en-US" altLang="zh-TW" sz="1600" b="1" dirty="0" smtClean="0">
                <a:latin typeface="Times New Roman" pitchFamily="18" charset="0"/>
                <a:cs typeface="Times New Roman" pitchFamily="18" charset="0"/>
              </a:rPr>
              <a:t>Performance </a:t>
            </a:r>
            <a:r>
              <a:rPr kumimoji="0" lang="en-US" altLang="zh-TW" sz="1600" b="1" dirty="0">
                <a:latin typeface="Times New Roman" pitchFamily="18" charset="0"/>
                <a:cs typeface="Times New Roman" pitchFamily="18" charset="0"/>
              </a:rPr>
              <a:t>was shown by </a:t>
            </a:r>
            <a:r>
              <a:rPr kumimoji="0" lang="en-US" altLang="zh-TW" sz="1600" b="1" dirty="0">
                <a:solidFill>
                  <a:srgbClr val="FF0000"/>
                </a:solidFill>
                <a:latin typeface="Times New Roman" pitchFamily="18" charset="0"/>
                <a:cs typeface="Times New Roman" pitchFamily="18" charset="0"/>
              </a:rPr>
              <a:t>mean</a:t>
            </a:r>
            <a:r>
              <a:rPr kumimoji="0" lang="en-US" altLang="zh-TW" sz="1600" b="1" dirty="0">
                <a:latin typeface="Times New Roman" pitchFamily="18" charset="0"/>
                <a:cs typeface="Times New Roman" pitchFamily="18" charset="0"/>
              </a:rPr>
              <a:t> </a:t>
            </a:r>
            <a:r>
              <a:rPr lang="en-US" altLang="zh-TW" sz="1600" b="1" kern="100" dirty="0" smtClean="0">
                <a:sym typeface="Symbol"/>
              </a:rPr>
              <a:t></a:t>
            </a:r>
            <a:r>
              <a:rPr lang="en-US" altLang="zh-TW" sz="1600" kern="100" dirty="0" smtClean="0">
                <a:sym typeface="Symbol"/>
              </a:rPr>
              <a:t> </a:t>
            </a:r>
            <a:r>
              <a:rPr kumimoji="0" lang="en-US" altLang="zh-TW" sz="1600" b="1" dirty="0" smtClean="0">
                <a:solidFill>
                  <a:srgbClr val="FF0000"/>
                </a:solidFill>
                <a:latin typeface="Times New Roman" pitchFamily="18" charset="0"/>
                <a:cs typeface="Times New Roman" pitchFamily="18" charset="0"/>
              </a:rPr>
              <a:t>standard </a:t>
            </a:r>
            <a:r>
              <a:rPr kumimoji="0" lang="en-US" altLang="zh-TW" sz="1600" b="1" dirty="0">
                <a:solidFill>
                  <a:srgbClr val="FF0000"/>
                </a:solidFill>
                <a:latin typeface="Times New Roman" pitchFamily="18" charset="0"/>
                <a:cs typeface="Times New Roman" pitchFamily="18" charset="0"/>
              </a:rPr>
              <a:t>deviation</a:t>
            </a:r>
            <a:endParaRPr kumimoji="0" lang="zh-TW" altLang="en-US" sz="1600" b="1" dirty="0">
              <a:solidFill>
                <a:srgbClr val="FF0000"/>
              </a:solidFill>
              <a:latin typeface="Times New Roman" pitchFamily="18" charset="0"/>
              <a:cs typeface="Times New Roman" pitchFamily="18" charset="0"/>
            </a:endParaRPr>
          </a:p>
        </p:txBody>
      </p:sp>
      <p:sp>
        <p:nvSpPr>
          <p:cNvPr id="8" name="矩形 7"/>
          <p:cNvSpPr/>
          <p:nvPr/>
        </p:nvSpPr>
        <p:spPr>
          <a:xfrm>
            <a:off x="20514" y="1268760"/>
            <a:ext cx="5847630" cy="216024"/>
          </a:xfrm>
          <a:prstGeom prst="rect">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p:spTree>
    <p:extLst>
      <p:ext uri="{BB962C8B-B14F-4D97-AF65-F5344CB8AC3E}">
        <p14:creationId xmlns:p14="http://schemas.microsoft.com/office/powerpoint/2010/main" val="3104947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3752"/>
            <a:ext cx="8229600" cy="1143000"/>
          </a:xfrm>
        </p:spPr>
        <p:txBody>
          <a:bodyPr>
            <a:normAutofit/>
          </a:bodyPr>
          <a:lstStyle/>
          <a:p>
            <a:r>
              <a:rPr lang="en-US" altLang="zh-TW" dirty="0" smtClean="0"/>
              <a:t>Performance </a:t>
            </a:r>
            <a:r>
              <a:rPr lang="en-US" altLang="zh-TW" dirty="0"/>
              <a:t>comparison on MediaEval2013 with different </a:t>
            </a:r>
            <a:r>
              <a:rPr lang="en-US" altLang="zh-TW" i="1" dirty="0" smtClean="0"/>
              <a:t>Z</a:t>
            </a:r>
            <a:endParaRPr lang="zh-TW" altLang="en-US" dirty="0"/>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val="2302767617"/>
              </p:ext>
            </p:extLst>
          </p:nvPr>
        </p:nvGraphicFramePr>
        <p:xfrm>
          <a:off x="1547664" y="2420888"/>
          <a:ext cx="5904656" cy="1463040"/>
        </p:xfrm>
        <a:graphic>
          <a:graphicData uri="http://schemas.openxmlformats.org/drawingml/2006/table">
            <a:tbl>
              <a:tblPr firstRow="1" firstCol="1" bandRow="1">
                <a:tableStyleId>{22838BEF-8BB2-4498-84A7-C5851F593DF1}</a:tableStyleId>
              </a:tblPr>
              <a:tblGrid>
                <a:gridCol w="1175657"/>
                <a:gridCol w="840567"/>
                <a:gridCol w="720080"/>
                <a:gridCol w="792088"/>
                <a:gridCol w="792088"/>
                <a:gridCol w="792088"/>
                <a:gridCol w="792088"/>
              </a:tblGrid>
              <a:tr h="0">
                <a:tc>
                  <a:txBody>
                    <a:bodyPr/>
                    <a:lstStyle/>
                    <a:p>
                      <a:pPr algn="ctr">
                        <a:spcAft>
                          <a:spcPts val="0"/>
                        </a:spcAft>
                      </a:pPr>
                      <a:r>
                        <a:rPr lang="en-US" sz="1600" kern="100" dirty="0">
                          <a:effectLst/>
                        </a:rPr>
                        <a:t>Metric</a:t>
                      </a:r>
                      <a:endParaRPr lang="zh-TW" sz="1600" kern="100" dirty="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Method</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Z = 4</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Z = 8</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Z = 16</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Z = 32</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Z = 64</a:t>
                      </a:r>
                      <a:endParaRPr lang="zh-TW" sz="1600" kern="100">
                        <a:effectLst/>
                        <a:latin typeface="Calibri"/>
                        <a:ea typeface="新細明體"/>
                        <a:cs typeface="Times New Roman"/>
                      </a:endParaRPr>
                    </a:p>
                  </a:txBody>
                  <a:tcPr marL="68580" marR="68580" marT="0" marB="0"/>
                </a:tc>
              </a:tr>
              <a:tr h="0">
                <a:tc rowSpan="2">
                  <a:txBody>
                    <a:bodyPr/>
                    <a:lstStyle/>
                    <a:p>
                      <a:pPr algn="just">
                        <a:spcAft>
                          <a:spcPts val="0"/>
                        </a:spcAft>
                      </a:pPr>
                      <a:r>
                        <a:rPr lang="en-US" sz="1600" b="0" kern="100" dirty="0">
                          <a:effectLst/>
                        </a:rPr>
                        <a:t>JS</a:t>
                      </a:r>
                      <a:endParaRPr lang="zh-TW" sz="1600" b="0" kern="100" dirty="0">
                        <a:effectLst/>
                        <a:latin typeface="Calibri"/>
                        <a:ea typeface="新細明體"/>
                        <a:cs typeface="Times New Roman"/>
                      </a:endParaRPr>
                    </a:p>
                  </a:txBody>
                  <a:tcPr marL="68580" marR="68580" marT="0" marB="0"/>
                </a:tc>
                <a:tc>
                  <a:txBody>
                    <a:bodyPr/>
                    <a:lstStyle/>
                    <a:p>
                      <a:pPr algn="just">
                        <a:spcAft>
                          <a:spcPts val="0"/>
                        </a:spcAft>
                      </a:pPr>
                      <a:r>
                        <a:rPr lang="en-US" sz="1600" kern="100" dirty="0">
                          <a:effectLst/>
                        </a:rPr>
                        <a:t>8-NN</a:t>
                      </a:r>
                      <a:endParaRPr lang="zh-TW" sz="1600" kern="100" dirty="0">
                        <a:effectLst/>
                        <a:latin typeface="Calibri"/>
                        <a:ea typeface="新細明體"/>
                        <a:cs typeface="Times New Roman"/>
                      </a:endParaRPr>
                    </a:p>
                  </a:txBody>
                  <a:tcPr marL="68580" marR="68580" marT="0" marB="0"/>
                </a:tc>
                <a:tc>
                  <a:txBody>
                    <a:bodyPr/>
                    <a:lstStyle/>
                    <a:p>
                      <a:pPr algn="ctr">
                        <a:spcAft>
                          <a:spcPts val="0"/>
                        </a:spcAft>
                      </a:pPr>
                      <a:r>
                        <a:rPr lang="en-US" sz="1600" b="0" kern="100" dirty="0">
                          <a:effectLst/>
                        </a:rPr>
                        <a:t>0.109</a:t>
                      </a:r>
                      <a:endParaRPr lang="zh-TW" sz="1600" b="0" kern="100" dirty="0">
                        <a:effectLst/>
                        <a:latin typeface="Calibri"/>
                        <a:ea typeface="新細明體"/>
                        <a:cs typeface="Times New Roman"/>
                      </a:endParaRPr>
                    </a:p>
                  </a:txBody>
                  <a:tcPr marL="68580" marR="68580" marT="0" marB="0"/>
                </a:tc>
                <a:tc>
                  <a:txBody>
                    <a:bodyPr/>
                    <a:lstStyle/>
                    <a:p>
                      <a:pPr algn="ctr">
                        <a:spcAft>
                          <a:spcPts val="0"/>
                        </a:spcAft>
                      </a:pPr>
                      <a:r>
                        <a:rPr lang="en-US" sz="1600" b="0" kern="100" dirty="0">
                          <a:effectLst/>
                        </a:rPr>
                        <a:t>0.108</a:t>
                      </a:r>
                      <a:endParaRPr lang="zh-TW" sz="1600" b="0" kern="100" dirty="0">
                        <a:effectLst/>
                        <a:latin typeface="Calibri"/>
                        <a:ea typeface="新細明體"/>
                        <a:cs typeface="Times New Roman"/>
                      </a:endParaRPr>
                    </a:p>
                  </a:txBody>
                  <a:tcPr marL="68580" marR="68580" marT="0" marB="0"/>
                </a:tc>
                <a:tc>
                  <a:txBody>
                    <a:bodyPr/>
                    <a:lstStyle/>
                    <a:p>
                      <a:pPr algn="ctr">
                        <a:spcAft>
                          <a:spcPts val="0"/>
                        </a:spcAft>
                      </a:pPr>
                      <a:r>
                        <a:rPr lang="en-US" sz="1600" b="0" kern="100" dirty="0">
                          <a:effectLst/>
                        </a:rPr>
                        <a:t>0.120</a:t>
                      </a:r>
                      <a:endParaRPr lang="zh-TW" sz="1600" b="0" kern="100" dirty="0">
                        <a:effectLst/>
                        <a:latin typeface="Calibri"/>
                        <a:ea typeface="新細明體"/>
                        <a:cs typeface="Times New Roman"/>
                      </a:endParaRPr>
                    </a:p>
                  </a:txBody>
                  <a:tcPr marL="68580" marR="68580" marT="0" marB="0"/>
                </a:tc>
                <a:tc>
                  <a:txBody>
                    <a:bodyPr/>
                    <a:lstStyle/>
                    <a:p>
                      <a:pPr algn="ctr">
                        <a:spcAft>
                          <a:spcPts val="0"/>
                        </a:spcAft>
                      </a:pPr>
                      <a:r>
                        <a:rPr lang="en-US" sz="1600" b="0" kern="100" dirty="0">
                          <a:effectLst/>
                        </a:rPr>
                        <a:t>0.111</a:t>
                      </a:r>
                      <a:endParaRPr lang="zh-TW" sz="1600" b="0" kern="100" dirty="0">
                        <a:effectLst/>
                        <a:latin typeface="Calibri"/>
                        <a:ea typeface="新細明體"/>
                        <a:cs typeface="Times New Roman"/>
                      </a:endParaRPr>
                    </a:p>
                  </a:txBody>
                  <a:tcPr marL="68580" marR="68580" marT="0" marB="0"/>
                </a:tc>
                <a:tc>
                  <a:txBody>
                    <a:bodyPr/>
                    <a:lstStyle/>
                    <a:p>
                      <a:pPr algn="ctr">
                        <a:spcAft>
                          <a:spcPts val="0"/>
                        </a:spcAft>
                      </a:pPr>
                      <a:r>
                        <a:rPr lang="en-US" sz="1600" b="0" kern="100" dirty="0">
                          <a:effectLst/>
                        </a:rPr>
                        <a:t>0.107</a:t>
                      </a:r>
                      <a:endParaRPr lang="zh-TW" sz="1600" b="0" kern="100" dirty="0">
                        <a:effectLst/>
                        <a:latin typeface="Calibri"/>
                        <a:ea typeface="新細明體"/>
                        <a:cs typeface="Times New Roman"/>
                      </a:endParaRPr>
                    </a:p>
                  </a:txBody>
                  <a:tcPr marL="68580" marR="68580" marT="0" marB="0"/>
                </a:tc>
              </a:tr>
              <a:tr h="0">
                <a:tc vMerge="1">
                  <a:txBody>
                    <a:bodyPr/>
                    <a:lstStyle/>
                    <a:p>
                      <a:endParaRPr lang="zh-TW" altLang="en-US"/>
                    </a:p>
                  </a:txBody>
                  <a:tcPr/>
                </a:tc>
                <a:tc>
                  <a:txBody>
                    <a:bodyPr/>
                    <a:lstStyle/>
                    <a:p>
                      <a:pPr algn="just">
                        <a:spcAft>
                          <a:spcPts val="0"/>
                        </a:spcAft>
                      </a:pPr>
                      <a:r>
                        <a:rPr lang="en-US" sz="1600" kern="100" dirty="0">
                          <a:effectLst/>
                        </a:rPr>
                        <a:t>SVR</a:t>
                      </a:r>
                      <a:endParaRPr lang="zh-TW" sz="1600" kern="100" dirty="0">
                        <a:effectLst/>
                        <a:latin typeface="Calibri"/>
                        <a:ea typeface="新細明體"/>
                        <a:cs typeface="Times New Roman"/>
                      </a:endParaRPr>
                    </a:p>
                  </a:txBody>
                  <a:tcPr marL="68580" marR="68580" marT="0" marB="0"/>
                </a:tc>
                <a:tc>
                  <a:txBody>
                    <a:bodyPr/>
                    <a:lstStyle/>
                    <a:p>
                      <a:pPr algn="ctr">
                        <a:spcAft>
                          <a:spcPts val="0"/>
                        </a:spcAft>
                      </a:pPr>
                      <a:r>
                        <a:rPr lang="en-US" sz="1600" b="0" kern="100" dirty="0">
                          <a:effectLst/>
                        </a:rPr>
                        <a:t>0.182</a:t>
                      </a:r>
                      <a:endParaRPr lang="zh-TW" sz="1600" b="0" kern="100" dirty="0">
                        <a:effectLst/>
                        <a:latin typeface="Calibri"/>
                        <a:ea typeface="新細明體"/>
                        <a:cs typeface="Times New Roman"/>
                      </a:endParaRPr>
                    </a:p>
                  </a:txBody>
                  <a:tcPr marL="68580" marR="68580" marT="0" marB="0"/>
                </a:tc>
                <a:tc>
                  <a:txBody>
                    <a:bodyPr/>
                    <a:lstStyle/>
                    <a:p>
                      <a:pPr algn="ctr">
                        <a:spcAft>
                          <a:spcPts val="0"/>
                        </a:spcAft>
                      </a:pPr>
                      <a:r>
                        <a:rPr lang="en-US" sz="1600" b="0" kern="100">
                          <a:effectLst/>
                        </a:rPr>
                        <a:t>0.170</a:t>
                      </a:r>
                      <a:endParaRPr lang="zh-TW" sz="1600" b="0" kern="100">
                        <a:effectLst/>
                        <a:latin typeface="Calibri"/>
                        <a:ea typeface="新細明體"/>
                        <a:cs typeface="Times New Roman"/>
                      </a:endParaRPr>
                    </a:p>
                  </a:txBody>
                  <a:tcPr marL="68580" marR="68580" marT="0" marB="0"/>
                </a:tc>
                <a:tc>
                  <a:txBody>
                    <a:bodyPr/>
                    <a:lstStyle/>
                    <a:p>
                      <a:pPr algn="ctr">
                        <a:spcAft>
                          <a:spcPts val="0"/>
                        </a:spcAft>
                      </a:pPr>
                      <a:r>
                        <a:rPr lang="en-US" sz="1600" b="0" kern="100">
                          <a:effectLst/>
                        </a:rPr>
                        <a:t>0.161</a:t>
                      </a:r>
                      <a:endParaRPr lang="zh-TW" sz="1600" b="0" kern="100">
                        <a:effectLst/>
                        <a:latin typeface="Calibri"/>
                        <a:ea typeface="新細明體"/>
                        <a:cs typeface="Times New Roman"/>
                      </a:endParaRPr>
                    </a:p>
                  </a:txBody>
                  <a:tcPr marL="68580" marR="68580" marT="0" marB="0"/>
                </a:tc>
                <a:tc>
                  <a:txBody>
                    <a:bodyPr/>
                    <a:lstStyle/>
                    <a:p>
                      <a:pPr algn="ctr">
                        <a:spcAft>
                          <a:spcPts val="0"/>
                        </a:spcAft>
                      </a:pPr>
                      <a:r>
                        <a:rPr lang="en-US" sz="1600" b="0" kern="100">
                          <a:effectLst/>
                        </a:rPr>
                        <a:t>0.157</a:t>
                      </a:r>
                      <a:endParaRPr lang="zh-TW" sz="1600" b="0" kern="100">
                        <a:effectLst/>
                        <a:latin typeface="Calibri"/>
                        <a:ea typeface="新細明體"/>
                        <a:cs typeface="Times New Roman"/>
                      </a:endParaRPr>
                    </a:p>
                  </a:txBody>
                  <a:tcPr marL="68580" marR="68580" marT="0" marB="0"/>
                </a:tc>
                <a:tc>
                  <a:txBody>
                    <a:bodyPr/>
                    <a:lstStyle/>
                    <a:p>
                      <a:pPr algn="ctr">
                        <a:spcAft>
                          <a:spcPts val="0"/>
                        </a:spcAft>
                      </a:pPr>
                      <a:r>
                        <a:rPr lang="en-US" sz="1600" b="0" kern="100">
                          <a:effectLst/>
                        </a:rPr>
                        <a:t>0.124</a:t>
                      </a:r>
                      <a:endParaRPr lang="zh-TW" sz="1600" b="0" kern="100">
                        <a:effectLst/>
                        <a:latin typeface="Calibri"/>
                        <a:ea typeface="新細明體"/>
                        <a:cs typeface="Times New Roman"/>
                      </a:endParaRPr>
                    </a:p>
                  </a:txBody>
                  <a:tcPr marL="68580" marR="68580" marT="0" marB="0"/>
                </a:tc>
              </a:tr>
              <a:tr h="0">
                <a:tc rowSpan="2">
                  <a:txBody>
                    <a:bodyPr/>
                    <a:lstStyle/>
                    <a:p>
                      <a:pPr algn="just">
                        <a:spcAft>
                          <a:spcPts val="0"/>
                        </a:spcAft>
                      </a:pPr>
                      <a:r>
                        <a:rPr lang="en-US" sz="1600" b="0" i="1" kern="100" dirty="0">
                          <a:effectLst/>
                        </a:rPr>
                        <a:t>R</a:t>
                      </a:r>
                      <a:r>
                        <a:rPr lang="en-US" sz="1600" b="0" kern="100" baseline="30000" dirty="0">
                          <a:effectLst/>
                        </a:rPr>
                        <a:t>2</a:t>
                      </a:r>
                      <a:endParaRPr lang="zh-TW" sz="1600" b="0" kern="100" dirty="0">
                        <a:effectLst/>
                        <a:latin typeface="Calibri"/>
                        <a:ea typeface="新細明體"/>
                        <a:cs typeface="Times New Roman"/>
                      </a:endParaRPr>
                    </a:p>
                  </a:txBody>
                  <a:tcPr marL="68580" marR="68580" marT="0" marB="0"/>
                </a:tc>
                <a:tc>
                  <a:txBody>
                    <a:bodyPr/>
                    <a:lstStyle/>
                    <a:p>
                      <a:pPr algn="just">
                        <a:spcAft>
                          <a:spcPts val="0"/>
                        </a:spcAft>
                      </a:pPr>
                      <a:r>
                        <a:rPr lang="en-US" sz="1600" kern="100">
                          <a:effectLst/>
                        </a:rPr>
                        <a:t>8-NN</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b="0" kern="100" dirty="0">
                          <a:effectLst/>
                        </a:rPr>
                        <a:t>0.546</a:t>
                      </a:r>
                      <a:endParaRPr lang="zh-TW" sz="1600" b="0" kern="100" dirty="0">
                        <a:effectLst/>
                        <a:latin typeface="Calibri"/>
                        <a:ea typeface="新細明體"/>
                        <a:cs typeface="Times New Roman"/>
                      </a:endParaRPr>
                    </a:p>
                  </a:txBody>
                  <a:tcPr marL="68580" marR="68580" marT="0" marB="0"/>
                </a:tc>
                <a:tc>
                  <a:txBody>
                    <a:bodyPr/>
                    <a:lstStyle/>
                    <a:p>
                      <a:pPr algn="ctr">
                        <a:spcAft>
                          <a:spcPts val="0"/>
                        </a:spcAft>
                      </a:pPr>
                      <a:r>
                        <a:rPr lang="en-US" sz="1600" b="0" kern="100" dirty="0">
                          <a:effectLst/>
                        </a:rPr>
                        <a:t>0.554</a:t>
                      </a:r>
                      <a:endParaRPr lang="zh-TW" sz="1600" b="0" kern="100" dirty="0">
                        <a:effectLst/>
                        <a:latin typeface="Calibri"/>
                        <a:ea typeface="新細明體"/>
                        <a:cs typeface="Times New Roman"/>
                      </a:endParaRPr>
                    </a:p>
                  </a:txBody>
                  <a:tcPr marL="68580" marR="68580" marT="0" marB="0"/>
                </a:tc>
                <a:tc>
                  <a:txBody>
                    <a:bodyPr/>
                    <a:lstStyle/>
                    <a:p>
                      <a:pPr algn="ctr">
                        <a:spcAft>
                          <a:spcPts val="0"/>
                        </a:spcAft>
                      </a:pPr>
                      <a:r>
                        <a:rPr lang="en-US" sz="1600" b="0" kern="100" dirty="0">
                          <a:effectLst/>
                        </a:rPr>
                        <a:t>0.482</a:t>
                      </a:r>
                      <a:endParaRPr lang="zh-TW" sz="1600" b="0" kern="100" dirty="0">
                        <a:effectLst/>
                        <a:latin typeface="Calibri"/>
                        <a:ea typeface="新細明體"/>
                        <a:cs typeface="Times New Roman"/>
                      </a:endParaRPr>
                    </a:p>
                  </a:txBody>
                  <a:tcPr marL="68580" marR="68580" marT="0" marB="0"/>
                </a:tc>
                <a:tc>
                  <a:txBody>
                    <a:bodyPr/>
                    <a:lstStyle/>
                    <a:p>
                      <a:pPr algn="ctr">
                        <a:spcAft>
                          <a:spcPts val="0"/>
                        </a:spcAft>
                      </a:pPr>
                      <a:r>
                        <a:rPr lang="en-US" sz="1600" b="0" kern="100" dirty="0">
                          <a:effectLst/>
                        </a:rPr>
                        <a:t>0.509</a:t>
                      </a:r>
                      <a:endParaRPr lang="zh-TW" sz="1600" b="0" kern="100" dirty="0">
                        <a:effectLst/>
                        <a:latin typeface="Calibri"/>
                        <a:ea typeface="新細明體"/>
                        <a:cs typeface="Times New Roman"/>
                      </a:endParaRPr>
                    </a:p>
                  </a:txBody>
                  <a:tcPr marL="68580" marR="68580" marT="0" marB="0"/>
                </a:tc>
                <a:tc>
                  <a:txBody>
                    <a:bodyPr/>
                    <a:lstStyle/>
                    <a:p>
                      <a:pPr algn="ctr">
                        <a:spcAft>
                          <a:spcPts val="0"/>
                        </a:spcAft>
                      </a:pPr>
                      <a:r>
                        <a:rPr lang="en-US" sz="1600" b="0" kern="100" dirty="0">
                          <a:effectLst/>
                        </a:rPr>
                        <a:t>0.519</a:t>
                      </a:r>
                      <a:endParaRPr lang="zh-TW" sz="1600" b="0" kern="100" dirty="0">
                        <a:effectLst/>
                        <a:latin typeface="Calibri"/>
                        <a:ea typeface="新細明體"/>
                        <a:cs typeface="Times New Roman"/>
                      </a:endParaRPr>
                    </a:p>
                  </a:txBody>
                  <a:tcPr marL="68580" marR="68580" marT="0" marB="0"/>
                </a:tc>
              </a:tr>
              <a:tr h="0">
                <a:tc vMerge="1">
                  <a:txBody>
                    <a:bodyPr/>
                    <a:lstStyle/>
                    <a:p>
                      <a:endParaRPr lang="zh-TW" altLang="en-US"/>
                    </a:p>
                  </a:txBody>
                  <a:tcPr/>
                </a:tc>
                <a:tc>
                  <a:txBody>
                    <a:bodyPr/>
                    <a:lstStyle/>
                    <a:p>
                      <a:pPr algn="just">
                        <a:spcAft>
                          <a:spcPts val="0"/>
                        </a:spcAft>
                      </a:pPr>
                      <a:r>
                        <a:rPr lang="en-US" sz="1600" kern="100">
                          <a:effectLst/>
                        </a:rPr>
                        <a:t>SVR</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0.321</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0.334</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dirty="0">
                          <a:effectLst/>
                        </a:rPr>
                        <a:t>0.339</a:t>
                      </a:r>
                      <a:endParaRPr lang="zh-TW" sz="1600" kern="100" dirty="0">
                        <a:effectLst/>
                        <a:latin typeface="Calibri"/>
                        <a:ea typeface="新細明體"/>
                        <a:cs typeface="Times New Roman"/>
                      </a:endParaRPr>
                    </a:p>
                  </a:txBody>
                  <a:tcPr marL="68580" marR="68580" marT="0" marB="0"/>
                </a:tc>
                <a:tc>
                  <a:txBody>
                    <a:bodyPr/>
                    <a:lstStyle/>
                    <a:p>
                      <a:pPr algn="ctr">
                        <a:spcAft>
                          <a:spcPts val="0"/>
                        </a:spcAft>
                      </a:pPr>
                      <a:r>
                        <a:rPr lang="en-US" sz="1600" kern="100" dirty="0">
                          <a:effectLst/>
                        </a:rPr>
                        <a:t>0.341</a:t>
                      </a:r>
                      <a:endParaRPr lang="zh-TW" sz="1600" kern="100" dirty="0">
                        <a:effectLst/>
                        <a:latin typeface="Calibri"/>
                        <a:ea typeface="新細明體"/>
                        <a:cs typeface="Times New Roman"/>
                      </a:endParaRPr>
                    </a:p>
                  </a:txBody>
                  <a:tcPr marL="68580" marR="68580" marT="0" marB="0"/>
                </a:tc>
                <a:tc>
                  <a:txBody>
                    <a:bodyPr/>
                    <a:lstStyle/>
                    <a:p>
                      <a:pPr algn="ctr">
                        <a:spcAft>
                          <a:spcPts val="0"/>
                        </a:spcAft>
                      </a:pPr>
                      <a:r>
                        <a:rPr lang="en-US" sz="1600" kern="100" dirty="0">
                          <a:effectLst/>
                        </a:rPr>
                        <a:t>0.342</a:t>
                      </a:r>
                      <a:endParaRPr lang="zh-TW" sz="1600" kern="100" dirty="0">
                        <a:effectLst/>
                        <a:latin typeface="Calibri"/>
                        <a:ea typeface="新細明體"/>
                        <a:cs typeface="Times New Roman"/>
                      </a:endParaRPr>
                    </a:p>
                  </a:txBody>
                  <a:tcPr marL="68580" marR="68580" marT="0" marB="0"/>
                </a:tc>
              </a:tr>
            </a:tbl>
          </a:graphicData>
        </a:graphic>
      </p:graphicFrame>
      <p:sp>
        <p:nvSpPr>
          <p:cNvPr id="3" name="投影片編號版面配置區 2"/>
          <p:cNvSpPr>
            <a:spLocks noGrp="1"/>
          </p:cNvSpPr>
          <p:nvPr>
            <p:ph type="sldNum" sz="quarter" idx="15"/>
          </p:nvPr>
        </p:nvSpPr>
        <p:spPr/>
        <p:txBody>
          <a:bodyPr/>
          <a:lstStyle/>
          <a:p>
            <a:pPr>
              <a:defRPr/>
            </a:pPr>
            <a:fld id="{6B205C5D-034A-41C9-B4EF-10C86BAF9882}" type="slidenum">
              <a:rPr lang="zh-TW" altLang="en-US" smtClean="0"/>
              <a:pPr>
                <a:defRPr/>
              </a:pPr>
              <a:t>18</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1754561181"/>
              </p:ext>
            </p:extLst>
          </p:nvPr>
        </p:nvGraphicFramePr>
        <p:xfrm>
          <a:off x="1547664" y="4653136"/>
          <a:ext cx="5904656" cy="1706880"/>
        </p:xfrm>
        <a:graphic>
          <a:graphicData uri="http://schemas.openxmlformats.org/drawingml/2006/table">
            <a:tbl>
              <a:tblPr firstRow="1" firstCol="1" bandRow="1">
                <a:tableStyleId>{22838BEF-8BB2-4498-84A7-C5851F593DF1}</a:tableStyleId>
              </a:tblPr>
              <a:tblGrid>
                <a:gridCol w="1371600"/>
                <a:gridCol w="932656"/>
                <a:gridCol w="936104"/>
                <a:gridCol w="864096"/>
                <a:gridCol w="936104"/>
                <a:gridCol w="864096"/>
              </a:tblGrid>
              <a:tr h="0">
                <a:tc>
                  <a:txBody>
                    <a:bodyPr/>
                    <a:lstStyle/>
                    <a:p>
                      <a:pPr algn="ctr">
                        <a:spcAft>
                          <a:spcPts val="0"/>
                        </a:spcAft>
                      </a:pPr>
                      <a:r>
                        <a:rPr lang="en-US" sz="1600" kern="100" dirty="0">
                          <a:effectLst/>
                        </a:rPr>
                        <a:t>Method</a:t>
                      </a:r>
                      <a:endParaRPr lang="zh-TW" sz="1600" kern="100" dirty="0">
                        <a:effectLst/>
                        <a:latin typeface="Calibri"/>
                        <a:ea typeface="新細明體"/>
                        <a:cs typeface="Times New Roman"/>
                      </a:endParaRPr>
                    </a:p>
                  </a:txBody>
                  <a:tcPr marL="68580" marR="68580" marT="0" marB="0"/>
                </a:tc>
                <a:tc>
                  <a:txBody>
                    <a:bodyPr/>
                    <a:lstStyle/>
                    <a:p>
                      <a:pPr algn="ctr">
                        <a:spcAft>
                          <a:spcPts val="0"/>
                        </a:spcAft>
                      </a:pPr>
                      <a:r>
                        <a:rPr lang="en-US" sz="1600" kern="100" dirty="0">
                          <a:effectLst/>
                        </a:rPr>
                        <a:t>Z = 4</a:t>
                      </a:r>
                      <a:endParaRPr lang="zh-TW" sz="1600" kern="100" dirty="0">
                        <a:effectLst/>
                        <a:latin typeface="Calibri"/>
                        <a:ea typeface="新細明體"/>
                        <a:cs typeface="Times New Roman"/>
                      </a:endParaRPr>
                    </a:p>
                  </a:txBody>
                  <a:tcPr marL="68580" marR="68580" marT="0" marB="0"/>
                </a:tc>
                <a:tc>
                  <a:txBody>
                    <a:bodyPr/>
                    <a:lstStyle/>
                    <a:p>
                      <a:pPr algn="ctr">
                        <a:spcAft>
                          <a:spcPts val="0"/>
                        </a:spcAft>
                      </a:pPr>
                      <a:r>
                        <a:rPr lang="en-US" sz="1600" kern="100" dirty="0">
                          <a:effectLst/>
                        </a:rPr>
                        <a:t>Z = 8</a:t>
                      </a:r>
                      <a:endParaRPr lang="zh-TW" sz="1600" kern="100" dirty="0">
                        <a:effectLst/>
                        <a:latin typeface="Calibri"/>
                        <a:ea typeface="新細明體"/>
                        <a:cs typeface="Times New Roman"/>
                      </a:endParaRPr>
                    </a:p>
                  </a:txBody>
                  <a:tcPr marL="68580" marR="68580" marT="0" marB="0"/>
                </a:tc>
                <a:tc>
                  <a:txBody>
                    <a:bodyPr/>
                    <a:lstStyle/>
                    <a:p>
                      <a:pPr algn="ctr">
                        <a:spcAft>
                          <a:spcPts val="0"/>
                        </a:spcAft>
                      </a:pPr>
                      <a:r>
                        <a:rPr lang="en-US" sz="1600" kern="100" dirty="0">
                          <a:effectLst/>
                        </a:rPr>
                        <a:t>Z = 16</a:t>
                      </a:r>
                      <a:endParaRPr lang="zh-TW" sz="1600" kern="100" dirty="0">
                        <a:effectLst/>
                        <a:latin typeface="Calibri"/>
                        <a:ea typeface="新細明體"/>
                        <a:cs typeface="Times New Roman"/>
                      </a:endParaRPr>
                    </a:p>
                  </a:txBody>
                  <a:tcPr marL="68580" marR="68580" marT="0" marB="0"/>
                </a:tc>
                <a:tc>
                  <a:txBody>
                    <a:bodyPr/>
                    <a:lstStyle/>
                    <a:p>
                      <a:pPr algn="ctr">
                        <a:spcAft>
                          <a:spcPts val="0"/>
                        </a:spcAft>
                      </a:pPr>
                      <a:r>
                        <a:rPr lang="en-US" sz="1600" kern="100" dirty="0">
                          <a:effectLst/>
                        </a:rPr>
                        <a:t>Z = 32</a:t>
                      </a:r>
                      <a:endParaRPr lang="zh-TW" sz="1600" kern="100" dirty="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Z = 64</a:t>
                      </a:r>
                      <a:endParaRPr lang="zh-TW" sz="1600" kern="100">
                        <a:effectLst/>
                        <a:latin typeface="Calibri"/>
                        <a:ea typeface="新細明體"/>
                        <a:cs typeface="Times New Roman"/>
                      </a:endParaRPr>
                    </a:p>
                  </a:txBody>
                  <a:tcPr marL="68580" marR="68580" marT="0" marB="0"/>
                </a:tc>
              </a:tr>
              <a:tr h="0">
                <a:tc gridSpan="6">
                  <a:txBody>
                    <a:bodyPr/>
                    <a:lstStyle/>
                    <a:p>
                      <a:pPr algn="ctr">
                        <a:spcAft>
                          <a:spcPts val="0"/>
                        </a:spcAft>
                      </a:pPr>
                      <a:r>
                        <a:rPr lang="en-US" sz="1600" i="1" kern="100" dirty="0">
                          <a:effectLst/>
                        </a:rPr>
                        <a:t>R</a:t>
                      </a:r>
                      <a:r>
                        <a:rPr lang="en-US" sz="1600" kern="100" baseline="30000" dirty="0">
                          <a:effectLst/>
                        </a:rPr>
                        <a:t>2</a:t>
                      </a:r>
                      <a:r>
                        <a:rPr lang="en-US" sz="1600" kern="100" dirty="0">
                          <a:effectLst/>
                        </a:rPr>
                        <a:t>-based ranking criterion</a:t>
                      </a:r>
                      <a:endParaRPr lang="zh-TW" sz="1600" kern="100" dirty="0">
                        <a:effectLst/>
                        <a:latin typeface="Calibri"/>
                        <a:ea typeface="新細明體"/>
                        <a:cs typeface="Times New Roman"/>
                      </a:endParaRPr>
                    </a:p>
                  </a:txBody>
                  <a:tcPr marL="68580" marR="68580"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0">
                <a:tc>
                  <a:txBody>
                    <a:bodyPr/>
                    <a:lstStyle/>
                    <a:p>
                      <a:pPr algn="just">
                        <a:spcAft>
                          <a:spcPts val="0"/>
                        </a:spcAft>
                      </a:pPr>
                      <a:r>
                        <a:rPr lang="en-US" sz="1600" kern="100">
                          <a:effectLst/>
                        </a:rPr>
                        <a:t>8-NN</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b="0" kern="100">
                          <a:effectLst/>
                        </a:rPr>
                        <a:t>0.235</a:t>
                      </a:r>
                      <a:endParaRPr lang="zh-TW" sz="1600" b="0" kern="100">
                        <a:effectLst/>
                        <a:latin typeface="Calibri"/>
                        <a:ea typeface="新細明體"/>
                        <a:cs typeface="Times New Roman"/>
                      </a:endParaRPr>
                    </a:p>
                  </a:txBody>
                  <a:tcPr marL="68580" marR="68580" marT="0" marB="0"/>
                </a:tc>
                <a:tc>
                  <a:txBody>
                    <a:bodyPr/>
                    <a:lstStyle/>
                    <a:p>
                      <a:pPr algn="ctr">
                        <a:spcAft>
                          <a:spcPts val="0"/>
                        </a:spcAft>
                      </a:pPr>
                      <a:r>
                        <a:rPr lang="en-US" sz="1600" b="0" kern="100" dirty="0">
                          <a:effectLst/>
                        </a:rPr>
                        <a:t>0.216</a:t>
                      </a:r>
                      <a:endParaRPr lang="zh-TW" sz="1600" b="0" kern="100" dirty="0">
                        <a:effectLst/>
                        <a:latin typeface="Calibri"/>
                        <a:ea typeface="新細明體"/>
                        <a:cs typeface="Times New Roman"/>
                      </a:endParaRPr>
                    </a:p>
                  </a:txBody>
                  <a:tcPr marL="68580" marR="68580" marT="0" marB="0"/>
                </a:tc>
                <a:tc>
                  <a:txBody>
                    <a:bodyPr/>
                    <a:lstStyle/>
                    <a:p>
                      <a:pPr algn="ctr">
                        <a:spcAft>
                          <a:spcPts val="0"/>
                        </a:spcAft>
                      </a:pPr>
                      <a:r>
                        <a:rPr lang="en-US" sz="1600" b="0" kern="100" dirty="0">
                          <a:effectLst/>
                        </a:rPr>
                        <a:t>0.205</a:t>
                      </a:r>
                      <a:endParaRPr lang="zh-TW" sz="1600" b="0" kern="100" dirty="0">
                        <a:effectLst/>
                        <a:latin typeface="Calibri"/>
                        <a:ea typeface="新細明體"/>
                        <a:cs typeface="Times New Roman"/>
                      </a:endParaRPr>
                    </a:p>
                  </a:txBody>
                  <a:tcPr marL="68580" marR="68580" marT="0" marB="0"/>
                </a:tc>
                <a:tc>
                  <a:txBody>
                    <a:bodyPr/>
                    <a:lstStyle/>
                    <a:p>
                      <a:pPr algn="ctr">
                        <a:spcAft>
                          <a:spcPts val="0"/>
                        </a:spcAft>
                      </a:pPr>
                      <a:r>
                        <a:rPr lang="en-US" sz="1600" b="0" kern="100" dirty="0">
                          <a:effectLst/>
                        </a:rPr>
                        <a:t>0.168</a:t>
                      </a:r>
                      <a:endParaRPr lang="zh-TW" sz="1600" b="0" kern="100" dirty="0">
                        <a:effectLst/>
                        <a:latin typeface="Calibri"/>
                        <a:ea typeface="新細明體"/>
                        <a:cs typeface="Times New Roman"/>
                      </a:endParaRPr>
                    </a:p>
                  </a:txBody>
                  <a:tcPr marL="68580" marR="68580" marT="0" marB="0"/>
                </a:tc>
                <a:tc>
                  <a:txBody>
                    <a:bodyPr/>
                    <a:lstStyle/>
                    <a:p>
                      <a:pPr algn="ctr">
                        <a:spcAft>
                          <a:spcPts val="0"/>
                        </a:spcAft>
                      </a:pPr>
                      <a:r>
                        <a:rPr lang="en-US" sz="1600" b="0" kern="100" dirty="0">
                          <a:effectLst/>
                        </a:rPr>
                        <a:t>0.207</a:t>
                      </a:r>
                      <a:endParaRPr lang="zh-TW" sz="1600" b="0" kern="100" dirty="0">
                        <a:effectLst/>
                        <a:latin typeface="Calibri"/>
                        <a:ea typeface="新細明體"/>
                        <a:cs typeface="Times New Roman"/>
                      </a:endParaRPr>
                    </a:p>
                  </a:txBody>
                  <a:tcPr marL="68580" marR="68580" marT="0" marB="0"/>
                </a:tc>
              </a:tr>
              <a:tr h="0">
                <a:tc>
                  <a:txBody>
                    <a:bodyPr/>
                    <a:lstStyle/>
                    <a:p>
                      <a:pPr algn="just">
                        <a:spcAft>
                          <a:spcPts val="0"/>
                        </a:spcAft>
                      </a:pPr>
                      <a:r>
                        <a:rPr lang="en-US" sz="1600" kern="100">
                          <a:effectLst/>
                        </a:rPr>
                        <a:t>SVR</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b="0" kern="100" dirty="0">
                          <a:effectLst/>
                        </a:rPr>
                        <a:t>0.258</a:t>
                      </a:r>
                      <a:endParaRPr lang="zh-TW" sz="1600" b="0" kern="100" dirty="0">
                        <a:effectLst/>
                        <a:latin typeface="Calibri"/>
                        <a:ea typeface="新細明體"/>
                        <a:cs typeface="Times New Roman"/>
                      </a:endParaRPr>
                    </a:p>
                  </a:txBody>
                  <a:tcPr marL="68580" marR="68580" marT="0" marB="0"/>
                </a:tc>
                <a:tc>
                  <a:txBody>
                    <a:bodyPr/>
                    <a:lstStyle/>
                    <a:p>
                      <a:pPr algn="ctr">
                        <a:spcAft>
                          <a:spcPts val="0"/>
                        </a:spcAft>
                      </a:pPr>
                      <a:r>
                        <a:rPr lang="en-US" sz="1600" b="0" kern="100">
                          <a:effectLst/>
                        </a:rPr>
                        <a:t>0.196</a:t>
                      </a:r>
                      <a:endParaRPr lang="zh-TW" sz="1600" b="0" kern="100">
                        <a:effectLst/>
                        <a:latin typeface="Calibri"/>
                        <a:ea typeface="新細明體"/>
                        <a:cs typeface="Times New Roman"/>
                      </a:endParaRPr>
                    </a:p>
                  </a:txBody>
                  <a:tcPr marL="68580" marR="68580" marT="0" marB="0"/>
                </a:tc>
                <a:tc>
                  <a:txBody>
                    <a:bodyPr/>
                    <a:lstStyle/>
                    <a:p>
                      <a:pPr algn="ctr">
                        <a:spcAft>
                          <a:spcPts val="0"/>
                        </a:spcAft>
                      </a:pPr>
                      <a:r>
                        <a:rPr lang="en-US" sz="1600" b="0" kern="100">
                          <a:effectLst/>
                        </a:rPr>
                        <a:t>0.136</a:t>
                      </a:r>
                      <a:endParaRPr lang="zh-TW" sz="1600" b="0" kern="100">
                        <a:effectLst/>
                        <a:latin typeface="Calibri"/>
                        <a:ea typeface="新細明體"/>
                        <a:cs typeface="Times New Roman"/>
                      </a:endParaRPr>
                    </a:p>
                  </a:txBody>
                  <a:tcPr marL="68580" marR="68580" marT="0" marB="0"/>
                </a:tc>
                <a:tc>
                  <a:txBody>
                    <a:bodyPr/>
                    <a:lstStyle/>
                    <a:p>
                      <a:pPr algn="ctr">
                        <a:spcAft>
                          <a:spcPts val="0"/>
                        </a:spcAft>
                      </a:pPr>
                      <a:r>
                        <a:rPr lang="en-US" sz="1600" b="0" kern="100">
                          <a:effectLst/>
                        </a:rPr>
                        <a:t>0.098</a:t>
                      </a:r>
                      <a:endParaRPr lang="zh-TW" sz="1600" b="0" kern="100">
                        <a:effectLst/>
                        <a:latin typeface="Calibri"/>
                        <a:ea typeface="新細明體"/>
                        <a:cs typeface="Times New Roman"/>
                      </a:endParaRPr>
                    </a:p>
                  </a:txBody>
                  <a:tcPr marL="68580" marR="68580" marT="0" marB="0"/>
                </a:tc>
                <a:tc>
                  <a:txBody>
                    <a:bodyPr/>
                    <a:lstStyle/>
                    <a:p>
                      <a:pPr algn="ctr">
                        <a:spcAft>
                          <a:spcPts val="0"/>
                        </a:spcAft>
                      </a:pPr>
                      <a:r>
                        <a:rPr lang="en-US" sz="1600" b="0" kern="100" dirty="0">
                          <a:effectLst/>
                        </a:rPr>
                        <a:t>0.077</a:t>
                      </a:r>
                      <a:endParaRPr lang="zh-TW" sz="1600" b="0" kern="100" dirty="0">
                        <a:effectLst/>
                        <a:latin typeface="Calibri"/>
                        <a:ea typeface="新細明體"/>
                        <a:cs typeface="Times New Roman"/>
                      </a:endParaRPr>
                    </a:p>
                  </a:txBody>
                  <a:tcPr marL="68580" marR="68580" marT="0" marB="0"/>
                </a:tc>
              </a:tr>
              <a:tr h="0">
                <a:tc gridSpan="6">
                  <a:txBody>
                    <a:bodyPr/>
                    <a:lstStyle/>
                    <a:p>
                      <a:pPr algn="ctr">
                        <a:spcAft>
                          <a:spcPts val="0"/>
                        </a:spcAft>
                      </a:pPr>
                      <a:r>
                        <a:rPr lang="en-US" sz="1600" kern="100">
                          <a:effectLst/>
                        </a:rPr>
                        <a:t>JS-based ranking criterion</a:t>
                      </a:r>
                      <a:endParaRPr lang="zh-TW" sz="1600" kern="100">
                        <a:effectLst/>
                        <a:latin typeface="Calibri"/>
                        <a:ea typeface="新細明體"/>
                        <a:cs typeface="Times New Roman"/>
                      </a:endParaRPr>
                    </a:p>
                  </a:txBody>
                  <a:tcPr marL="68580" marR="68580"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0">
                <a:tc>
                  <a:txBody>
                    <a:bodyPr/>
                    <a:lstStyle/>
                    <a:p>
                      <a:pPr algn="just">
                        <a:spcAft>
                          <a:spcPts val="0"/>
                        </a:spcAft>
                      </a:pPr>
                      <a:r>
                        <a:rPr lang="en-US" sz="1600" kern="100">
                          <a:effectLst/>
                        </a:rPr>
                        <a:t>8-NN</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b="0" kern="100">
                          <a:effectLst/>
                        </a:rPr>
                        <a:t>0.286</a:t>
                      </a:r>
                      <a:endParaRPr lang="zh-TW" sz="1600" b="0" kern="100">
                        <a:effectLst/>
                        <a:latin typeface="Calibri"/>
                        <a:ea typeface="新細明體"/>
                        <a:cs typeface="Times New Roman"/>
                      </a:endParaRPr>
                    </a:p>
                  </a:txBody>
                  <a:tcPr marL="68580" marR="68580" marT="0" marB="0"/>
                </a:tc>
                <a:tc>
                  <a:txBody>
                    <a:bodyPr/>
                    <a:lstStyle/>
                    <a:p>
                      <a:pPr algn="ctr">
                        <a:spcAft>
                          <a:spcPts val="0"/>
                        </a:spcAft>
                      </a:pPr>
                      <a:r>
                        <a:rPr lang="en-US" sz="1600" b="0" kern="100" dirty="0">
                          <a:effectLst/>
                        </a:rPr>
                        <a:t>0.311</a:t>
                      </a:r>
                      <a:endParaRPr lang="zh-TW" sz="1600" b="0" kern="100" dirty="0">
                        <a:effectLst/>
                        <a:latin typeface="Calibri"/>
                        <a:ea typeface="新細明體"/>
                        <a:cs typeface="Times New Roman"/>
                      </a:endParaRPr>
                    </a:p>
                  </a:txBody>
                  <a:tcPr marL="68580" marR="68580" marT="0" marB="0"/>
                </a:tc>
                <a:tc>
                  <a:txBody>
                    <a:bodyPr/>
                    <a:lstStyle/>
                    <a:p>
                      <a:pPr algn="ctr">
                        <a:spcAft>
                          <a:spcPts val="0"/>
                        </a:spcAft>
                      </a:pPr>
                      <a:r>
                        <a:rPr lang="en-US" sz="1600" b="0" kern="100" dirty="0">
                          <a:effectLst/>
                        </a:rPr>
                        <a:t>0.327</a:t>
                      </a:r>
                      <a:endParaRPr lang="zh-TW" sz="1600" b="0" kern="100" dirty="0">
                        <a:effectLst/>
                        <a:latin typeface="Calibri"/>
                        <a:ea typeface="新細明體"/>
                        <a:cs typeface="Times New Roman"/>
                      </a:endParaRPr>
                    </a:p>
                  </a:txBody>
                  <a:tcPr marL="68580" marR="68580" marT="0" marB="0"/>
                </a:tc>
                <a:tc>
                  <a:txBody>
                    <a:bodyPr/>
                    <a:lstStyle/>
                    <a:p>
                      <a:pPr algn="ctr">
                        <a:spcAft>
                          <a:spcPts val="0"/>
                        </a:spcAft>
                      </a:pPr>
                      <a:r>
                        <a:rPr lang="en-US" sz="1600" b="0" kern="100" dirty="0">
                          <a:effectLst/>
                        </a:rPr>
                        <a:t>0.303</a:t>
                      </a:r>
                      <a:endParaRPr lang="zh-TW" sz="1600" b="0" kern="100" dirty="0">
                        <a:effectLst/>
                        <a:latin typeface="Calibri"/>
                        <a:ea typeface="新細明體"/>
                        <a:cs typeface="Times New Roman"/>
                      </a:endParaRPr>
                    </a:p>
                  </a:txBody>
                  <a:tcPr marL="68580" marR="68580" marT="0" marB="0"/>
                </a:tc>
                <a:tc>
                  <a:txBody>
                    <a:bodyPr/>
                    <a:lstStyle/>
                    <a:p>
                      <a:pPr algn="ctr">
                        <a:spcAft>
                          <a:spcPts val="0"/>
                        </a:spcAft>
                      </a:pPr>
                      <a:r>
                        <a:rPr lang="en-US" sz="1600" b="0" kern="100" dirty="0">
                          <a:effectLst/>
                        </a:rPr>
                        <a:t>0.346</a:t>
                      </a:r>
                      <a:endParaRPr lang="zh-TW" sz="1600" b="0" kern="100" dirty="0">
                        <a:effectLst/>
                        <a:latin typeface="Calibri"/>
                        <a:ea typeface="新細明體"/>
                        <a:cs typeface="Times New Roman"/>
                      </a:endParaRPr>
                    </a:p>
                  </a:txBody>
                  <a:tcPr marL="68580" marR="68580" marT="0" marB="0"/>
                </a:tc>
              </a:tr>
              <a:tr h="0">
                <a:tc>
                  <a:txBody>
                    <a:bodyPr/>
                    <a:lstStyle/>
                    <a:p>
                      <a:pPr algn="just">
                        <a:spcAft>
                          <a:spcPts val="0"/>
                        </a:spcAft>
                      </a:pPr>
                      <a:r>
                        <a:rPr lang="en-US" sz="1600" kern="100">
                          <a:effectLst/>
                        </a:rPr>
                        <a:t>SVR</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b="0" kern="100" dirty="0">
                          <a:effectLst/>
                        </a:rPr>
                        <a:t>0.531</a:t>
                      </a:r>
                      <a:endParaRPr lang="zh-TW" sz="1600" b="0" kern="100" dirty="0">
                        <a:effectLst/>
                        <a:latin typeface="Calibri"/>
                        <a:ea typeface="新細明體"/>
                        <a:cs typeface="Times New Roman"/>
                      </a:endParaRPr>
                    </a:p>
                  </a:txBody>
                  <a:tcPr marL="68580" marR="68580" marT="0" marB="0"/>
                </a:tc>
                <a:tc>
                  <a:txBody>
                    <a:bodyPr/>
                    <a:lstStyle/>
                    <a:p>
                      <a:pPr algn="ctr">
                        <a:spcAft>
                          <a:spcPts val="0"/>
                        </a:spcAft>
                      </a:pPr>
                      <a:r>
                        <a:rPr lang="en-US" sz="1600" b="0" kern="100">
                          <a:effectLst/>
                        </a:rPr>
                        <a:t>0.293</a:t>
                      </a:r>
                      <a:endParaRPr lang="zh-TW" sz="1600" b="0" kern="100">
                        <a:effectLst/>
                        <a:latin typeface="Calibri"/>
                        <a:ea typeface="新細明體"/>
                        <a:cs typeface="Times New Roman"/>
                      </a:endParaRPr>
                    </a:p>
                  </a:txBody>
                  <a:tcPr marL="68580" marR="68580" marT="0" marB="0"/>
                </a:tc>
                <a:tc>
                  <a:txBody>
                    <a:bodyPr/>
                    <a:lstStyle/>
                    <a:p>
                      <a:pPr algn="ctr">
                        <a:spcAft>
                          <a:spcPts val="0"/>
                        </a:spcAft>
                      </a:pPr>
                      <a:r>
                        <a:rPr lang="en-US" sz="1600" b="0" kern="100">
                          <a:effectLst/>
                        </a:rPr>
                        <a:t>0.223</a:t>
                      </a:r>
                      <a:endParaRPr lang="zh-TW" sz="1600" b="0" kern="100">
                        <a:effectLst/>
                        <a:latin typeface="Calibri"/>
                        <a:ea typeface="新細明體"/>
                        <a:cs typeface="Times New Roman"/>
                      </a:endParaRPr>
                    </a:p>
                  </a:txBody>
                  <a:tcPr marL="68580" marR="68580" marT="0" marB="0"/>
                </a:tc>
                <a:tc>
                  <a:txBody>
                    <a:bodyPr/>
                    <a:lstStyle/>
                    <a:p>
                      <a:pPr algn="ctr">
                        <a:spcAft>
                          <a:spcPts val="0"/>
                        </a:spcAft>
                      </a:pPr>
                      <a:r>
                        <a:rPr lang="en-US" sz="1600" b="0" kern="100">
                          <a:effectLst/>
                        </a:rPr>
                        <a:t>0.187</a:t>
                      </a:r>
                      <a:endParaRPr lang="zh-TW" sz="1600" b="0" kern="100">
                        <a:effectLst/>
                        <a:latin typeface="Calibri"/>
                        <a:ea typeface="新細明體"/>
                        <a:cs typeface="Times New Roman"/>
                      </a:endParaRPr>
                    </a:p>
                  </a:txBody>
                  <a:tcPr marL="68580" marR="68580" marT="0" marB="0"/>
                </a:tc>
                <a:tc>
                  <a:txBody>
                    <a:bodyPr/>
                    <a:lstStyle/>
                    <a:p>
                      <a:pPr algn="ctr">
                        <a:spcAft>
                          <a:spcPts val="0"/>
                        </a:spcAft>
                      </a:pPr>
                      <a:r>
                        <a:rPr lang="en-US" sz="1600" b="0" kern="100" dirty="0">
                          <a:effectLst/>
                        </a:rPr>
                        <a:t>0.169</a:t>
                      </a:r>
                      <a:endParaRPr lang="zh-TW" sz="1600" b="0" kern="100" dirty="0">
                        <a:effectLst/>
                        <a:latin typeface="Calibri"/>
                        <a:ea typeface="新細明體"/>
                        <a:cs typeface="Times New Roman"/>
                      </a:endParaRPr>
                    </a:p>
                  </a:txBody>
                  <a:tcPr marL="68580" marR="68580" marT="0" marB="0"/>
                </a:tc>
              </a:tr>
            </a:tbl>
          </a:graphicData>
        </a:graphic>
      </p:graphicFrame>
      <p:sp>
        <p:nvSpPr>
          <p:cNvPr id="6" name="文字方塊 16"/>
          <p:cNvSpPr txBox="1">
            <a:spLocks noChangeArrowheads="1"/>
          </p:cNvSpPr>
          <p:nvPr/>
        </p:nvSpPr>
        <p:spPr bwMode="auto">
          <a:xfrm>
            <a:off x="1443944" y="1772816"/>
            <a:ext cx="60803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1600" b="1" dirty="0">
                <a:latin typeface="Times New Roman" pitchFamily="18" charset="0"/>
                <a:cs typeface="Times New Roman" pitchFamily="18" charset="0"/>
              </a:rPr>
              <a:t>The </a:t>
            </a:r>
            <a:r>
              <a:rPr kumimoji="0" lang="en-US" altLang="zh-TW" sz="1600" b="1" dirty="0">
                <a:solidFill>
                  <a:srgbClr val="FF0000"/>
                </a:solidFill>
                <a:latin typeface="Times New Roman" pitchFamily="18" charset="0"/>
                <a:cs typeface="Times New Roman" pitchFamily="18" charset="0"/>
              </a:rPr>
              <a:t>MER performance</a:t>
            </a:r>
            <a:r>
              <a:rPr kumimoji="0" lang="en-US" altLang="zh-TW" sz="1600" b="1" dirty="0">
                <a:latin typeface="Times New Roman" pitchFamily="18" charset="0"/>
                <a:cs typeface="Times New Roman" pitchFamily="18" charset="0"/>
              </a:rPr>
              <a:t> comparison on </a:t>
            </a:r>
            <a:r>
              <a:rPr kumimoji="0" lang="en-US" altLang="zh-TW" sz="1600" b="1" dirty="0">
                <a:solidFill>
                  <a:srgbClr val="FF0000"/>
                </a:solidFill>
                <a:latin typeface="Times New Roman" pitchFamily="18" charset="0"/>
                <a:cs typeface="Times New Roman" pitchFamily="18" charset="0"/>
              </a:rPr>
              <a:t>MediaEval2013</a:t>
            </a:r>
            <a:r>
              <a:rPr kumimoji="0" lang="en-US" altLang="zh-TW" sz="1600" b="1" dirty="0">
                <a:latin typeface="Times New Roman" pitchFamily="18" charset="0"/>
                <a:cs typeface="Times New Roman" pitchFamily="18" charset="0"/>
              </a:rPr>
              <a:t> with different </a:t>
            </a:r>
            <a:r>
              <a:rPr kumimoji="0" lang="en-US" altLang="zh-TW" sz="1600" b="1" i="1" dirty="0">
                <a:latin typeface="Times New Roman" pitchFamily="18" charset="0"/>
                <a:cs typeface="Times New Roman" pitchFamily="18" charset="0"/>
              </a:rPr>
              <a:t>Z</a:t>
            </a:r>
            <a:r>
              <a:rPr kumimoji="0" lang="en-US" altLang="zh-TW" sz="1600" b="1" dirty="0">
                <a:latin typeface="Times New Roman" pitchFamily="18" charset="0"/>
                <a:cs typeface="Times New Roman" pitchFamily="18" charset="0"/>
              </a:rPr>
              <a:t> values</a:t>
            </a:r>
            <a:endParaRPr kumimoji="0" lang="zh-TW" altLang="en-US" sz="1600" b="1" dirty="0">
              <a:solidFill>
                <a:srgbClr val="FF0000"/>
              </a:solidFill>
              <a:latin typeface="Times New Roman" pitchFamily="18" charset="0"/>
              <a:cs typeface="Times New Roman" pitchFamily="18" charset="0"/>
            </a:endParaRPr>
          </a:p>
        </p:txBody>
      </p:sp>
      <p:sp>
        <p:nvSpPr>
          <p:cNvPr id="7" name="文字方塊 16"/>
          <p:cNvSpPr txBox="1">
            <a:spLocks noChangeArrowheads="1"/>
          </p:cNvSpPr>
          <p:nvPr/>
        </p:nvSpPr>
        <p:spPr bwMode="auto">
          <a:xfrm>
            <a:off x="1443944" y="4005064"/>
            <a:ext cx="60803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1600" b="1" dirty="0">
                <a:latin typeface="Times New Roman" pitchFamily="18" charset="0"/>
                <a:cs typeface="Times New Roman" pitchFamily="18" charset="0"/>
              </a:rPr>
              <a:t>The </a:t>
            </a:r>
            <a:r>
              <a:rPr kumimoji="0" lang="en-US" altLang="zh-TW" sz="1600" b="1" dirty="0">
                <a:solidFill>
                  <a:srgbClr val="FF0000"/>
                </a:solidFill>
                <a:latin typeface="Times New Roman" pitchFamily="18" charset="0"/>
                <a:cs typeface="Times New Roman" pitchFamily="18" charset="0"/>
              </a:rPr>
              <a:t>retrieval performance (Gamma statistic</a:t>
            </a:r>
            <a:r>
              <a:rPr kumimoji="0" lang="en-US" altLang="zh-TW" sz="1600" b="1" dirty="0" smtClean="0">
                <a:solidFill>
                  <a:srgbClr val="FF0000"/>
                </a:solidFill>
                <a:latin typeface="Times New Roman" pitchFamily="18" charset="0"/>
                <a:cs typeface="Times New Roman" pitchFamily="18" charset="0"/>
              </a:rPr>
              <a:t>) </a:t>
            </a:r>
            <a:r>
              <a:rPr kumimoji="0" lang="en-US" altLang="zh-TW" sz="1600" b="1" dirty="0" smtClean="0">
                <a:latin typeface="Times New Roman" pitchFamily="18" charset="0"/>
                <a:cs typeface="Times New Roman" pitchFamily="18" charset="0"/>
              </a:rPr>
              <a:t>comparison </a:t>
            </a:r>
            <a:r>
              <a:rPr kumimoji="0" lang="en-US" altLang="zh-TW" sz="1600" b="1" dirty="0">
                <a:latin typeface="Times New Roman" pitchFamily="18" charset="0"/>
                <a:cs typeface="Times New Roman" pitchFamily="18" charset="0"/>
              </a:rPr>
              <a:t>on </a:t>
            </a:r>
            <a:r>
              <a:rPr kumimoji="0" lang="en-US" altLang="zh-TW" sz="1600" b="1" dirty="0">
                <a:solidFill>
                  <a:srgbClr val="FF0000"/>
                </a:solidFill>
                <a:latin typeface="Times New Roman" pitchFamily="18" charset="0"/>
                <a:cs typeface="Times New Roman" pitchFamily="18" charset="0"/>
              </a:rPr>
              <a:t>MediaEval2013</a:t>
            </a:r>
            <a:r>
              <a:rPr kumimoji="0" lang="en-US" altLang="zh-TW" sz="1600" b="1" dirty="0">
                <a:latin typeface="Times New Roman" pitchFamily="18" charset="0"/>
                <a:cs typeface="Times New Roman" pitchFamily="18" charset="0"/>
              </a:rPr>
              <a:t> with different </a:t>
            </a:r>
            <a:r>
              <a:rPr kumimoji="0" lang="en-US" altLang="zh-TW" sz="1600" b="1" i="1" dirty="0">
                <a:latin typeface="Times New Roman" pitchFamily="18" charset="0"/>
                <a:cs typeface="Times New Roman" pitchFamily="18" charset="0"/>
              </a:rPr>
              <a:t>Z</a:t>
            </a:r>
            <a:r>
              <a:rPr kumimoji="0" lang="en-US" altLang="zh-TW" sz="1600" b="1" dirty="0">
                <a:latin typeface="Times New Roman" pitchFamily="18" charset="0"/>
                <a:cs typeface="Times New Roman" pitchFamily="18" charset="0"/>
              </a:rPr>
              <a:t> values</a:t>
            </a:r>
            <a:endParaRPr kumimoji="0" lang="zh-TW" altLang="en-US" sz="1600" b="1" dirty="0">
              <a:solidFill>
                <a:srgbClr val="FF0000"/>
              </a:solidFill>
              <a:latin typeface="Times New Roman" pitchFamily="18" charset="0"/>
              <a:cs typeface="Times New Roman" pitchFamily="18" charset="0"/>
            </a:endParaRPr>
          </a:p>
        </p:txBody>
      </p:sp>
      <p:sp>
        <p:nvSpPr>
          <p:cNvPr id="8" name="矩形 7"/>
          <p:cNvSpPr/>
          <p:nvPr/>
        </p:nvSpPr>
        <p:spPr>
          <a:xfrm>
            <a:off x="20514" y="1268760"/>
            <a:ext cx="5847630" cy="216024"/>
          </a:xfrm>
          <a:prstGeom prst="rect">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p:spTree>
    <p:extLst>
      <p:ext uri="{BB962C8B-B14F-4D97-AF65-F5344CB8AC3E}">
        <p14:creationId xmlns:p14="http://schemas.microsoft.com/office/powerpoint/2010/main" val="3452749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3752"/>
            <a:ext cx="8229600" cy="854968"/>
          </a:xfrm>
        </p:spPr>
        <p:txBody>
          <a:bodyPr>
            <a:normAutofit fontScale="90000"/>
          </a:bodyPr>
          <a:lstStyle/>
          <a:p>
            <a:r>
              <a:rPr lang="en-US" altLang="zh-TW" dirty="0"/>
              <a:t>Evaluation of Different Mapping Factors Learning Methods</a:t>
            </a:r>
            <a:endParaRPr lang="zh-TW" altLang="en-US" dirty="0"/>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val="2212059727"/>
              </p:ext>
            </p:extLst>
          </p:nvPr>
        </p:nvGraphicFramePr>
        <p:xfrm>
          <a:off x="3707904" y="1206624"/>
          <a:ext cx="4978896" cy="2438400"/>
        </p:xfrm>
        <a:graphic>
          <a:graphicData uri="http://schemas.openxmlformats.org/drawingml/2006/table">
            <a:tbl>
              <a:tblPr firstRow="1" firstCol="1" bandRow="1">
                <a:tableStyleId>{22838BEF-8BB2-4498-84A7-C5851F593DF1}</a:tableStyleId>
              </a:tblPr>
              <a:tblGrid>
                <a:gridCol w="1090464"/>
                <a:gridCol w="709736"/>
                <a:gridCol w="792088"/>
                <a:gridCol w="792088"/>
                <a:gridCol w="802432"/>
                <a:gridCol w="792088"/>
              </a:tblGrid>
              <a:tr h="0">
                <a:tc>
                  <a:txBody>
                    <a:bodyPr/>
                    <a:lstStyle/>
                    <a:p>
                      <a:pPr algn="just">
                        <a:spcAft>
                          <a:spcPts val="0"/>
                        </a:spcAft>
                      </a:pPr>
                      <a:r>
                        <a:rPr lang="en-US" sz="1600" kern="100" dirty="0">
                          <a:effectLst/>
                        </a:rPr>
                        <a:t>Method</a:t>
                      </a:r>
                      <a:endParaRPr lang="zh-TW" sz="1600" kern="100" dirty="0">
                        <a:effectLst/>
                        <a:latin typeface="Calibri"/>
                        <a:ea typeface="新細明體"/>
                        <a:cs typeface="Times New Roman"/>
                      </a:endParaRPr>
                    </a:p>
                  </a:txBody>
                  <a:tcPr marL="68580" marR="68580" marT="0" marB="0"/>
                </a:tc>
                <a:tc>
                  <a:txBody>
                    <a:bodyPr/>
                    <a:lstStyle/>
                    <a:p>
                      <a:pPr algn="ctr">
                        <a:spcAft>
                          <a:spcPts val="0"/>
                        </a:spcAft>
                      </a:pPr>
                      <a:r>
                        <a:rPr lang="en-US" sz="1600" kern="100" dirty="0">
                          <a:effectLst/>
                        </a:rPr>
                        <a:t>Z = 4</a:t>
                      </a:r>
                      <a:endParaRPr lang="zh-TW" sz="1600" kern="100" dirty="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Z = 8</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Z = 16</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Z = 32</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Z = 64</a:t>
                      </a:r>
                      <a:endParaRPr lang="zh-TW" sz="1600" kern="100">
                        <a:effectLst/>
                        <a:latin typeface="Calibri"/>
                        <a:ea typeface="新細明體"/>
                        <a:cs typeface="Times New Roman"/>
                      </a:endParaRPr>
                    </a:p>
                  </a:txBody>
                  <a:tcPr marL="68580" marR="68580" marT="0" marB="0"/>
                </a:tc>
              </a:tr>
              <a:tr h="0">
                <a:tc>
                  <a:txBody>
                    <a:bodyPr/>
                    <a:lstStyle/>
                    <a:p>
                      <a:pPr algn="just">
                        <a:spcAft>
                          <a:spcPts val="0"/>
                        </a:spcAft>
                      </a:pPr>
                      <a:r>
                        <a:rPr lang="en-US" sz="1600" b="0" kern="100">
                          <a:solidFill>
                            <a:srgbClr val="FF0000"/>
                          </a:solidFill>
                          <a:effectLst/>
                        </a:rPr>
                        <a:t>LAR</a:t>
                      </a:r>
                      <a:endParaRPr lang="zh-TW" sz="1600" b="0" kern="100">
                        <a:solidFill>
                          <a:srgbClr val="FF0000"/>
                        </a:solidFill>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0.487</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dirty="0">
                          <a:effectLst/>
                        </a:rPr>
                        <a:t>0.463</a:t>
                      </a:r>
                      <a:endParaRPr lang="zh-TW" sz="1600" kern="100" dirty="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0.462</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dirty="0">
                          <a:effectLst/>
                        </a:rPr>
                        <a:t>0.460</a:t>
                      </a:r>
                      <a:endParaRPr lang="zh-TW" sz="1600" kern="100" dirty="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0.456</a:t>
                      </a:r>
                      <a:endParaRPr lang="zh-TW" sz="1600" kern="100">
                        <a:effectLst/>
                        <a:latin typeface="Calibri"/>
                        <a:ea typeface="新細明體"/>
                        <a:cs typeface="Times New Roman"/>
                      </a:endParaRPr>
                    </a:p>
                  </a:txBody>
                  <a:tcPr marL="68580" marR="68580" marT="0" marB="0"/>
                </a:tc>
              </a:tr>
              <a:tr h="0">
                <a:tc>
                  <a:txBody>
                    <a:bodyPr/>
                    <a:lstStyle/>
                    <a:p>
                      <a:pPr algn="just">
                        <a:spcAft>
                          <a:spcPts val="0"/>
                        </a:spcAft>
                      </a:pPr>
                      <a:r>
                        <a:rPr lang="en-US" sz="1600" b="0" kern="100">
                          <a:solidFill>
                            <a:srgbClr val="FF0000"/>
                          </a:solidFill>
                          <a:effectLst/>
                        </a:rPr>
                        <a:t>LS</a:t>
                      </a:r>
                      <a:endParaRPr lang="zh-TW" sz="1600" b="0" kern="100">
                        <a:solidFill>
                          <a:srgbClr val="FF0000"/>
                        </a:solidFill>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0.487</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dirty="0">
                          <a:effectLst/>
                        </a:rPr>
                        <a:t>0.463</a:t>
                      </a:r>
                      <a:endParaRPr lang="zh-TW" sz="1600" kern="100" dirty="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0.462</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0.461</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dirty="0">
                          <a:effectLst/>
                        </a:rPr>
                        <a:t>0.456</a:t>
                      </a:r>
                      <a:endParaRPr lang="zh-TW" sz="1600" kern="100" dirty="0">
                        <a:effectLst/>
                        <a:latin typeface="Calibri"/>
                        <a:ea typeface="新細明體"/>
                        <a:cs typeface="Times New Roman"/>
                      </a:endParaRPr>
                    </a:p>
                  </a:txBody>
                  <a:tcPr marL="68580" marR="68580" marT="0" marB="0"/>
                </a:tc>
              </a:tr>
              <a:tr h="0">
                <a:tc>
                  <a:txBody>
                    <a:bodyPr/>
                    <a:lstStyle/>
                    <a:p>
                      <a:pPr algn="just">
                        <a:spcAft>
                          <a:spcPts val="0"/>
                        </a:spcAft>
                      </a:pPr>
                      <a:r>
                        <a:rPr lang="en-US" sz="1600" b="0" kern="100" dirty="0">
                          <a:solidFill>
                            <a:srgbClr val="FF0000"/>
                          </a:solidFill>
                          <a:effectLst/>
                        </a:rPr>
                        <a:t>SR</a:t>
                      </a:r>
                      <a:endParaRPr lang="zh-TW" sz="1600" b="0" kern="100" dirty="0">
                        <a:solidFill>
                          <a:srgbClr val="FF0000"/>
                        </a:solidFill>
                        <a:effectLst/>
                        <a:latin typeface="Calibri"/>
                        <a:ea typeface="新細明體"/>
                        <a:cs typeface="Times New Roman"/>
                      </a:endParaRPr>
                    </a:p>
                  </a:txBody>
                  <a:tcPr marL="68580" marR="68580" marT="0" marB="0"/>
                </a:tc>
                <a:tc>
                  <a:txBody>
                    <a:bodyPr/>
                    <a:lstStyle/>
                    <a:p>
                      <a:pPr algn="ctr">
                        <a:spcAft>
                          <a:spcPts val="0"/>
                        </a:spcAft>
                      </a:pPr>
                      <a:r>
                        <a:rPr lang="en-US" sz="1600" kern="100" dirty="0">
                          <a:effectLst/>
                        </a:rPr>
                        <a:t>0.415</a:t>
                      </a:r>
                      <a:endParaRPr lang="zh-TW" sz="1600" kern="100" dirty="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0.403</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0.399</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0.397</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0.389</a:t>
                      </a:r>
                      <a:endParaRPr lang="zh-TW" sz="1600" kern="100">
                        <a:effectLst/>
                        <a:latin typeface="Calibri"/>
                        <a:ea typeface="新細明體"/>
                        <a:cs typeface="Times New Roman"/>
                      </a:endParaRPr>
                    </a:p>
                  </a:txBody>
                  <a:tcPr marL="68580" marR="68580" marT="0" marB="0"/>
                </a:tc>
              </a:tr>
              <a:tr h="0">
                <a:tc>
                  <a:txBody>
                    <a:bodyPr/>
                    <a:lstStyle/>
                    <a:p>
                      <a:pPr algn="just">
                        <a:spcAft>
                          <a:spcPts val="0"/>
                        </a:spcAft>
                      </a:pPr>
                      <a:r>
                        <a:rPr lang="en-US" sz="1600" b="0" kern="100">
                          <a:solidFill>
                            <a:srgbClr val="0F26FF"/>
                          </a:solidFill>
                          <a:effectLst/>
                        </a:rPr>
                        <a:t>LAR+</a:t>
                      </a:r>
                      <a:endParaRPr lang="zh-TW" sz="1600" b="0" kern="100">
                        <a:solidFill>
                          <a:srgbClr val="0F26FF"/>
                        </a:solidFill>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0.356</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0.304</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0.288</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0.280</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0.253</a:t>
                      </a:r>
                      <a:endParaRPr lang="zh-TW" sz="1600" kern="100">
                        <a:effectLst/>
                        <a:latin typeface="Calibri"/>
                        <a:ea typeface="新細明體"/>
                        <a:cs typeface="Times New Roman"/>
                      </a:endParaRPr>
                    </a:p>
                  </a:txBody>
                  <a:tcPr marL="68580" marR="68580" marT="0" marB="0"/>
                </a:tc>
              </a:tr>
              <a:tr h="0">
                <a:tc>
                  <a:txBody>
                    <a:bodyPr/>
                    <a:lstStyle/>
                    <a:p>
                      <a:pPr algn="just">
                        <a:spcAft>
                          <a:spcPts val="0"/>
                        </a:spcAft>
                      </a:pPr>
                      <a:r>
                        <a:rPr lang="en-US" sz="1600" b="0" kern="100">
                          <a:solidFill>
                            <a:srgbClr val="0F26FF"/>
                          </a:solidFill>
                          <a:effectLst/>
                        </a:rPr>
                        <a:t>LS+</a:t>
                      </a:r>
                      <a:endParaRPr lang="zh-TW" sz="1600" b="0" kern="100">
                        <a:solidFill>
                          <a:srgbClr val="0F26FF"/>
                        </a:solidFill>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0.354</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0.302</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0.286</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0.279</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dirty="0">
                          <a:effectLst/>
                        </a:rPr>
                        <a:t>0.251</a:t>
                      </a:r>
                      <a:endParaRPr lang="zh-TW" sz="1600" kern="100" dirty="0">
                        <a:effectLst/>
                        <a:latin typeface="Calibri"/>
                        <a:ea typeface="新細明體"/>
                        <a:cs typeface="Times New Roman"/>
                      </a:endParaRPr>
                    </a:p>
                  </a:txBody>
                  <a:tcPr marL="68580" marR="68580" marT="0" marB="0"/>
                </a:tc>
              </a:tr>
              <a:tr h="0">
                <a:tc>
                  <a:txBody>
                    <a:bodyPr/>
                    <a:lstStyle/>
                    <a:p>
                      <a:pPr algn="just">
                        <a:spcAft>
                          <a:spcPts val="0"/>
                        </a:spcAft>
                      </a:pPr>
                      <a:r>
                        <a:rPr lang="en-US" sz="1600" b="0" kern="100" dirty="0">
                          <a:solidFill>
                            <a:srgbClr val="0F26FF"/>
                          </a:solidFill>
                          <a:effectLst/>
                        </a:rPr>
                        <a:t>SR+</a:t>
                      </a:r>
                      <a:endParaRPr lang="zh-TW" sz="1600" b="0" kern="100" dirty="0">
                        <a:solidFill>
                          <a:srgbClr val="0F26FF"/>
                        </a:solidFill>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0.341</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0.303</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0.297</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0.271</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0.252</a:t>
                      </a:r>
                      <a:endParaRPr lang="zh-TW" sz="1600" kern="100">
                        <a:effectLst/>
                        <a:latin typeface="Calibri"/>
                        <a:ea typeface="新細明體"/>
                        <a:cs typeface="Times New Roman"/>
                      </a:endParaRPr>
                    </a:p>
                  </a:txBody>
                  <a:tcPr marL="68580" marR="68580" marT="0" marB="0"/>
                </a:tc>
              </a:tr>
              <a:tr h="0">
                <a:tc>
                  <a:txBody>
                    <a:bodyPr/>
                    <a:lstStyle/>
                    <a:p>
                      <a:pPr algn="just">
                        <a:spcAft>
                          <a:spcPts val="0"/>
                        </a:spcAft>
                      </a:pPr>
                      <a:r>
                        <a:rPr lang="en-US" sz="1600" b="0" kern="100">
                          <a:solidFill>
                            <a:srgbClr val="0F26FF"/>
                          </a:solidFill>
                          <a:effectLst/>
                        </a:rPr>
                        <a:t>4-NN</a:t>
                      </a:r>
                      <a:endParaRPr lang="zh-TW" sz="1600" b="0" kern="100">
                        <a:solidFill>
                          <a:srgbClr val="0F26FF"/>
                        </a:solidFill>
                        <a:effectLst/>
                        <a:latin typeface="Calibri"/>
                        <a:ea typeface="新細明體"/>
                        <a:cs typeface="Times New Roman"/>
                      </a:endParaRPr>
                    </a:p>
                  </a:txBody>
                  <a:tcPr marL="68580" marR="68580" marT="0" marB="0"/>
                </a:tc>
                <a:tc>
                  <a:txBody>
                    <a:bodyPr/>
                    <a:lstStyle/>
                    <a:p>
                      <a:pPr algn="ctr">
                        <a:spcAft>
                          <a:spcPts val="0"/>
                        </a:spcAft>
                      </a:pPr>
                      <a:r>
                        <a:rPr lang="en-US" sz="1600" b="1" kern="100" dirty="0">
                          <a:effectLst/>
                        </a:rPr>
                        <a:t>0.681</a:t>
                      </a:r>
                      <a:endParaRPr lang="zh-TW" sz="1600" b="1" kern="100" dirty="0">
                        <a:effectLst/>
                        <a:latin typeface="Calibri"/>
                        <a:ea typeface="新細明體"/>
                        <a:cs typeface="Times New Roman"/>
                      </a:endParaRPr>
                    </a:p>
                  </a:txBody>
                  <a:tcPr marL="68580" marR="68580" marT="0" marB="0"/>
                </a:tc>
                <a:tc>
                  <a:txBody>
                    <a:bodyPr/>
                    <a:lstStyle/>
                    <a:p>
                      <a:pPr algn="ctr">
                        <a:spcAft>
                          <a:spcPts val="0"/>
                        </a:spcAft>
                      </a:pPr>
                      <a:r>
                        <a:rPr lang="en-US" sz="1600" b="1" kern="100" dirty="0">
                          <a:effectLst/>
                        </a:rPr>
                        <a:t>0.655</a:t>
                      </a:r>
                      <a:endParaRPr lang="zh-TW" sz="1600" b="1" kern="100" dirty="0">
                        <a:effectLst/>
                        <a:latin typeface="Calibri"/>
                        <a:ea typeface="新細明體"/>
                        <a:cs typeface="Times New Roman"/>
                      </a:endParaRPr>
                    </a:p>
                  </a:txBody>
                  <a:tcPr marL="68580" marR="68580" marT="0" marB="0"/>
                </a:tc>
                <a:tc>
                  <a:txBody>
                    <a:bodyPr/>
                    <a:lstStyle/>
                    <a:p>
                      <a:pPr algn="ctr">
                        <a:spcAft>
                          <a:spcPts val="0"/>
                        </a:spcAft>
                      </a:pPr>
                      <a:r>
                        <a:rPr lang="en-US" sz="1600" b="1" kern="100" dirty="0">
                          <a:effectLst/>
                        </a:rPr>
                        <a:t>0.645</a:t>
                      </a:r>
                      <a:endParaRPr lang="zh-TW" sz="1600" b="1" kern="100" dirty="0">
                        <a:effectLst/>
                        <a:latin typeface="Calibri"/>
                        <a:ea typeface="新細明體"/>
                        <a:cs typeface="Times New Roman"/>
                      </a:endParaRPr>
                    </a:p>
                  </a:txBody>
                  <a:tcPr marL="68580" marR="68580" marT="0" marB="0"/>
                </a:tc>
                <a:tc>
                  <a:txBody>
                    <a:bodyPr/>
                    <a:lstStyle/>
                    <a:p>
                      <a:pPr algn="ctr">
                        <a:spcAft>
                          <a:spcPts val="0"/>
                        </a:spcAft>
                      </a:pPr>
                      <a:r>
                        <a:rPr lang="en-US" sz="1600" b="1" kern="100" dirty="0">
                          <a:effectLst/>
                        </a:rPr>
                        <a:t>0.640</a:t>
                      </a:r>
                      <a:endParaRPr lang="zh-TW" sz="1600" b="1" kern="100" dirty="0">
                        <a:effectLst/>
                        <a:latin typeface="Calibri"/>
                        <a:ea typeface="新細明體"/>
                        <a:cs typeface="Times New Roman"/>
                      </a:endParaRPr>
                    </a:p>
                  </a:txBody>
                  <a:tcPr marL="68580" marR="68580" marT="0" marB="0"/>
                </a:tc>
                <a:tc>
                  <a:txBody>
                    <a:bodyPr/>
                    <a:lstStyle/>
                    <a:p>
                      <a:pPr algn="ctr">
                        <a:spcAft>
                          <a:spcPts val="0"/>
                        </a:spcAft>
                      </a:pPr>
                      <a:r>
                        <a:rPr lang="en-US" sz="1600" b="1" kern="100" dirty="0">
                          <a:effectLst/>
                        </a:rPr>
                        <a:t>0.638</a:t>
                      </a:r>
                      <a:endParaRPr lang="zh-TW" sz="1600" b="1" kern="100" dirty="0">
                        <a:effectLst/>
                        <a:latin typeface="Calibri"/>
                        <a:ea typeface="新細明體"/>
                        <a:cs typeface="Times New Roman"/>
                      </a:endParaRPr>
                    </a:p>
                  </a:txBody>
                  <a:tcPr marL="68580" marR="68580" marT="0" marB="0"/>
                </a:tc>
              </a:tr>
              <a:tr h="0">
                <a:tc>
                  <a:txBody>
                    <a:bodyPr/>
                    <a:lstStyle/>
                    <a:p>
                      <a:pPr algn="just">
                        <a:spcAft>
                          <a:spcPts val="0"/>
                        </a:spcAft>
                      </a:pPr>
                      <a:r>
                        <a:rPr lang="en-US" sz="1600" b="0" kern="100">
                          <a:solidFill>
                            <a:srgbClr val="0F26FF"/>
                          </a:solidFill>
                          <a:effectLst/>
                        </a:rPr>
                        <a:t>8-NN</a:t>
                      </a:r>
                      <a:endParaRPr lang="zh-TW" sz="1600" b="0" kern="100">
                        <a:solidFill>
                          <a:srgbClr val="0F26FF"/>
                        </a:solidFill>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0.656</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0.622</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0.606</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0.592</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dirty="0">
                          <a:effectLst/>
                        </a:rPr>
                        <a:t>0.587</a:t>
                      </a:r>
                      <a:endParaRPr lang="zh-TW" sz="1600" kern="100" dirty="0">
                        <a:effectLst/>
                        <a:latin typeface="Calibri"/>
                        <a:ea typeface="新細明體"/>
                        <a:cs typeface="Times New Roman"/>
                      </a:endParaRPr>
                    </a:p>
                  </a:txBody>
                  <a:tcPr marL="68580" marR="68580" marT="0" marB="0"/>
                </a:tc>
              </a:tr>
              <a:tr h="0">
                <a:tc>
                  <a:txBody>
                    <a:bodyPr/>
                    <a:lstStyle/>
                    <a:p>
                      <a:pPr algn="just">
                        <a:spcAft>
                          <a:spcPts val="0"/>
                        </a:spcAft>
                      </a:pPr>
                      <a:r>
                        <a:rPr lang="en-US" sz="1600" b="0" kern="100" dirty="0">
                          <a:solidFill>
                            <a:srgbClr val="0F26FF"/>
                          </a:solidFill>
                          <a:effectLst/>
                        </a:rPr>
                        <a:t>12-NN</a:t>
                      </a:r>
                      <a:endParaRPr lang="zh-TW" sz="1600" b="0" kern="100" dirty="0">
                        <a:solidFill>
                          <a:srgbClr val="0F26FF"/>
                        </a:solidFill>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0.629</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0.605</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0.596</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0.593</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dirty="0">
                          <a:effectLst/>
                        </a:rPr>
                        <a:t>0.591</a:t>
                      </a:r>
                      <a:endParaRPr lang="zh-TW" sz="1600" kern="100" dirty="0">
                        <a:effectLst/>
                        <a:latin typeface="Calibri"/>
                        <a:ea typeface="新細明體"/>
                        <a:cs typeface="Times New Roman"/>
                      </a:endParaRPr>
                    </a:p>
                  </a:txBody>
                  <a:tcPr marL="68580" marR="68580" marT="0" marB="0"/>
                </a:tc>
              </a:tr>
            </a:tbl>
          </a:graphicData>
        </a:graphic>
      </p:graphicFrame>
      <p:sp>
        <p:nvSpPr>
          <p:cNvPr id="3" name="投影片編號版面配置區 2"/>
          <p:cNvSpPr>
            <a:spLocks noGrp="1"/>
          </p:cNvSpPr>
          <p:nvPr>
            <p:ph type="sldNum" sz="quarter" idx="15"/>
          </p:nvPr>
        </p:nvSpPr>
        <p:spPr>
          <a:xfrm>
            <a:off x="6876256" y="6060920"/>
            <a:ext cx="2133600" cy="365125"/>
          </a:xfrm>
        </p:spPr>
        <p:txBody>
          <a:bodyPr/>
          <a:lstStyle/>
          <a:p>
            <a:pPr>
              <a:defRPr/>
            </a:pPr>
            <a:fld id="{6B205C5D-034A-41C9-B4EF-10C86BAF9882}" type="slidenum">
              <a:rPr lang="zh-TW" altLang="en-US" smtClean="0"/>
              <a:pPr>
                <a:defRPr/>
              </a:pPr>
              <a:t>19</a:t>
            </a:fld>
            <a:endParaRPr lang="zh-TW" altLang="en-US" dirty="0"/>
          </a:p>
        </p:txBody>
      </p:sp>
      <p:graphicFrame>
        <p:nvGraphicFramePr>
          <p:cNvPr id="5" name="內容版面配置區 3"/>
          <p:cNvGraphicFramePr>
            <a:graphicFrameLocks/>
          </p:cNvGraphicFramePr>
          <p:nvPr>
            <p:extLst>
              <p:ext uri="{D42A27DB-BD31-4B8C-83A1-F6EECF244321}">
                <p14:modId xmlns:p14="http://schemas.microsoft.com/office/powerpoint/2010/main" val="4041444895"/>
              </p:ext>
            </p:extLst>
          </p:nvPr>
        </p:nvGraphicFramePr>
        <p:xfrm>
          <a:off x="3707904" y="3823463"/>
          <a:ext cx="4978896" cy="2917905"/>
        </p:xfrm>
        <a:graphic>
          <a:graphicData uri="http://schemas.openxmlformats.org/drawingml/2006/table">
            <a:tbl>
              <a:tblPr firstRow="1" firstCol="1" bandRow="1">
                <a:tableStyleId>{22838BEF-8BB2-4498-84A7-C5851F593DF1}</a:tableStyleId>
              </a:tblPr>
              <a:tblGrid>
                <a:gridCol w="1090464"/>
                <a:gridCol w="864096"/>
                <a:gridCol w="792088"/>
                <a:gridCol w="720080"/>
                <a:gridCol w="720080"/>
                <a:gridCol w="792088"/>
              </a:tblGrid>
              <a:tr h="35991">
                <a:tc>
                  <a:txBody>
                    <a:bodyPr/>
                    <a:lstStyle/>
                    <a:p>
                      <a:pPr algn="just">
                        <a:spcAft>
                          <a:spcPts val="0"/>
                        </a:spcAft>
                      </a:pPr>
                      <a:r>
                        <a:rPr lang="en-US" sz="1600" kern="100" dirty="0">
                          <a:effectLst/>
                        </a:rPr>
                        <a:t>Method</a:t>
                      </a:r>
                      <a:endParaRPr lang="zh-TW" sz="1600" kern="100" dirty="0">
                        <a:effectLst/>
                        <a:latin typeface="Calibri"/>
                        <a:ea typeface="新細明體"/>
                        <a:cs typeface="Times New Roman"/>
                      </a:endParaRPr>
                    </a:p>
                  </a:txBody>
                  <a:tcPr marL="68580" marR="68580" marT="0" marB="0"/>
                </a:tc>
                <a:tc>
                  <a:txBody>
                    <a:bodyPr/>
                    <a:lstStyle/>
                    <a:p>
                      <a:pPr algn="ctr">
                        <a:spcAft>
                          <a:spcPts val="0"/>
                        </a:spcAft>
                      </a:pPr>
                      <a:r>
                        <a:rPr lang="en-US" sz="1600" kern="100" dirty="0">
                          <a:effectLst/>
                        </a:rPr>
                        <a:t>Z = 4</a:t>
                      </a:r>
                      <a:endParaRPr lang="zh-TW" sz="1600" kern="100" dirty="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Z = 8</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Z = 16</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Z = 32</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rPr>
                        <a:t>Z = 64</a:t>
                      </a:r>
                      <a:endParaRPr lang="zh-TW" sz="1600" kern="100">
                        <a:effectLst/>
                        <a:latin typeface="Calibri"/>
                        <a:ea typeface="新細明體"/>
                        <a:cs typeface="Times New Roman"/>
                      </a:endParaRPr>
                    </a:p>
                  </a:txBody>
                  <a:tcPr marL="68580" marR="68580" marT="0" marB="0"/>
                </a:tc>
              </a:tr>
              <a:tr h="270025">
                <a:tc>
                  <a:txBody>
                    <a:bodyPr/>
                    <a:lstStyle/>
                    <a:p>
                      <a:pPr algn="just">
                        <a:spcAft>
                          <a:spcPts val="0"/>
                        </a:spcAft>
                      </a:pPr>
                      <a:r>
                        <a:rPr lang="en-US" sz="1600" b="0" kern="100">
                          <a:solidFill>
                            <a:srgbClr val="FF0000"/>
                          </a:solidFill>
                          <a:effectLst/>
                        </a:rPr>
                        <a:t>LAR</a:t>
                      </a:r>
                      <a:endParaRPr lang="zh-TW" sz="1600" b="0" kern="100">
                        <a:solidFill>
                          <a:srgbClr val="FF0000"/>
                        </a:solidFill>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0.123</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dirty="0">
                          <a:effectLst/>
                          <a:latin typeface="Times New Roman"/>
                          <a:ea typeface="標楷體"/>
                          <a:cs typeface="Times New Roman"/>
                        </a:rPr>
                        <a:t>0.125</a:t>
                      </a:r>
                      <a:endParaRPr lang="zh-TW" sz="1600" kern="100" dirty="0">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0.121</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0.120</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dirty="0">
                          <a:effectLst/>
                          <a:latin typeface="Times New Roman"/>
                          <a:ea typeface="標楷體"/>
                          <a:cs typeface="Times New Roman"/>
                        </a:rPr>
                        <a:t>0.119</a:t>
                      </a:r>
                      <a:endParaRPr lang="zh-TW" sz="1600" kern="100" dirty="0">
                        <a:effectLst/>
                        <a:latin typeface="Calibri"/>
                        <a:ea typeface="新細明體"/>
                        <a:cs typeface="Times New Roman"/>
                      </a:endParaRPr>
                    </a:p>
                  </a:txBody>
                  <a:tcPr marL="68580" marR="68580" marT="0" marB="0"/>
                </a:tc>
              </a:tr>
              <a:tr h="270025">
                <a:tc>
                  <a:txBody>
                    <a:bodyPr/>
                    <a:lstStyle/>
                    <a:p>
                      <a:pPr algn="just">
                        <a:spcAft>
                          <a:spcPts val="0"/>
                        </a:spcAft>
                      </a:pPr>
                      <a:r>
                        <a:rPr lang="en-US" sz="1600" b="0" kern="100">
                          <a:solidFill>
                            <a:srgbClr val="FF0000"/>
                          </a:solidFill>
                          <a:effectLst/>
                        </a:rPr>
                        <a:t>LS</a:t>
                      </a:r>
                      <a:endParaRPr lang="zh-TW" sz="1600" b="0" kern="100">
                        <a:solidFill>
                          <a:srgbClr val="FF0000"/>
                        </a:solidFill>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0.195</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0.151</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0.158</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0.161</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0.162</a:t>
                      </a:r>
                      <a:endParaRPr lang="zh-TW" sz="1600" kern="100">
                        <a:effectLst/>
                        <a:latin typeface="Calibri"/>
                        <a:ea typeface="新細明體"/>
                        <a:cs typeface="Times New Roman"/>
                      </a:endParaRPr>
                    </a:p>
                  </a:txBody>
                  <a:tcPr marL="68580" marR="68580" marT="0" marB="0"/>
                </a:tc>
              </a:tr>
              <a:tr h="270025">
                <a:tc>
                  <a:txBody>
                    <a:bodyPr/>
                    <a:lstStyle/>
                    <a:p>
                      <a:pPr algn="just">
                        <a:spcAft>
                          <a:spcPts val="0"/>
                        </a:spcAft>
                      </a:pPr>
                      <a:r>
                        <a:rPr lang="en-US" sz="1600" b="0" kern="100" dirty="0">
                          <a:solidFill>
                            <a:srgbClr val="FF0000"/>
                          </a:solidFill>
                          <a:effectLst/>
                        </a:rPr>
                        <a:t>SR</a:t>
                      </a:r>
                      <a:endParaRPr lang="zh-TW" sz="1600" b="0" kern="100" dirty="0">
                        <a:solidFill>
                          <a:srgbClr val="FF0000"/>
                        </a:solidFill>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0.041</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0.038</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0.037</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0.037</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0.036</a:t>
                      </a:r>
                      <a:endParaRPr lang="zh-TW" sz="1600" kern="100">
                        <a:effectLst/>
                        <a:latin typeface="Calibri"/>
                        <a:ea typeface="新細明體"/>
                        <a:cs typeface="Times New Roman"/>
                      </a:endParaRPr>
                    </a:p>
                  </a:txBody>
                  <a:tcPr marL="68580" marR="68580" marT="0" marB="0"/>
                </a:tc>
              </a:tr>
              <a:tr h="270025">
                <a:tc>
                  <a:txBody>
                    <a:bodyPr/>
                    <a:lstStyle/>
                    <a:p>
                      <a:pPr algn="just">
                        <a:spcAft>
                          <a:spcPts val="0"/>
                        </a:spcAft>
                      </a:pPr>
                      <a:r>
                        <a:rPr lang="en-US" sz="1600" b="0" kern="100">
                          <a:solidFill>
                            <a:srgbClr val="0F26FF"/>
                          </a:solidFill>
                          <a:effectLst/>
                        </a:rPr>
                        <a:t>LAR+</a:t>
                      </a:r>
                      <a:endParaRPr lang="zh-TW" sz="1600" b="0" kern="100">
                        <a:solidFill>
                          <a:srgbClr val="0F26FF"/>
                        </a:solidFill>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0.613</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0.574</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0.549</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0.536</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0.513</a:t>
                      </a:r>
                      <a:endParaRPr lang="zh-TW" sz="1600" kern="100">
                        <a:effectLst/>
                        <a:latin typeface="Calibri"/>
                        <a:ea typeface="新細明體"/>
                        <a:cs typeface="Times New Roman"/>
                      </a:endParaRPr>
                    </a:p>
                  </a:txBody>
                  <a:tcPr marL="68580" marR="68580" marT="0" marB="0"/>
                </a:tc>
              </a:tr>
              <a:tr h="270025">
                <a:tc>
                  <a:txBody>
                    <a:bodyPr/>
                    <a:lstStyle/>
                    <a:p>
                      <a:pPr algn="just">
                        <a:spcAft>
                          <a:spcPts val="0"/>
                        </a:spcAft>
                      </a:pPr>
                      <a:r>
                        <a:rPr lang="en-US" sz="1600" b="0" kern="100">
                          <a:solidFill>
                            <a:srgbClr val="0F26FF"/>
                          </a:solidFill>
                          <a:effectLst/>
                        </a:rPr>
                        <a:t>LS+</a:t>
                      </a:r>
                      <a:endParaRPr lang="zh-TW" sz="1600" b="0" kern="100">
                        <a:solidFill>
                          <a:srgbClr val="0F26FF"/>
                        </a:solidFill>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0.613</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0.574</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0.550</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0.536</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0.513</a:t>
                      </a:r>
                      <a:endParaRPr lang="zh-TW" sz="1600" kern="100">
                        <a:effectLst/>
                        <a:latin typeface="Calibri"/>
                        <a:ea typeface="新細明體"/>
                        <a:cs typeface="Times New Roman"/>
                      </a:endParaRPr>
                    </a:p>
                  </a:txBody>
                  <a:tcPr marL="68580" marR="68580" marT="0" marB="0"/>
                </a:tc>
              </a:tr>
              <a:tr h="270025">
                <a:tc>
                  <a:txBody>
                    <a:bodyPr/>
                    <a:lstStyle/>
                    <a:p>
                      <a:pPr algn="just">
                        <a:spcAft>
                          <a:spcPts val="0"/>
                        </a:spcAft>
                      </a:pPr>
                      <a:r>
                        <a:rPr lang="en-US" sz="1600" b="0" kern="100">
                          <a:solidFill>
                            <a:srgbClr val="0F26FF"/>
                          </a:solidFill>
                          <a:effectLst/>
                        </a:rPr>
                        <a:t>SR+</a:t>
                      </a:r>
                      <a:endParaRPr lang="zh-TW" sz="1600" b="0" kern="100">
                        <a:solidFill>
                          <a:srgbClr val="0F26FF"/>
                        </a:solidFill>
                        <a:effectLst/>
                        <a:latin typeface="Calibri"/>
                        <a:ea typeface="新細明體"/>
                        <a:cs typeface="Times New Roman"/>
                      </a:endParaRPr>
                    </a:p>
                  </a:txBody>
                  <a:tcPr marL="68580" marR="68580" marT="0" marB="0"/>
                </a:tc>
                <a:tc>
                  <a:txBody>
                    <a:bodyPr/>
                    <a:lstStyle/>
                    <a:p>
                      <a:pPr algn="ctr">
                        <a:spcAft>
                          <a:spcPts val="0"/>
                        </a:spcAft>
                      </a:pPr>
                      <a:r>
                        <a:rPr lang="en-US" sz="1600" b="1" kern="100">
                          <a:effectLst/>
                          <a:latin typeface="Times New Roman"/>
                          <a:ea typeface="標楷體"/>
                          <a:cs typeface="Times New Roman"/>
                        </a:rPr>
                        <a:t>0.613</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b="1" kern="100">
                          <a:effectLst/>
                          <a:latin typeface="Times New Roman"/>
                          <a:ea typeface="標楷體"/>
                          <a:cs typeface="Times New Roman"/>
                        </a:rPr>
                        <a:t>0.582</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0.564</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0.553</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0.534</a:t>
                      </a:r>
                      <a:endParaRPr lang="zh-TW" sz="1600" kern="100">
                        <a:effectLst/>
                        <a:latin typeface="Calibri"/>
                        <a:ea typeface="新細明體"/>
                        <a:cs typeface="Times New Roman"/>
                      </a:endParaRPr>
                    </a:p>
                  </a:txBody>
                  <a:tcPr marL="68580" marR="68580" marT="0" marB="0"/>
                </a:tc>
              </a:tr>
              <a:tr h="270025">
                <a:tc>
                  <a:txBody>
                    <a:bodyPr/>
                    <a:lstStyle/>
                    <a:p>
                      <a:pPr algn="just">
                        <a:spcAft>
                          <a:spcPts val="0"/>
                        </a:spcAft>
                      </a:pPr>
                      <a:r>
                        <a:rPr lang="en-US" sz="1600" b="0" kern="100" dirty="0">
                          <a:solidFill>
                            <a:srgbClr val="0F26FF"/>
                          </a:solidFill>
                          <a:effectLst/>
                        </a:rPr>
                        <a:t>4-NN</a:t>
                      </a:r>
                      <a:endParaRPr lang="zh-TW" sz="1600" b="0" kern="100" dirty="0">
                        <a:solidFill>
                          <a:srgbClr val="0F26FF"/>
                        </a:solidFill>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0.537</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0.562</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b="1" kern="100">
                          <a:effectLst/>
                          <a:latin typeface="Times New Roman"/>
                          <a:ea typeface="標楷體"/>
                          <a:cs typeface="Times New Roman"/>
                        </a:rPr>
                        <a:t>0.569</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b="1" kern="100">
                          <a:effectLst/>
                          <a:latin typeface="Times New Roman"/>
                          <a:ea typeface="標楷體"/>
                          <a:cs typeface="Times New Roman"/>
                        </a:rPr>
                        <a:t>0.578</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b="1" kern="100">
                          <a:effectLst/>
                          <a:latin typeface="Times New Roman"/>
                          <a:ea typeface="標楷體"/>
                          <a:cs typeface="Times New Roman"/>
                        </a:rPr>
                        <a:t>0.571</a:t>
                      </a:r>
                      <a:endParaRPr lang="zh-TW" sz="1600" kern="100">
                        <a:effectLst/>
                        <a:latin typeface="Calibri"/>
                        <a:ea typeface="新細明體"/>
                        <a:cs typeface="Times New Roman"/>
                      </a:endParaRPr>
                    </a:p>
                  </a:txBody>
                  <a:tcPr marL="68580" marR="68580" marT="0" marB="0"/>
                </a:tc>
              </a:tr>
              <a:tr h="270025">
                <a:tc>
                  <a:txBody>
                    <a:bodyPr/>
                    <a:lstStyle/>
                    <a:p>
                      <a:pPr algn="just">
                        <a:spcAft>
                          <a:spcPts val="0"/>
                        </a:spcAft>
                      </a:pPr>
                      <a:r>
                        <a:rPr lang="en-US" sz="1600" b="0" kern="100">
                          <a:solidFill>
                            <a:srgbClr val="0F26FF"/>
                          </a:solidFill>
                          <a:effectLst/>
                        </a:rPr>
                        <a:t>8-NN</a:t>
                      </a:r>
                      <a:endParaRPr lang="zh-TW" sz="1600" b="0" kern="100">
                        <a:solidFill>
                          <a:srgbClr val="0F26FF"/>
                        </a:solidFill>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0.546</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0.554</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0.482</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0.509</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0.519</a:t>
                      </a:r>
                      <a:endParaRPr lang="zh-TW" sz="1600" kern="100">
                        <a:effectLst/>
                        <a:latin typeface="Calibri"/>
                        <a:ea typeface="新細明體"/>
                        <a:cs typeface="Times New Roman"/>
                      </a:endParaRPr>
                    </a:p>
                  </a:txBody>
                  <a:tcPr marL="68580" marR="68580" marT="0" marB="0"/>
                </a:tc>
              </a:tr>
              <a:tr h="270025">
                <a:tc>
                  <a:txBody>
                    <a:bodyPr/>
                    <a:lstStyle/>
                    <a:p>
                      <a:pPr algn="just">
                        <a:spcAft>
                          <a:spcPts val="0"/>
                        </a:spcAft>
                      </a:pPr>
                      <a:r>
                        <a:rPr lang="en-US" sz="1600" b="0" kern="100" dirty="0">
                          <a:solidFill>
                            <a:srgbClr val="0F26FF"/>
                          </a:solidFill>
                          <a:effectLst/>
                        </a:rPr>
                        <a:t>12-NN</a:t>
                      </a:r>
                      <a:endParaRPr lang="zh-TW" sz="1600" b="0" kern="100" dirty="0">
                        <a:solidFill>
                          <a:srgbClr val="0F26FF"/>
                        </a:solidFill>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0.487</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0.497</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0.500</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a:effectLst/>
                          <a:latin typeface="Times New Roman"/>
                          <a:ea typeface="標楷體"/>
                          <a:cs typeface="Times New Roman"/>
                        </a:rPr>
                        <a:t>0.502</a:t>
                      </a:r>
                      <a:endParaRPr lang="zh-TW" sz="1600" kern="100">
                        <a:effectLst/>
                        <a:latin typeface="Calibri"/>
                        <a:ea typeface="新細明體"/>
                        <a:cs typeface="Times New Roman"/>
                      </a:endParaRPr>
                    </a:p>
                  </a:txBody>
                  <a:tcPr marL="68580" marR="68580" marT="0" marB="0"/>
                </a:tc>
                <a:tc>
                  <a:txBody>
                    <a:bodyPr/>
                    <a:lstStyle/>
                    <a:p>
                      <a:pPr algn="ctr">
                        <a:spcAft>
                          <a:spcPts val="0"/>
                        </a:spcAft>
                      </a:pPr>
                      <a:r>
                        <a:rPr lang="en-US" sz="1600" kern="100" dirty="0">
                          <a:effectLst/>
                          <a:latin typeface="Times New Roman"/>
                          <a:ea typeface="標楷體"/>
                          <a:cs typeface="Times New Roman"/>
                        </a:rPr>
                        <a:t>0.512</a:t>
                      </a:r>
                      <a:endParaRPr lang="zh-TW" sz="1600" kern="100" dirty="0">
                        <a:effectLst/>
                        <a:latin typeface="Calibri"/>
                        <a:ea typeface="新細明體"/>
                        <a:cs typeface="Times New Roman"/>
                      </a:endParaRPr>
                    </a:p>
                  </a:txBody>
                  <a:tcPr marL="68580" marR="68580" marT="0" marB="0"/>
                </a:tc>
              </a:tr>
            </a:tbl>
          </a:graphicData>
        </a:graphic>
      </p:graphicFrame>
      <p:sp>
        <p:nvSpPr>
          <p:cNvPr id="6" name="文字方塊 16"/>
          <p:cNvSpPr txBox="1">
            <a:spLocks noChangeArrowheads="1"/>
          </p:cNvSpPr>
          <p:nvPr/>
        </p:nvSpPr>
        <p:spPr bwMode="auto">
          <a:xfrm>
            <a:off x="107504" y="2204864"/>
            <a:ext cx="35283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lang="en-US" altLang="zh-TW" sz="1600" b="1" i="1" dirty="0" smtClean="0">
                <a:latin typeface="+mn-lt"/>
              </a:rPr>
              <a:t>R</a:t>
            </a:r>
            <a:r>
              <a:rPr lang="en-US" altLang="zh-TW" sz="1600" b="1" baseline="30000" dirty="0" smtClean="0">
                <a:latin typeface="+mn-lt"/>
              </a:rPr>
              <a:t>2</a:t>
            </a:r>
            <a:r>
              <a:rPr lang="en-US" altLang="zh-TW" sz="1600" b="1" dirty="0">
                <a:latin typeface="+mn-lt"/>
              </a:rPr>
              <a:t> </a:t>
            </a:r>
            <a:r>
              <a:rPr lang="en-US" altLang="zh-TW" sz="1600" b="1" dirty="0" smtClean="0">
                <a:latin typeface="+mn-lt"/>
              </a:rPr>
              <a:t>on </a:t>
            </a:r>
            <a:r>
              <a:rPr lang="en-US" altLang="zh-TW" sz="1600" b="1" dirty="0">
                <a:solidFill>
                  <a:srgbClr val="FF0000"/>
                </a:solidFill>
                <a:latin typeface="+mn-lt"/>
              </a:rPr>
              <a:t>NTUMIR</a:t>
            </a:r>
            <a:r>
              <a:rPr lang="en-US" altLang="zh-TW" sz="1600" b="1" dirty="0">
                <a:latin typeface="+mn-lt"/>
              </a:rPr>
              <a:t> with different mapping factors learning methods and </a:t>
            </a:r>
            <a:r>
              <a:rPr lang="en-US" altLang="zh-TW" sz="1600" b="1" i="1" dirty="0">
                <a:latin typeface="+mn-lt"/>
              </a:rPr>
              <a:t>Z</a:t>
            </a:r>
            <a:r>
              <a:rPr lang="en-US" altLang="zh-TW" sz="1600" b="1" dirty="0">
                <a:latin typeface="+mn-lt"/>
              </a:rPr>
              <a:t> </a:t>
            </a:r>
            <a:r>
              <a:rPr lang="en-US" altLang="zh-TW" sz="1600" b="1" dirty="0" smtClean="0">
                <a:latin typeface="+mn-lt"/>
              </a:rPr>
              <a:t>values</a:t>
            </a:r>
            <a:endParaRPr kumimoji="0" lang="zh-TW" altLang="en-US" sz="1600" b="1" dirty="0">
              <a:solidFill>
                <a:srgbClr val="FF0000"/>
              </a:solidFill>
              <a:latin typeface="+mn-lt"/>
              <a:cs typeface="Times New Roman" pitchFamily="18" charset="0"/>
            </a:endParaRPr>
          </a:p>
        </p:txBody>
      </p:sp>
      <p:sp>
        <p:nvSpPr>
          <p:cNvPr id="7" name="文字方塊 16"/>
          <p:cNvSpPr txBox="1">
            <a:spLocks noChangeArrowheads="1"/>
          </p:cNvSpPr>
          <p:nvPr/>
        </p:nvSpPr>
        <p:spPr bwMode="auto">
          <a:xfrm>
            <a:off x="35496" y="5190291"/>
            <a:ext cx="35283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lang="en-US" altLang="zh-TW" sz="1600" b="1" i="1" dirty="0" smtClean="0">
                <a:latin typeface="+mn-lt"/>
              </a:rPr>
              <a:t>R</a:t>
            </a:r>
            <a:r>
              <a:rPr lang="en-US" altLang="zh-TW" sz="1600" b="1" baseline="30000" dirty="0" smtClean="0">
                <a:latin typeface="+mn-lt"/>
              </a:rPr>
              <a:t>2</a:t>
            </a:r>
            <a:r>
              <a:rPr lang="en-US" altLang="zh-TW" sz="1600" b="1" dirty="0">
                <a:latin typeface="+mn-lt"/>
              </a:rPr>
              <a:t> </a:t>
            </a:r>
            <a:r>
              <a:rPr lang="en-US" altLang="zh-TW" sz="1600" b="1" dirty="0" smtClean="0">
                <a:latin typeface="+mn-lt"/>
              </a:rPr>
              <a:t>on </a:t>
            </a:r>
            <a:r>
              <a:rPr lang="en-US" altLang="zh-TW" sz="1600" b="1" dirty="0" smtClean="0">
                <a:solidFill>
                  <a:srgbClr val="FF0000"/>
                </a:solidFill>
                <a:latin typeface="+mn-lt"/>
              </a:rPr>
              <a:t>MediaEval2013 </a:t>
            </a:r>
            <a:r>
              <a:rPr lang="en-US" altLang="zh-TW" sz="1600" b="1" dirty="0" smtClean="0">
                <a:latin typeface="+mn-lt"/>
              </a:rPr>
              <a:t>with </a:t>
            </a:r>
            <a:r>
              <a:rPr lang="en-US" altLang="zh-TW" sz="1600" b="1" dirty="0">
                <a:latin typeface="+mn-lt"/>
              </a:rPr>
              <a:t>different mapping factors learning methods and </a:t>
            </a:r>
            <a:r>
              <a:rPr lang="en-US" altLang="zh-TW" sz="1600" b="1" i="1" dirty="0">
                <a:latin typeface="+mn-lt"/>
              </a:rPr>
              <a:t>Z</a:t>
            </a:r>
            <a:r>
              <a:rPr lang="en-US" altLang="zh-TW" sz="1600" b="1" dirty="0">
                <a:latin typeface="+mn-lt"/>
              </a:rPr>
              <a:t> </a:t>
            </a:r>
            <a:r>
              <a:rPr lang="en-US" altLang="zh-TW" sz="1600" b="1" dirty="0" smtClean="0">
                <a:latin typeface="+mn-lt"/>
              </a:rPr>
              <a:t>values</a:t>
            </a:r>
            <a:endParaRPr kumimoji="0" lang="zh-TW" altLang="en-US" sz="1600" b="1" dirty="0">
              <a:solidFill>
                <a:srgbClr val="FF0000"/>
              </a:solidFill>
              <a:latin typeface="+mn-lt"/>
              <a:cs typeface="Times New Roman" pitchFamily="18" charset="0"/>
            </a:endParaRPr>
          </a:p>
        </p:txBody>
      </p:sp>
      <p:sp>
        <p:nvSpPr>
          <p:cNvPr id="8" name="矩形 7"/>
          <p:cNvSpPr/>
          <p:nvPr/>
        </p:nvSpPr>
        <p:spPr>
          <a:xfrm>
            <a:off x="20514" y="908720"/>
            <a:ext cx="5847630" cy="216024"/>
          </a:xfrm>
          <a:prstGeom prst="rect">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p:spTree>
    <p:extLst>
      <p:ext uri="{BB962C8B-B14F-4D97-AF65-F5344CB8AC3E}">
        <p14:creationId xmlns:p14="http://schemas.microsoft.com/office/powerpoint/2010/main" val="928334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274638"/>
            <a:ext cx="7467600" cy="850106"/>
          </a:xfrm>
        </p:spPr>
        <p:txBody>
          <a:bodyPr/>
          <a:lstStyle/>
          <a:p>
            <a:r>
              <a:rPr lang="en-US" altLang="zh-TW" dirty="0" smtClean="0"/>
              <a:t>Outline</a:t>
            </a:r>
            <a:endParaRPr lang="zh-TW" altLang="en-US" dirty="0" smtClean="0"/>
          </a:p>
        </p:txBody>
      </p:sp>
      <p:sp>
        <p:nvSpPr>
          <p:cNvPr id="3075" name="內容版面配置區 2"/>
          <p:cNvSpPr>
            <a:spLocks noGrp="1"/>
          </p:cNvSpPr>
          <p:nvPr>
            <p:ph sz="quarter" idx="1"/>
          </p:nvPr>
        </p:nvSpPr>
        <p:spPr/>
        <p:txBody>
          <a:bodyPr/>
          <a:lstStyle/>
          <a:p>
            <a:pPr algn="just"/>
            <a:r>
              <a:rPr lang="en-US" altLang="zh-TW" sz="2400" dirty="0" smtClean="0">
                <a:solidFill>
                  <a:srgbClr val="0F26FF"/>
                </a:solidFill>
              </a:rPr>
              <a:t>Predicting </a:t>
            </a:r>
            <a:r>
              <a:rPr lang="en-US" altLang="zh-TW" sz="2400" dirty="0">
                <a:solidFill>
                  <a:srgbClr val="0F26FF"/>
                </a:solidFill>
              </a:rPr>
              <a:t>the Probability Density Function of Music Emotion using Emotion </a:t>
            </a:r>
            <a:r>
              <a:rPr lang="en-US" altLang="zh-TW" sz="2400" dirty="0" smtClean="0">
                <a:solidFill>
                  <a:srgbClr val="0F26FF"/>
                </a:solidFill>
              </a:rPr>
              <a:t>Space</a:t>
            </a:r>
          </a:p>
          <a:p>
            <a:pPr algn="just"/>
            <a:r>
              <a:rPr lang="zh-TW" altLang="en-US" sz="2400" dirty="0" smtClean="0"/>
              <a:t>鴻海</a:t>
            </a:r>
            <a:r>
              <a:rPr lang="zh-TW" altLang="en-US" dirty="0"/>
              <a:t>語音助理</a:t>
            </a:r>
            <a:endParaRPr lang="zh-TW" altLang="en-US" sz="2400" dirty="0" smtClean="0"/>
          </a:p>
        </p:txBody>
      </p:sp>
      <p:sp>
        <p:nvSpPr>
          <p:cNvPr id="3" name="投影片編號版面配置區 2"/>
          <p:cNvSpPr>
            <a:spLocks noGrp="1"/>
          </p:cNvSpPr>
          <p:nvPr>
            <p:ph type="sldNum" sz="quarter" idx="15"/>
          </p:nvPr>
        </p:nvSpPr>
        <p:spPr/>
        <p:txBody>
          <a:bodyPr/>
          <a:lstStyle/>
          <a:p>
            <a:pPr>
              <a:defRPr/>
            </a:pPr>
            <a:fld id="{6B205C5D-034A-41C9-B4EF-10C86BAF9882}" type="slidenum">
              <a:rPr lang="zh-TW" altLang="en-US" smtClean="0"/>
              <a:pPr>
                <a:defRPr/>
              </a:pPr>
              <a:t>2</a:t>
            </a:fld>
            <a:endParaRPr lang="zh-TW" altLang="en-US"/>
          </a:p>
        </p:txBody>
      </p:sp>
      <p:sp>
        <p:nvSpPr>
          <p:cNvPr id="2" name="矩形 1"/>
          <p:cNvSpPr/>
          <p:nvPr/>
        </p:nvSpPr>
        <p:spPr>
          <a:xfrm>
            <a:off x="20514" y="1268760"/>
            <a:ext cx="5847630" cy="216024"/>
          </a:xfrm>
          <a:prstGeom prst="rect">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274638"/>
            <a:ext cx="7467600" cy="706090"/>
          </a:xfrm>
        </p:spPr>
        <p:txBody>
          <a:bodyPr/>
          <a:lstStyle/>
          <a:p>
            <a:r>
              <a:rPr lang="en-US" altLang="zh-TW" dirty="0" smtClean="0"/>
              <a:t>Outline</a:t>
            </a:r>
            <a:endParaRPr lang="zh-TW" altLang="en-US" dirty="0" smtClean="0"/>
          </a:p>
        </p:txBody>
      </p:sp>
      <p:sp>
        <p:nvSpPr>
          <p:cNvPr id="3075" name="內容版面配置區 2"/>
          <p:cNvSpPr>
            <a:spLocks noGrp="1"/>
          </p:cNvSpPr>
          <p:nvPr>
            <p:ph sz="quarter" idx="1"/>
          </p:nvPr>
        </p:nvSpPr>
        <p:spPr/>
        <p:txBody>
          <a:bodyPr/>
          <a:lstStyle/>
          <a:p>
            <a:pPr algn="just"/>
            <a:r>
              <a:rPr lang="en-US" altLang="zh-TW" sz="2400" dirty="0" smtClean="0"/>
              <a:t>Predicting </a:t>
            </a:r>
            <a:r>
              <a:rPr lang="en-US" altLang="zh-TW" sz="2400" dirty="0"/>
              <a:t>the Probability Density Function of Music Emotion using Emotion </a:t>
            </a:r>
            <a:r>
              <a:rPr lang="en-US" altLang="zh-TW" sz="2400" dirty="0" smtClean="0"/>
              <a:t>Space</a:t>
            </a:r>
          </a:p>
          <a:p>
            <a:pPr algn="just"/>
            <a:r>
              <a:rPr lang="zh-TW" altLang="en-US" dirty="0" smtClean="0">
                <a:solidFill>
                  <a:srgbClr val="0F26FF"/>
                </a:solidFill>
              </a:rPr>
              <a:t>鴻海語音</a:t>
            </a:r>
            <a:r>
              <a:rPr lang="zh-TW" altLang="en-US" dirty="0">
                <a:solidFill>
                  <a:srgbClr val="0F26FF"/>
                </a:solidFill>
              </a:rPr>
              <a:t>助理</a:t>
            </a:r>
          </a:p>
        </p:txBody>
      </p:sp>
      <p:sp>
        <p:nvSpPr>
          <p:cNvPr id="2" name="投影片編號版面配置區 1"/>
          <p:cNvSpPr>
            <a:spLocks noGrp="1"/>
          </p:cNvSpPr>
          <p:nvPr>
            <p:ph type="sldNum" sz="quarter" idx="15"/>
          </p:nvPr>
        </p:nvSpPr>
        <p:spPr/>
        <p:txBody>
          <a:bodyPr/>
          <a:lstStyle/>
          <a:p>
            <a:pPr>
              <a:defRPr/>
            </a:pPr>
            <a:fld id="{6B205C5D-034A-41C9-B4EF-10C86BAF9882}" type="slidenum">
              <a:rPr lang="zh-TW" altLang="en-US" smtClean="0"/>
              <a:pPr>
                <a:defRPr/>
              </a:pPr>
              <a:t>20</a:t>
            </a:fld>
            <a:endParaRPr lang="zh-TW" altLang="en-US"/>
          </a:p>
        </p:txBody>
      </p:sp>
      <p:sp>
        <p:nvSpPr>
          <p:cNvPr id="5" name="矩形 4"/>
          <p:cNvSpPr/>
          <p:nvPr/>
        </p:nvSpPr>
        <p:spPr>
          <a:xfrm>
            <a:off x="20514" y="1268760"/>
            <a:ext cx="5847630" cy="216024"/>
          </a:xfrm>
          <a:prstGeom prst="rect">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p:spTree>
    <p:extLst>
      <p:ext uri="{BB962C8B-B14F-4D97-AF65-F5344CB8AC3E}">
        <p14:creationId xmlns:p14="http://schemas.microsoft.com/office/powerpoint/2010/main" val="2432657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鴻海語音助理</a:t>
            </a:r>
            <a:r>
              <a:rPr lang="en-US" altLang="zh-TW" dirty="0"/>
              <a:t>-</a:t>
            </a:r>
            <a:r>
              <a:rPr lang="zh-TW" altLang="en-US" dirty="0"/>
              <a:t>小派</a:t>
            </a:r>
          </a:p>
        </p:txBody>
      </p:sp>
      <p:sp>
        <p:nvSpPr>
          <p:cNvPr id="3" name="內容版面配置區 2"/>
          <p:cNvSpPr>
            <a:spLocks noGrp="1"/>
          </p:cNvSpPr>
          <p:nvPr>
            <p:ph sz="quarter" idx="1"/>
          </p:nvPr>
        </p:nvSpPr>
        <p:spPr/>
        <p:txBody>
          <a:bodyPr/>
          <a:lstStyle/>
          <a:p>
            <a:pPr>
              <a:buFont typeface="Wingdings" pitchFamily="2" charset="2"/>
              <a:buChar char="l"/>
            </a:pPr>
            <a:r>
              <a:rPr lang="en-US" altLang="zh-TW" sz="2000" b="1" dirty="0" smtClean="0"/>
              <a:t>Intent Understanding</a:t>
            </a:r>
            <a:endParaRPr lang="en-US" altLang="zh-TW" dirty="0" smtClean="0"/>
          </a:p>
          <a:p>
            <a:pPr marL="360000" indent="0" algn="just">
              <a:buNone/>
            </a:pPr>
            <a:r>
              <a:rPr lang="en-US" altLang="zh-TW" sz="1100" b="1" dirty="0" smtClean="0"/>
              <a:t>Multi-Domain </a:t>
            </a:r>
            <a:r>
              <a:rPr lang="en-US" altLang="zh-TW" sz="1100" b="1" dirty="0"/>
              <a:t>Joint Semantic Frame Parsing using Bi-directional </a:t>
            </a:r>
            <a:r>
              <a:rPr lang="en-US" altLang="zh-TW" sz="1100" b="1" dirty="0" smtClean="0"/>
              <a:t>RNN-LSTM</a:t>
            </a:r>
            <a:r>
              <a:rPr lang="en-US" altLang="zh-TW" sz="1100" dirty="0" smtClean="0"/>
              <a:t>, </a:t>
            </a:r>
            <a:r>
              <a:rPr lang="en-US" altLang="zh-TW" sz="1100" dirty="0" err="1"/>
              <a:t>Dilek</a:t>
            </a:r>
            <a:r>
              <a:rPr lang="en-US" altLang="zh-TW" sz="1100" dirty="0"/>
              <a:t> </a:t>
            </a:r>
            <a:r>
              <a:rPr lang="en-US" altLang="zh-TW" sz="1100" dirty="0" err="1"/>
              <a:t>Hakkani-Tür</a:t>
            </a:r>
            <a:r>
              <a:rPr lang="en-US" altLang="zh-TW" sz="1100" dirty="0"/>
              <a:t>, </a:t>
            </a:r>
            <a:r>
              <a:rPr lang="en-US" altLang="zh-TW" sz="1100" dirty="0" err="1"/>
              <a:t>Gokhan</a:t>
            </a:r>
            <a:r>
              <a:rPr lang="en-US" altLang="zh-TW" sz="1100" dirty="0"/>
              <a:t> </a:t>
            </a:r>
            <a:r>
              <a:rPr lang="en-US" altLang="zh-TW" sz="1100" dirty="0" smtClean="0"/>
              <a:t>    </a:t>
            </a:r>
            <a:r>
              <a:rPr lang="en-US" altLang="zh-TW" sz="1100" dirty="0" err="1" smtClean="0"/>
              <a:t>Tur</a:t>
            </a:r>
            <a:r>
              <a:rPr lang="en-US" altLang="zh-TW" sz="1100" dirty="0"/>
              <a:t>, </a:t>
            </a:r>
            <a:r>
              <a:rPr lang="en-US" altLang="zh-TW" sz="1100" dirty="0" err="1"/>
              <a:t>Asli</a:t>
            </a:r>
            <a:r>
              <a:rPr lang="en-US" altLang="zh-TW" sz="1100" dirty="0"/>
              <a:t> </a:t>
            </a:r>
            <a:r>
              <a:rPr lang="en-US" altLang="zh-TW" sz="1100" dirty="0" err="1"/>
              <a:t>Celikyilmaz</a:t>
            </a:r>
            <a:r>
              <a:rPr lang="en-US" altLang="zh-TW" sz="1100" dirty="0"/>
              <a:t>, Yun-</a:t>
            </a:r>
            <a:r>
              <a:rPr lang="en-US" altLang="zh-TW" sz="1100" dirty="0" err="1"/>
              <a:t>Nung</a:t>
            </a:r>
            <a:r>
              <a:rPr lang="en-US" altLang="zh-TW" sz="1100" dirty="0"/>
              <a:t> Vivian Chen, </a:t>
            </a:r>
            <a:r>
              <a:rPr lang="en-US" altLang="zh-TW" sz="1100" dirty="0" err="1"/>
              <a:t>Jianfeng</a:t>
            </a:r>
            <a:r>
              <a:rPr lang="en-US" altLang="zh-TW" sz="1100" dirty="0"/>
              <a:t> </a:t>
            </a:r>
            <a:r>
              <a:rPr lang="en-US" altLang="zh-TW" sz="1100" dirty="0" err="1"/>
              <a:t>Gao</a:t>
            </a:r>
            <a:r>
              <a:rPr lang="en-US" altLang="zh-TW" sz="1100" dirty="0"/>
              <a:t>, Li Deng, Ye-Yi Wang, in Proceedings of The 17th Annual Meeting of the International Speech Communication Association (INTERSPEECH 2016), ISCA, June 24, </a:t>
            </a:r>
            <a:r>
              <a:rPr lang="en-US" altLang="zh-TW" sz="1100" dirty="0" smtClean="0"/>
              <a:t>2016</a:t>
            </a:r>
          </a:p>
          <a:p>
            <a:pPr marL="252000" indent="0" algn="just">
              <a:buNone/>
            </a:pPr>
            <a:endParaRPr lang="en-US" altLang="zh-TW" sz="1100" dirty="0"/>
          </a:p>
          <a:p>
            <a:pPr marL="0" indent="-342900" algn="just">
              <a:buFont typeface="Wingdings" pitchFamily="2" charset="2"/>
              <a:buChar char="l"/>
            </a:pPr>
            <a:r>
              <a:rPr lang="en-US" altLang="zh-TW" sz="2000" b="1" dirty="0" smtClean="0"/>
              <a:t>Neural-Dialogue-Generation</a:t>
            </a:r>
          </a:p>
          <a:p>
            <a:pPr marL="360000" indent="0" algn="just">
              <a:buNone/>
            </a:pPr>
            <a:r>
              <a:rPr lang="en-US" altLang="zh-TW" sz="1100" b="1" dirty="0"/>
              <a:t>A Diversity-Promoting Objective Function for Neural Conversation </a:t>
            </a:r>
            <a:r>
              <a:rPr lang="en-US" altLang="zh-TW" sz="1100" b="1" dirty="0" smtClean="0"/>
              <a:t>Models</a:t>
            </a:r>
            <a:r>
              <a:rPr lang="en-US" altLang="zh-TW" sz="1100" dirty="0" smtClean="0"/>
              <a:t>, </a:t>
            </a:r>
            <a:r>
              <a:rPr lang="en-US" altLang="zh-TW" sz="1100" dirty="0" err="1" smtClean="0"/>
              <a:t>J.Li</a:t>
            </a:r>
            <a:r>
              <a:rPr lang="en-US" altLang="zh-TW" sz="1100" dirty="0"/>
              <a:t>, </a:t>
            </a:r>
            <a:r>
              <a:rPr lang="en-US" altLang="zh-TW" sz="1100" dirty="0" err="1"/>
              <a:t>M.Galley</a:t>
            </a:r>
            <a:r>
              <a:rPr lang="en-US" altLang="zh-TW" sz="1100" dirty="0"/>
              <a:t>, </a:t>
            </a:r>
            <a:r>
              <a:rPr lang="en-US" altLang="zh-TW" sz="1100" dirty="0" err="1"/>
              <a:t>C.Brockett</a:t>
            </a:r>
            <a:r>
              <a:rPr lang="en-US" altLang="zh-TW" sz="1100" dirty="0"/>
              <a:t>, </a:t>
            </a:r>
            <a:r>
              <a:rPr lang="en-US" altLang="zh-TW" sz="1100" dirty="0" err="1"/>
              <a:t>J.Gao</a:t>
            </a:r>
            <a:r>
              <a:rPr lang="en-US" altLang="zh-TW" sz="1100" dirty="0"/>
              <a:t> and </a:t>
            </a:r>
            <a:r>
              <a:rPr lang="en-US" altLang="zh-TW" sz="1100" dirty="0" err="1"/>
              <a:t>B.Dolan</a:t>
            </a:r>
            <a:r>
              <a:rPr lang="en-US" altLang="zh-TW" sz="1100" dirty="0" smtClean="0"/>
              <a:t>. </a:t>
            </a:r>
            <a:r>
              <a:rPr lang="en-US" altLang="zh-TW" sz="1100" dirty="0"/>
              <a:t>NAACL2016.</a:t>
            </a:r>
            <a:endParaRPr lang="en-US" altLang="zh-TW" sz="1100" dirty="0" smtClean="0"/>
          </a:p>
          <a:p>
            <a:pPr marL="252000" indent="0" algn="just">
              <a:buNone/>
            </a:pPr>
            <a:endParaRPr lang="en-US" altLang="zh-TW" sz="1100" dirty="0" smtClean="0"/>
          </a:p>
          <a:p>
            <a:pPr marL="0" indent="0">
              <a:buNone/>
            </a:pPr>
            <a:endParaRPr lang="zh-TW" altLang="en-US" dirty="0"/>
          </a:p>
        </p:txBody>
      </p:sp>
      <p:sp>
        <p:nvSpPr>
          <p:cNvPr id="4" name="投影片編號版面配置區 3"/>
          <p:cNvSpPr>
            <a:spLocks noGrp="1"/>
          </p:cNvSpPr>
          <p:nvPr>
            <p:ph type="sldNum" sz="quarter" idx="15"/>
          </p:nvPr>
        </p:nvSpPr>
        <p:spPr/>
        <p:txBody>
          <a:bodyPr/>
          <a:lstStyle/>
          <a:p>
            <a:pPr>
              <a:defRPr/>
            </a:pPr>
            <a:fld id="{6B205C5D-034A-41C9-B4EF-10C86BAF9882}" type="slidenum">
              <a:rPr lang="zh-TW" altLang="en-US" smtClean="0"/>
              <a:pPr>
                <a:defRPr/>
              </a:pPr>
              <a:t>21</a:t>
            </a:fld>
            <a:endParaRPr lang="zh-TW" altLang="en-US"/>
          </a:p>
        </p:txBody>
      </p:sp>
      <p:sp>
        <p:nvSpPr>
          <p:cNvPr id="5" name="矩形 4"/>
          <p:cNvSpPr/>
          <p:nvPr/>
        </p:nvSpPr>
        <p:spPr>
          <a:xfrm>
            <a:off x="611560" y="5301208"/>
            <a:ext cx="1656184"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Input text</a:t>
            </a:r>
            <a:endParaRPr lang="zh-TW" altLang="en-US" dirty="0">
              <a:solidFill>
                <a:srgbClr val="FF0000"/>
              </a:solidFill>
            </a:endParaRPr>
          </a:p>
        </p:txBody>
      </p:sp>
      <p:sp>
        <p:nvSpPr>
          <p:cNvPr id="6" name="矩形 5"/>
          <p:cNvSpPr/>
          <p:nvPr/>
        </p:nvSpPr>
        <p:spPr>
          <a:xfrm>
            <a:off x="3563888" y="5301208"/>
            <a:ext cx="1656184"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Model</a:t>
            </a:r>
            <a:endParaRPr lang="zh-TW" altLang="en-US" dirty="0">
              <a:solidFill>
                <a:srgbClr val="FF0000"/>
              </a:solidFill>
            </a:endParaRPr>
          </a:p>
        </p:txBody>
      </p:sp>
      <p:sp>
        <p:nvSpPr>
          <p:cNvPr id="7" name="矩形 6"/>
          <p:cNvSpPr/>
          <p:nvPr/>
        </p:nvSpPr>
        <p:spPr>
          <a:xfrm>
            <a:off x="6372200" y="5301208"/>
            <a:ext cx="1656184"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Response</a:t>
            </a:r>
            <a:endParaRPr lang="zh-TW" altLang="en-US" dirty="0">
              <a:solidFill>
                <a:srgbClr val="FF0000"/>
              </a:solidFill>
            </a:endParaRPr>
          </a:p>
        </p:txBody>
      </p:sp>
      <p:cxnSp>
        <p:nvCxnSpPr>
          <p:cNvPr id="9" name="直線單箭頭接點 8"/>
          <p:cNvCxnSpPr>
            <a:stCxn id="5" idx="3"/>
            <a:endCxn id="6" idx="1"/>
          </p:cNvCxnSpPr>
          <p:nvPr/>
        </p:nvCxnSpPr>
        <p:spPr>
          <a:xfrm>
            <a:off x="2267744" y="5805264"/>
            <a:ext cx="129614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stCxn id="6" idx="3"/>
            <a:endCxn id="7" idx="1"/>
          </p:cNvCxnSpPr>
          <p:nvPr/>
        </p:nvCxnSpPr>
        <p:spPr>
          <a:xfrm>
            <a:off x="5220072" y="5805264"/>
            <a:ext cx="115212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345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399" y="4005064"/>
            <a:ext cx="4049881" cy="1067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7546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Issues</a:t>
            </a:r>
            <a:endParaRPr lang="zh-TW" altLang="en-US" dirty="0"/>
          </a:p>
        </p:txBody>
      </p:sp>
      <p:sp>
        <p:nvSpPr>
          <p:cNvPr id="3" name="內容版面配置區 2"/>
          <p:cNvSpPr>
            <a:spLocks noGrp="1"/>
          </p:cNvSpPr>
          <p:nvPr>
            <p:ph sz="quarter" idx="1"/>
          </p:nvPr>
        </p:nvSpPr>
        <p:spPr/>
        <p:txBody>
          <a:bodyPr/>
          <a:lstStyle/>
          <a:p>
            <a:r>
              <a:rPr lang="en-US" altLang="zh-TW" dirty="0"/>
              <a:t>The </a:t>
            </a:r>
            <a:r>
              <a:rPr lang="en-US" altLang="zh-TW" dirty="0" smtClean="0"/>
              <a:t>neural-dialogue-generation </a:t>
            </a:r>
            <a:r>
              <a:rPr lang="en-US" altLang="zh-TW" dirty="0"/>
              <a:t>technique has not been </a:t>
            </a:r>
            <a:r>
              <a:rPr lang="en-US" altLang="zh-TW" dirty="0" smtClean="0"/>
              <a:t>well-developed.</a:t>
            </a:r>
            <a:endParaRPr lang="en-US" altLang="zh-TW" dirty="0"/>
          </a:p>
          <a:p>
            <a:endParaRPr lang="en-US" altLang="zh-TW" dirty="0" smtClean="0"/>
          </a:p>
          <a:p>
            <a:endParaRPr lang="en-US" altLang="zh-TW" dirty="0" smtClean="0"/>
          </a:p>
          <a:p>
            <a:endParaRPr lang="zh-TW" altLang="en-US" dirty="0"/>
          </a:p>
        </p:txBody>
      </p:sp>
      <p:sp>
        <p:nvSpPr>
          <p:cNvPr id="4" name="投影片編號版面配置區 3"/>
          <p:cNvSpPr>
            <a:spLocks noGrp="1"/>
          </p:cNvSpPr>
          <p:nvPr>
            <p:ph type="sldNum" sz="quarter" idx="15"/>
          </p:nvPr>
        </p:nvSpPr>
        <p:spPr>
          <a:xfrm>
            <a:off x="8129016" y="5733256"/>
            <a:ext cx="609600" cy="521208"/>
          </a:xfrm>
        </p:spPr>
        <p:txBody>
          <a:bodyPr/>
          <a:lstStyle/>
          <a:p>
            <a:pPr>
              <a:defRPr/>
            </a:pPr>
            <a:fld id="{6B205C5D-034A-41C9-B4EF-10C86BAF9882}" type="slidenum">
              <a:rPr lang="zh-TW" altLang="en-US" smtClean="0"/>
              <a:pPr>
                <a:defRPr/>
              </a:pPr>
              <a:t>22</a:t>
            </a:fld>
            <a:endParaRPr lang="zh-TW" altLang="en-US" dirty="0"/>
          </a:p>
        </p:txBody>
      </p:sp>
      <p:pic>
        <p:nvPicPr>
          <p:cNvPr id="346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140968"/>
            <a:ext cx="2808312" cy="156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61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399332"/>
            <a:ext cx="2441900" cy="1284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61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378792"/>
            <a:ext cx="2631887" cy="141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字方塊 6"/>
          <p:cNvSpPr txBox="1"/>
          <p:nvPr/>
        </p:nvSpPr>
        <p:spPr>
          <a:xfrm>
            <a:off x="460489" y="4856937"/>
            <a:ext cx="7992888" cy="738664"/>
          </a:xfrm>
          <a:prstGeom prst="rect">
            <a:avLst/>
          </a:prstGeom>
          <a:noFill/>
        </p:spPr>
        <p:txBody>
          <a:bodyPr wrap="square" rtlCol="0">
            <a:spAutoFit/>
          </a:bodyPr>
          <a:lstStyle/>
          <a:p>
            <a:r>
              <a:rPr lang="en-US" altLang="zh-TW" sz="1200" dirty="0" smtClean="0"/>
              <a:t>From</a:t>
            </a:r>
            <a:r>
              <a:rPr lang="en-US" altLang="zh-TW" sz="1200" dirty="0"/>
              <a:t>: A Diversity-Promoting Objective Function for Neural Conversation Models, </a:t>
            </a:r>
            <a:r>
              <a:rPr lang="en-US" altLang="zh-TW" sz="1200" dirty="0" err="1"/>
              <a:t>J.Li</a:t>
            </a:r>
            <a:r>
              <a:rPr lang="en-US" altLang="zh-TW" sz="1200" dirty="0"/>
              <a:t>, </a:t>
            </a:r>
            <a:r>
              <a:rPr lang="en-US" altLang="zh-TW" sz="1200" dirty="0" err="1"/>
              <a:t>M.Galley</a:t>
            </a:r>
            <a:r>
              <a:rPr lang="en-US" altLang="zh-TW" sz="1200" dirty="0"/>
              <a:t>, </a:t>
            </a:r>
            <a:r>
              <a:rPr lang="en-US" altLang="zh-TW" sz="1200" dirty="0" err="1"/>
              <a:t>C.Brockett</a:t>
            </a:r>
            <a:r>
              <a:rPr lang="en-US" altLang="zh-TW" sz="1200" dirty="0"/>
              <a:t>, </a:t>
            </a:r>
            <a:r>
              <a:rPr lang="en-US" altLang="zh-TW" sz="1200" dirty="0" err="1"/>
              <a:t>J.Gao</a:t>
            </a:r>
            <a:r>
              <a:rPr lang="en-US" altLang="zh-TW" sz="1200" dirty="0"/>
              <a:t> and </a:t>
            </a:r>
            <a:r>
              <a:rPr lang="en-US" altLang="zh-TW" sz="1200" dirty="0" err="1"/>
              <a:t>B.Dolan</a:t>
            </a:r>
            <a:r>
              <a:rPr lang="en-US" altLang="zh-TW" sz="1200" dirty="0"/>
              <a:t>. NAACL2016.</a:t>
            </a:r>
          </a:p>
          <a:p>
            <a:endParaRPr lang="zh-TW" altLang="en-US" dirty="0"/>
          </a:p>
        </p:txBody>
      </p:sp>
    </p:spTree>
    <p:extLst>
      <p:ext uri="{BB962C8B-B14F-4D97-AF65-F5344CB8AC3E}">
        <p14:creationId xmlns:p14="http://schemas.microsoft.com/office/powerpoint/2010/main" val="3530900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634082"/>
          </a:xfrm>
        </p:spPr>
        <p:txBody>
          <a:bodyPr/>
          <a:lstStyle/>
          <a:p>
            <a:r>
              <a:rPr lang="en-US" altLang="zh-TW" dirty="0" smtClean="0"/>
              <a:t>Implementation</a:t>
            </a:r>
            <a:endParaRPr lang="zh-TW" altLang="en-US" dirty="0"/>
          </a:p>
        </p:txBody>
      </p:sp>
      <p:sp>
        <p:nvSpPr>
          <p:cNvPr id="3" name="內容版面配置區 2"/>
          <p:cNvSpPr>
            <a:spLocks noGrp="1"/>
          </p:cNvSpPr>
          <p:nvPr>
            <p:ph sz="quarter" idx="1"/>
          </p:nvPr>
        </p:nvSpPr>
        <p:spPr>
          <a:xfrm>
            <a:off x="467544" y="980728"/>
            <a:ext cx="7467600" cy="4873752"/>
          </a:xfrm>
        </p:spPr>
        <p:txBody>
          <a:bodyPr/>
          <a:lstStyle/>
          <a:p>
            <a:r>
              <a:rPr lang="en-US" altLang="zh-TW" dirty="0" smtClean="0"/>
              <a:t>Class 1</a:t>
            </a:r>
          </a:p>
          <a:p>
            <a:pPr marL="0" indent="0">
              <a:buNone/>
            </a:pPr>
            <a:r>
              <a:rPr lang="en-US" altLang="zh-TW" dirty="0" smtClean="0"/>
              <a:t>   Keyword Spotting +</a:t>
            </a:r>
            <a:r>
              <a:rPr lang="zh-TW" altLang="en-US" dirty="0" smtClean="0"/>
              <a:t> </a:t>
            </a:r>
            <a:r>
              <a:rPr lang="en-US" altLang="zh-TW" dirty="0" smtClean="0"/>
              <a:t>If-Else</a:t>
            </a:r>
          </a:p>
          <a:p>
            <a:endParaRPr lang="en-US" altLang="zh-TW" dirty="0"/>
          </a:p>
          <a:p>
            <a:endParaRPr lang="en-US" altLang="zh-TW" dirty="0" smtClean="0"/>
          </a:p>
          <a:p>
            <a:endParaRPr lang="en-US" altLang="zh-TW" dirty="0"/>
          </a:p>
          <a:p>
            <a:endParaRPr lang="en-US" altLang="zh-TW" dirty="0" smtClean="0"/>
          </a:p>
          <a:p>
            <a:endParaRPr lang="en-US" altLang="zh-TW" dirty="0"/>
          </a:p>
          <a:p>
            <a:r>
              <a:rPr lang="en-US" altLang="zh-TW" dirty="0" smtClean="0"/>
              <a:t>Class 2</a:t>
            </a:r>
          </a:p>
        </p:txBody>
      </p:sp>
      <p:sp>
        <p:nvSpPr>
          <p:cNvPr id="4" name="投影片編號版面配置區 3"/>
          <p:cNvSpPr>
            <a:spLocks noGrp="1"/>
          </p:cNvSpPr>
          <p:nvPr>
            <p:ph type="sldNum" sz="quarter" idx="15"/>
          </p:nvPr>
        </p:nvSpPr>
        <p:spPr/>
        <p:txBody>
          <a:bodyPr/>
          <a:lstStyle/>
          <a:p>
            <a:pPr>
              <a:defRPr/>
            </a:pPr>
            <a:fld id="{6B205C5D-034A-41C9-B4EF-10C86BAF9882}" type="slidenum">
              <a:rPr lang="zh-TW" altLang="en-US" smtClean="0"/>
              <a:pPr>
                <a:defRPr/>
              </a:pPr>
              <a:t>23</a:t>
            </a:fld>
            <a:endParaRPr lang="zh-TW" altLang="en-US" dirty="0"/>
          </a:p>
        </p:txBody>
      </p:sp>
      <p:pic>
        <p:nvPicPr>
          <p:cNvPr id="3481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4005064"/>
            <a:ext cx="1544442" cy="224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467544" y="4622391"/>
            <a:ext cx="1656184"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Input text</a:t>
            </a:r>
            <a:endParaRPr lang="zh-TW" altLang="en-US" dirty="0">
              <a:solidFill>
                <a:srgbClr val="FF0000"/>
              </a:solidFill>
            </a:endParaRPr>
          </a:p>
        </p:txBody>
      </p:sp>
      <p:cxnSp>
        <p:nvCxnSpPr>
          <p:cNvPr id="8" name="直線單箭頭接點 7"/>
          <p:cNvCxnSpPr>
            <a:stCxn id="7" idx="3"/>
          </p:cNvCxnSpPr>
          <p:nvPr/>
        </p:nvCxnSpPr>
        <p:spPr>
          <a:xfrm>
            <a:off x="2123728" y="5126447"/>
            <a:ext cx="129614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直線單箭頭接點 8"/>
          <p:cNvCxnSpPr/>
          <p:nvPr/>
        </p:nvCxnSpPr>
        <p:spPr>
          <a:xfrm>
            <a:off x="5364088" y="5111399"/>
            <a:ext cx="129614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6660232" y="4607343"/>
            <a:ext cx="2016224"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Slot Filling Model</a:t>
            </a:r>
            <a:endParaRPr lang="zh-TW" altLang="en-US" dirty="0">
              <a:solidFill>
                <a:srgbClr val="FF0000"/>
              </a:solidFill>
            </a:endParaRPr>
          </a:p>
        </p:txBody>
      </p:sp>
      <p:sp>
        <p:nvSpPr>
          <p:cNvPr id="5" name="文字方塊 4"/>
          <p:cNvSpPr txBox="1"/>
          <p:nvPr/>
        </p:nvSpPr>
        <p:spPr>
          <a:xfrm>
            <a:off x="2123728" y="6361583"/>
            <a:ext cx="5256584" cy="307777"/>
          </a:xfrm>
          <a:prstGeom prst="rect">
            <a:avLst/>
          </a:prstGeom>
          <a:noFill/>
        </p:spPr>
        <p:txBody>
          <a:bodyPr wrap="square" rtlCol="0">
            <a:spAutoFit/>
          </a:bodyPr>
          <a:lstStyle/>
          <a:p>
            <a:r>
              <a:rPr lang="en-US" altLang="zh-TW" sz="1400" dirty="0"/>
              <a:t>From: https://kknews.cc/zh-tw/news/3j6yj2g.html </a:t>
            </a:r>
            <a:endParaRPr lang="zh-TW" altLang="en-US" sz="1400" dirty="0"/>
          </a:p>
        </p:txBody>
      </p:sp>
    </p:spTree>
    <p:extLst>
      <p:ext uri="{BB962C8B-B14F-4D97-AF65-F5344CB8AC3E}">
        <p14:creationId xmlns:p14="http://schemas.microsoft.com/office/powerpoint/2010/main" val="3764254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System flowchart</a:t>
            </a:r>
            <a:endParaRPr lang="zh-TW" altLang="en-US" dirty="0"/>
          </a:p>
        </p:txBody>
      </p:sp>
      <p:sp>
        <p:nvSpPr>
          <p:cNvPr id="4" name="投影片編號版面配置區 3"/>
          <p:cNvSpPr>
            <a:spLocks noGrp="1"/>
          </p:cNvSpPr>
          <p:nvPr>
            <p:ph type="sldNum" sz="quarter" idx="15"/>
          </p:nvPr>
        </p:nvSpPr>
        <p:spPr/>
        <p:txBody>
          <a:bodyPr/>
          <a:lstStyle/>
          <a:p>
            <a:pPr>
              <a:defRPr/>
            </a:pPr>
            <a:fld id="{6B205C5D-034A-41C9-B4EF-10C86BAF9882}" type="slidenum">
              <a:rPr lang="zh-TW" altLang="en-US" smtClean="0"/>
              <a:pPr>
                <a:defRPr/>
              </a:pPr>
              <a:t>24</a:t>
            </a:fld>
            <a:endParaRPr lang="zh-TW" altLang="en-US"/>
          </a:p>
        </p:txBody>
      </p:sp>
      <p:pic>
        <p:nvPicPr>
          <p:cNvPr id="3491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085049"/>
            <a:ext cx="2016224" cy="1640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292429" y="1736812"/>
            <a:ext cx="1836204"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Speech Recognition by </a:t>
            </a:r>
            <a:r>
              <a:rPr lang="zh-TW" altLang="en-US" dirty="0" smtClean="0">
                <a:solidFill>
                  <a:srgbClr val="FF0000"/>
                </a:solidFill>
              </a:rPr>
              <a:t>出門問問</a:t>
            </a:r>
            <a:endParaRPr lang="en-US" altLang="zh-TW" dirty="0" smtClean="0">
              <a:solidFill>
                <a:srgbClr val="FF0000"/>
              </a:solidFill>
            </a:endParaRPr>
          </a:p>
          <a:p>
            <a:pPr algn="ctr"/>
            <a:r>
              <a:rPr lang="en-US" altLang="zh-TW" dirty="0" smtClean="0">
                <a:solidFill>
                  <a:srgbClr val="FF0000"/>
                </a:solidFill>
              </a:rPr>
              <a:t>(on Android)</a:t>
            </a:r>
            <a:endParaRPr lang="zh-TW" altLang="en-US" dirty="0">
              <a:solidFill>
                <a:srgbClr val="FF0000"/>
              </a:solidFill>
            </a:endParaRPr>
          </a:p>
        </p:txBody>
      </p:sp>
      <p:sp>
        <p:nvSpPr>
          <p:cNvPr id="7" name="矩形 6"/>
          <p:cNvSpPr/>
          <p:nvPr/>
        </p:nvSpPr>
        <p:spPr>
          <a:xfrm>
            <a:off x="2717794" y="1844824"/>
            <a:ext cx="1656184"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Our model</a:t>
            </a:r>
          </a:p>
          <a:p>
            <a:pPr algn="ctr"/>
            <a:r>
              <a:rPr lang="en-US" altLang="zh-TW" dirty="0" smtClean="0">
                <a:solidFill>
                  <a:srgbClr val="FF0000"/>
                </a:solidFill>
              </a:rPr>
              <a:t>(Python)</a:t>
            </a:r>
            <a:endParaRPr lang="zh-TW" altLang="en-US" dirty="0">
              <a:solidFill>
                <a:srgbClr val="FF0000"/>
              </a:solidFill>
            </a:endParaRPr>
          </a:p>
        </p:txBody>
      </p:sp>
      <p:sp>
        <p:nvSpPr>
          <p:cNvPr id="8" name="矩形 7"/>
          <p:cNvSpPr/>
          <p:nvPr/>
        </p:nvSpPr>
        <p:spPr>
          <a:xfrm>
            <a:off x="4968044" y="1844824"/>
            <a:ext cx="1656184"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TTS</a:t>
            </a:r>
            <a:r>
              <a:rPr lang="zh-TW" altLang="en-US" dirty="0" smtClean="0">
                <a:solidFill>
                  <a:srgbClr val="FF0000"/>
                </a:solidFill>
              </a:rPr>
              <a:t> </a:t>
            </a:r>
            <a:r>
              <a:rPr lang="en-US" altLang="zh-TW" dirty="0" smtClean="0">
                <a:solidFill>
                  <a:srgbClr val="FF0000"/>
                </a:solidFill>
              </a:rPr>
              <a:t>by</a:t>
            </a:r>
          </a:p>
          <a:p>
            <a:pPr algn="ctr"/>
            <a:r>
              <a:rPr lang="zh-TW" altLang="en-US" dirty="0">
                <a:solidFill>
                  <a:srgbClr val="FF0000"/>
                </a:solidFill>
              </a:rPr>
              <a:t>出門問</a:t>
            </a:r>
            <a:r>
              <a:rPr lang="zh-TW" altLang="en-US" dirty="0" smtClean="0">
                <a:solidFill>
                  <a:srgbClr val="FF0000"/>
                </a:solidFill>
              </a:rPr>
              <a:t>問</a:t>
            </a:r>
            <a:endParaRPr lang="en-US" altLang="zh-TW" dirty="0" smtClean="0">
              <a:solidFill>
                <a:srgbClr val="FF0000"/>
              </a:solidFill>
            </a:endParaRPr>
          </a:p>
          <a:p>
            <a:pPr algn="ctr"/>
            <a:r>
              <a:rPr lang="en-US" altLang="zh-TW" dirty="0" smtClean="0">
                <a:solidFill>
                  <a:srgbClr val="FF0000"/>
                </a:solidFill>
              </a:rPr>
              <a:t>(On Android)</a:t>
            </a:r>
            <a:endParaRPr lang="zh-TW" altLang="en-US" dirty="0">
              <a:solidFill>
                <a:srgbClr val="FF0000"/>
              </a:solidFill>
            </a:endParaRPr>
          </a:p>
        </p:txBody>
      </p:sp>
      <p:cxnSp>
        <p:nvCxnSpPr>
          <p:cNvPr id="9" name="直線單箭頭接點 8"/>
          <p:cNvCxnSpPr>
            <a:stCxn id="6" idx="3"/>
            <a:endCxn id="7" idx="1"/>
          </p:cNvCxnSpPr>
          <p:nvPr/>
        </p:nvCxnSpPr>
        <p:spPr>
          <a:xfrm>
            <a:off x="2128633" y="2348880"/>
            <a:ext cx="589161"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a:stCxn id="7" idx="3"/>
            <a:endCxn id="8" idx="1"/>
          </p:cNvCxnSpPr>
          <p:nvPr/>
        </p:nvCxnSpPr>
        <p:spPr>
          <a:xfrm>
            <a:off x="4373978" y="2348880"/>
            <a:ext cx="59406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2627784" y="2996952"/>
            <a:ext cx="1836204" cy="646331"/>
          </a:xfrm>
          <a:prstGeom prst="rect">
            <a:avLst/>
          </a:prstGeom>
          <a:noFill/>
        </p:spPr>
        <p:txBody>
          <a:bodyPr wrap="square" rtlCol="0">
            <a:spAutoFit/>
          </a:bodyPr>
          <a:lstStyle/>
          <a:p>
            <a:r>
              <a:rPr lang="en-US" altLang="zh-TW" dirty="0" smtClean="0"/>
              <a:t>Code cannot be released</a:t>
            </a:r>
            <a:endParaRPr lang="zh-TW" altLang="en-US" dirty="0"/>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996952"/>
            <a:ext cx="2016224" cy="1640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91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5235" y="5517232"/>
            <a:ext cx="42767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肘形接點 17"/>
          <p:cNvCxnSpPr>
            <a:stCxn id="8" idx="3"/>
          </p:cNvCxnSpPr>
          <p:nvPr/>
        </p:nvCxnSpPr>
        <p:spPr>
          <a:xfrm>
            <a:off x="6624228" y="2348880"/>
            <a:ext cx="972108" cy="3096344"/>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2231740" y="6419751"/>
            <a:ext cx="5256584" cy="276999"/>
          </a:xfrm>
          <a:prstGeom prst="rect">
            <a:avLst/>
          </a:prstGeom>
          <a:noFill/>
        </p:spPr>
        <p:txBody>
          <a:bodyPr wrap="square" rtlCol="0">
            <a:spAutoFit/>
          </a:bodyPr>
          <a:lstStyle/>
          <a:p>
            <a:r>
              <a:rPr lang="en-US" altLang="zh-TW" sz="1200" dirty="0" smtClean="0"/>
              <a:t>From the official sites of </a:t>
            </a:r>
            <a:r>
              <a:rPr lang="zh-TW" altLang="en-US" sz="1200" dirty="0" smtClean="0"/>
              <a:t>出門問問</a:t>
            </a:r>
            <a:r>
              <a:rPr lang="en-US" altLang="zh-TW" sz="1200" dirty="0" smtClean="0"/>
              <a:t>, </a:t>
            </a:r>
            <a:r>
              <a:rPr lang="zh-TW" altLang="en-US" sz="1200" dirty="0" smtClean="0"/>
              <a:t>圖靈機器人</a:t>
            </a:r>
            <a:r>
              <a:rPr lang="en-US" altLang="zh-TW" sz="1200" dirty="0" smtClean="0"/>
              <a:t> </a:t>
            </a:r>
            <a:endParaRPr lang="zh-TW" altLang="en-US" sz="1200" dirty="0"/>
          </a:p>
        </p:txBody>
      </p:sp>
    </p:spTree>
    <p:extLst>
      <p:ext uri="{BB962C8B-B14F-4D97-AF65-F5344CB8AC3E}">
        <p14:creationId xmlns:p14="http://schemas.microsoft.com/office/powerpoint/2010/main" val="3532081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706090"/>
          </a:xfrm>
        </p:spPr>
        <p:txBody>
          <a:bodyPr/>
          <a:lstStyle/>
          <a:p>
            <a:r>
              <a:rPr lang="en-US" altLang="zh-TW" dirty="0" smtClean="0"/>
              <a:t>Web </a:t>
            </a:r>
            <a:r>
              <a:rPr lang="en-US" altLang="zh-TW" dirty="0" err="1" smtClean="0"/>
              <a:t>api</a:t>
            </a:r>
            <a:endParaRPr lang="zh-TW" altLang="en-US" dirty="0"/>
          </a:p>
        </p:txBody>
      </p:sp>
      <p:sp>
        <p:nvSpPr>
          <p:cNvPr id="3" name="內容版面配置區 2"/>
          <p:cNvSpPr>
            <a:spLocks noGrp="1"/>
          </p:cNvSpPr>
          <p:nvPr>
            <p:ph sz="quarter" idx="1"/>
          </p:nvPr>
        </p:nvSpPr>
        <p:spPr>
          <a:xfrm>
            <a:off x="467544" y="1412776"/>
            <a:ext cx="8352928" cy="4873752"/>
          </a:xfrm>
        </p:spPr>
        <p:txBody>
          <a:bodyPr/>
          <a:lstStyle/>
          <a:p>
            <a:pPr marL="0" indent="0">
              <a:buNone/>
            </a:pPr>
            <a:r>
              <a:rPr lang="en-US" altLang="zh-TW" dirty="0" smtClean="0"/>
              <a:t>Library of Web API</a:t>
            </a:r>
            <a:r>
              <a:rPr lang="en-US" altLang="zh-TW" dirty="0"/>
              <a:t>: </a:t>
            </a:r>
            <a:r>
              <a:rPr lang="en-US" altLang="zh-TW" dirty="0" smtClean="0"/>
              <a:t>Flask-</a:t>
            </a:r>
            <a:r>
              <a:rPr lang="en-US" altLang="zh-TW" dirty="0" err="1" smtClean="0"/>
              <a:t>RESTful</a:t>
            </a:r>
            <a:endParaRPr lang="en-US" altLang="zh-TW" dirty="0" smtClean="0"/>
          </a:p>
          <a:p>
            <a:pPr marL="0" indent="0">
              <a:buNone/>
            </a:pPr>
            <a:endParaRPr lang="en-US" altLang="zh-TW" dirty="0"/>
          </a:p>
          <a:p>
            <a:pPr marL="0" indent="0">
              <a:buNone/>
            </a:pPr>
            <a:r>
              <a:rPr lang="en-US" altLang="zh-TW" dirty="0" smtClean="0"/>
              <a:t>Issue of multiple web requests of the </a:t>
            </a:r>
            <a:r>
              <a:rPr lang="en-US" altLang="zh-TW" dirty="0" err="1" smtClean="0"/>
              <a:t>Keras</a:t>
            </a:r>
            <a:r>
              <a:rPr lang="en-US" altLang="zh-TW" dirty="0" smtClean="0"/>
              <a:t> model:</a:t>
            </a:r>
          </a:p>
          <a:p>
            <a:pPr marL="0" indent="0">
              <a:buNone/>
            </a:pPr>
            <a:r>
              <a:rPr lang="en-US" altLang="zh-TW" dirty="0" smtClean="0"/>
              <a:t>“</a:t>
            </a:r>
            <a:r>
              <a:rPr lang="en-US" altLang="zh-TW" sz="1400" dirty="0" smtClean="0"/>
              <a:t>have </a:t>
            </a:r>
            <a:r>
              <a:rPr lang="en-US" altLang="zh-TW" sz="1400" dirty="0">
                <a:solidFill>
                  <a:srgbClr val="FF0000"/>
                </a:solidFill>
              </a:rPr>
              <a:t>a </a:t>
            </a:r>
            <a:r>
              <a:rPr lang="en-US" altLang="zh-TW" sz="1400" dirty="0" err="1">
                <a:solidFill>
                  <a:srgbClr val="FF0000"/>
                </a:solidFill>
              </a:rPr>
              <a:t>global_model</a:t>
            </a:r>
            <a:r>
              <a:rPr lang="en-US" altLang="zh-TW" sz="1400" dirty="0">
                <a:solidFill>
                  <a:srgbClr val="FF0000"/>
                </a:solidFill>
              </a:rPr>
              <a:t> </a:t>
            </a:r>
            <a:r>
              <a:rPr lang="en-US" altLang="zh-TW" sz="1400" dirty="0"/>
              <a:t>and </a:t>
            </a:r>
            <a:r>
              <a:rPr lang="en-US" altLang="zh-TW" sz="1400" dirty="0">
                <a:solidFill>
                  <a:srgbClr val="FF0000"/>
                </a:solidFill>
              </a:rPr>
              <a:t>one main </a:t>
            </a:r>
            <a:r>
              <a:rPr lang="en-US" altLang="zh-TW" sz="1400" dirty="0" err="1">
                <a:solidFill>
                  <a:srgbClr val="FF0000"/>
                </a:solidFill>
              </a:rPr>
              <a:t>tensorflow</a:t>
            </a:r>
            <a:r>
              <a:rPr lang="en-US" altLang="zh-TW" sz="1400" dirty="0">
                <a:solidFill>
                  <a:srgbClr val="FF0000"/>
                </a:solidFill>
              </a:rPr>
              <a:t> session</a:t>
            </a:r>
            <a:r>
              <a:rPr lang="en-US" altLang="zh-TW" sz="1400" dirty="0"/>
              <a:t>. But inside each thread I am creating a </a:t>
            </a:r>
            <a:r>
              <a:rPr lang="en-US" altLang="zh-TW" sz="1400" dirty="0" err="1">
                <a:solidFill>
                  <a:srgbClr val="FF0000"/>
                </a:solidFill>
              </a:rPr>
              <a:t>local_model</a:t>
            </a:r>
            <a:r>
              <a:rPr lang="en-US" altLang="zh-TW" sz="1400" dirty="0">
                <a:solidFill>
                  <a:srgbClr val="FF0000"/>
                </a:solidFill>
              </a:rPr>
              <a:t> which copies parameters from the </a:t>
            </a:r>
            <a:r>
              <a:rPr lang="en-US" altLang="zh-TW" sz="1400" dirty="0" err="1">
                <a:solidFill>
                  <a:srgbClr val="FF0000"/>
                </a:solidFill>
              </a:rPr>
              <a:t>global_model</a:t>
            </a:r>
            <a:r>
              <a:rPr lang="en-US" altLang="zh-TW" dirty="0" smtClean="0"/>
              <a:t>”        Get Error!!    </a:t>
            </a:r>
          </a:p>
          <a:p>
            <a:pPr marL="0" indent="0">
              <a:buNone/>
            </a:pPr>
            <a:endParaRPr lang="en-US" altLang="zh-TW" dirty="0"/>
          </a:p>
          <a:p>
            <a:pPr marL="0" indent="0">
              <a:buNone/>
            </a:pPr>
            <a:r>
              <a:rPr lang="en-US" altLang="zh-TW" dirty="0" smtClean="0"/>
              <a:t>Solution:       </a:t>
            </a:r>
            <a:endParaRPr lang="zh-TW" altLang="en-US" dirty="0"/>
          </a:p>
        </p:txBody>
      </p:sp>
      <p:sp>
        <p:nvSpPr>
          <p:cNvPr id="4" name="投影片編號版面配置區 3"/>
          <p:cNvSpPr>
            <a:spLocks noGrp="1"/>
          </p:cNvSpPr>
          <p:nvPr>
            <p:ph type="sldNum" sz="quarter" idx="15"/>
          </p:nvPr>
        </p:nvSpPr>
        <p:spPr/>
        <p:txBody>
          <a:bodyPr/>
          <a:lstStyle/>
          <a:p>
            <a:pPr>
              <a:defRPr/>
            </a:pPr>
            <a:fld id="{6B205C5D-034A-41C9-B4EF-10C86BAF9882}" type="slidenum">
              <a:rPr lang="zh-TW" altLang="en-US" smtClean="0"/>
              <a:pPr>
                <a:defRPr/>
              </a:pPr>
              <a:t>25</a:t>
            </a:fld>
            <a:endParaRPr lang="zh-TW" altLang="en-US"/>
          </a:p>
        </p:txBody>
      </p:sp>
      <p:pic>
        <p:nvPicPr>
          <p:cNvPr id="3502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581128"/>
            <a:ext cx="8280920" cy="1148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向右箭號 4"/>
          <p:cNvSpPr/>
          <p:nvPr/>
        </p:nvSpPr>
        <p:spPr>
          <a:xfrm>
            <a:off x="5662740" y="3284984"/>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99494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a:xfrm>
            <a:off x="457200" y="274638"/>
            <a:ext cx="7467600" cy="778098"/>
          </a:xfrm>
        </p:spPr>
        <p:txBody>
          <a:bodyPr/>
          <a:lstStyle/>
          <a:p>
            <a:r>
              <a:rPr lang="en-US" altLang="zh-TW" dirty="0" smtClean="0"/>
              <a:t>Affective Computing</a:t>
            </a:r>
            <a:endParaRPr lang="zh-TW" altLang="en-US" dirty="0" smtClean="0"/>
          </a:p>
        </p:txBody>
      </p:sp>
      <p:sp>
        <p:nvSpPr>
          <p:cNvPr id="4099" name="內容版面配置區 2"/>
          <p:cNvSpPr>
            <a:spLocks noGrp="1"/>
          </p:cNvSpPr>
          <p:nvPr>
            <p:ph sz="quarter" idx="1"/>
          </p:nvPr>
        </p:nvSpPr>
        <p:spPr/>
        <p:txBody>
          <a:bodyPr/>
          <a:lstStyle/>
          <a:p>
            <a:pPr algn="just"/>
            <a:r>
              <a:rPr lang="en-US" altLang="zh-TW" sz="2400" dirty="0"/>
              <a:t>Affective computing (AC) is a hot topic in machine learning.</a:t>
            </a:r>
            <a:endParaRPr lang="en-US" altLang="zh-TW" sz="2400" dirty="0" smtClean="0"/>
          </a:p>
          <a:p>
            <a:pPr algn="just"/>
            <a:r>
              <a:rPr lang="en-US" altLang="zh-TW" sz="2400" dirty="0" smtClean="0"/>
              <a:t>Modeling </a:t>
            </a:r>
            <a:r>
              <a:rPr lang="en-US" altLang="zh-TW" sz="2400" dirty="0"/>
              <a:t>the affective content of various sources.</a:t>
            </a:r>
            <a:endParaRPr lang="en-US" altLang="zh-TW" sz="2400" dirty="0" smtClean="0"/>
          </a:p>
          <a:p>
            <a:pPr lvl="1" algn="just"/>
            <a:r>
              <a:rPr lang="en-US" altLang="zh-TW" sz="2000" dirty="0" smtClean="0"/>
              <a:t>e.g. </a:t>
            </a:r>
            <a:r>
              <a:rPr lang="en-US" altLang="zh-TW" sz="2000" dirty="0"/>
              <a:t>music, face, body language, and speech. </a:t>
            </a:r>
            <a:endParaRPr lang="en-US" altLang="zh-TW" sz="2000" dirty="0" smtClean="0"/>
          </a:p>
          <a:p>
            <a:pPr algn="just"/>
            <a:r>
              <a:rPr lang="en-US" altLang="zh-TW" sz="2400" dirty="0" smtClean="0"/>
              <a:t>Recognize the affect of various sources!</a:t>
            </a:r>
          </a:p>
          <a:p>
            <a:pPr algn="just"/>
            <a:endParaRPr lang="en-US" altLang="zh-TW" dirty="0" smtClean="0"/>
          </a:p>
          <a:p>
            <a:pPr algn="just"/>
            <a:endParaRPr lang="zh-TW" altLang="en-US" dirty="0" smtClean="0"/>
          </a:p>
        </p:txBody>
      </p:sp>
      <p:sp>
        <p:nvSpPr>
          <p:cNvPr id="4" name="投影片編號版面配置區 3"/>
          <p:cNvSpPr>
            <a:spLocks noGrp="1"/>
          </p:cNvSpPr>
          <p:nvPr>
            <p:ph type="sldNum" sz="quarter" idx="15"/>
          </p:nvPr>
        </p:nvSpPr>
        <p:spPr/>
        <p:txBody>
          <a:bodyPr/>
          <a:lstStyle/>
          <a:p>
            <a:pPr>
              <a:defRPr/>
            </a:pPr>
            <a:fld id="{6B205C5D-034A-41C9-B4EF-10C86BAF9882}" type="slidenum">
              <a:rPr lang="zh-TW" altLang="en-US" smtClean="0"/>
              <a:pPr>
                <a:defRPr/>
              </a:pPr>
              <a:t>3</a:t>
            </a:fld>
            <a:endParaRPr lang="zh-TW" altLang="en-US"/>
          </a:p>
        </p:txBody>
      </p:sp>
      <p:sp>
        <p:nvSpPr>
          <p:cNvPr id="4101" name="AutoShape 6" descr="data:image/jpeg;base64,/9j/4AAQSkZJRgABAQAAAQABAAD/2wCEAAkGBxQSEhUUEhQVFBUXFRUUFhQVFxQUFBUUFBUWFhUVFBUYHCggGBolHBQUITEhJSorLi4uFx8zODMsNygtLisBCgoKDg0OGxAQGiwkHyQsLCwsLCwsLCwsLCwsLCwsLCwsLCwsLCwsLCwsLCwsLCwsLCwsLCwsLCwsLCwsLCwsLP/AABEIALcBEwMBEQACEQEDEQH/xAAcAAACAwEBAQEAAAAAAAAAAAAEBQIDBgcBAAj/xABAEAABAwIEAwYEAwYFAwUAAAABAAIRAwQFEiExQVFhBhMicYGRMqGxwSNC8AdSYnLR4RQzgpKiFcLxNFNzsuL/xAAaAQACAwEBAAAAAAAAAAAAAAACAwEEBQAG/8QAMxEAAgIBBAEDAgMIAwADAAAAAAECEQMEEiExQQUTUSJhcbHBFDKBkaHR4fAjM/EkUmL/2gAMAwEAAhEDEQA/AMOGKpYokGqGzi1hQMgLoOS2QFCqpRxCtURIkX1XJiJssoVkVgsaW9ymxkCMKNeVLnRwbTdKpZM9E0XNes/JkcgkgqhWgqu7TsIa29daemy2LYUyutaDtEHr6qmbpEgz3rK1GfaSiioVXxZ9zDugG4ErTx8kOYpuraV02gGxPc2iS42QLq1tCimibBX04UpnEJREhVFqTIgJbTQkldakiTOAarU2LOB4TCS6pYuiVykcAOamEk6FCSiRzY6sqBCbABjq2ajlwji/Kl7iaMrkWfuCPsqmyCJC44872FO04ky4K7YQXskolA6z11BMUTrBnsIUNHHjLghQdQ2sLhJySZA9tnqhkdhoJzJRJ6x6hogMo1kWKW2RDQdSrrcwTtAEnV12efBxU6qvP6iW6VDEDvuF2BUzpEO8la8ciSF0RfTlA8qOoAuLdNx8kMX1rVO2kWAVrRA4BWA1LVLaaJJ02QlNHBdEIaJPazERwuuKSOLo4os6fjE80cpcEmvo2AI2TYtECLFsKDH6bH6qZKmRZXaWSmzhzRtdE+Bxc2lCZLlHE8qrNkmadTVCwipzVKIKHlMRxQ4piJLrWlKJIFjuzsk+MQQ19noj2nC27toSpROE1dkJQaLrOpCTkRDNBY11TnElMYCok0SSD1FHBNOogapnF7ay0MOWkAz4V0OfNwSkSc/RZvbGA7nJi4IZZSRSyOiKCV2K5MhlVRi2MVJC2UVKKsgglW2QuJIJUtUDidZQbVLcArPmUYS3AmyuqxC4kgVdiGjim1Z4l0+iUbDC6vhhKjmrhktFGK0cwVqGXcgKA7ejCJM4PptVuL4OJmmiUvBx8GKnKXJJmKoVRBsHqBEiASoE6JBTlTDhzhVrsmwQLNPa22isxRBdWowETRwixCEqSJM7dHVV2giqgdUqfRzG9o4hVJEDWm9IaJLA9RRwVb03uBLWucBuQCR8kucop02g4wk1aRIkjcEeeimMvghxa7PWOUSdkF5cl0SVEojixjoQtHF7XpmOW0FlgWlhkA0e5Fei7BIPoplEFD6CBokpdbpbRJS+2QEg9SgucTrAa9BA4ElVOgo2WTYzs3wqWbHQaYTVqSgxyaZDKwr0XbAL6avY+UQWqvkltCREFV3K3ZNGWLpSgil6lEFPdSmb6OLaNpqpjO2QzQ4bbwr+NcAD6iwDfRFmzwwQ3TY/T6fJnltgv8B9GwpvgueSOIGnzWBqfXZ9Y4V93/Y04+l7P3+f6A+Kdim1Gk0apD+AfBaekjUIdN61OfGWK/gJno4eLX9Tkt84te5jhDmktI5EGCFt2pK0UpQcW4vwXWYlIyAM0FrSBCpvsEMFNLkjiyya0u8clo3A0J6TwSsknFcdmh6fonqsjXhdmywrEWtaGsAa3kOH91h58UpS3N8m5PRqC2obSys0teA4HgfsUmE3jlbKeXFSp9GMxey7iqWgy3RzSd8p59RqPRbmLIskFJGPmx7JUBOqpm0UR7xTtIsmxyho4u7xDRJNlZXMDbAaCqVSVq41QASGynkEXUlDRxW6klSiSQNJJaJB6tuuTo4FqWyZVkFP+FXbSbIPpwq+WFoJMgDqqNUETCsYmCy+k9aePoEvz6KpqOwokA5UqYZkqbkUkQReVKODLSilyZwwo26PBzIiQ3tKcLYxrgAV4hip7wgHK0TLjMADclZOXG9Vl748HsNNs0WlUpLnhv8AiG0sbFHR48XL+iy8uhnvcS63jyxU1LhjGhildzHuYwhrMpcTu0O0GiJ+lZIR3tdFaM9JPIob7bMZ27w7LdvMRmayp5lzBmI/1Zls457VR5rWKsrfz/5+gotaZCjJJMqsf4e9U5gjXgg3cEEKtOGzzM+g0/qkSlcq+D1noGFxxSm/P6HzL0tp5oyw5zYmQQ3Vrx5jhwIKtanS45KM8fT8FnTZpynLFnXK8/KCMExS4rOaymWy8wJcJ9eSFej+4tyor5fUNJGVSi/4BOLVHObRe4yXNd6EO2+Y91Vw41BuK8MyvVq9xbVxX9hZmT6Mk9BXEFgfCGiSLqq5Ik+pvVnFJRBYbb1VdhlsChnQqqxGRASExMg8cxS0cQyJE4knjmJN0SUPoo4yOIGgnIgDu7dLyIkWuEFZuThho+qPhTifJzRX3uq0XPbEEMzaKjky2EkV5lKao4zpYhbOIEarvBwzsQlTOQ3osVjTKiGEtqQtFzUY2zoxcmkjN3Eh5niTvqD08ljYp1Tie+eNShtkuGirE67nDPoC0AAjhGx9Fahm35U5GfqNMsGllHGe9mu07mCpReZ75paXHid2n3HzWhlknikpfDPPaRtaiDXyhz2mtzUosq7lhyOP8LtvY/8A2XnNLnfubH56/ga3rGBbd68fqZygFdkeeGdvS4hKbONBhOFvrQYys4vO3oOJVHUaqGLjt/A/Dp5ZH9j7E7YA+HYaCeQSsU2++z2mjSx41BeBPe20sP1VrHOpFjNP6GZqxvXUnB40IcCIPFrhIPLZeixSp2umeGy8pp+DpuIUGusg8CMj8w8nmCPmPZeShN/tk14d/maHqUW4pvtJGaatExCRdC44cYNg3eDPWcWMPwgRmcOfGB9VQ1Os2PbjVvz9i/p9HLItz6G3/T7Ng+EOP8TnfPUfJVFqNTLm6/gX4enL/wCpL/p1s8ZcgB3BY93HkTp6FN/askeWRP0+FdC7FsENEF9Ml9Mbz8TfPmOquaXWxyOvJmZ9K4croAt7pbGPJZTaD6VwrkGRQZSqSnIguyqHE48LFXnAkocq90SfNTYZDiNelITXyiBJc0oKzNQqYcSp9tKDA+eQmgV1LVWM8/pBSCwNFn7uRhSQj3MihVUppyYAI4aokQxrhrEuXZKGodsB5K1jaSs6rZoaViaTXAxmIIJG+o2HSfdYGq18tRKlxH4PQ6LSwxJSf7xlLihmkHcaKzCddHoITTVMW3Nv4S08dFZhPm0LzQUotMU2uDFr2un4XTHQcFbnqt0XF/BjQ9OUJxkn0zp/ZylTeHMqNDmubBDtj0Xn8l700+i56gm4mO7QYN/hbh1MasPjpk/ungeoMj2PFauDOs0Ny/ieVz49kvsMOz1r3lQAxA1M66eQ/X0SNZk9uFrsPS4vcnT6OgtJjh5chyC83J27NnbFdCDGKAa7bQ/Ubq/p57kaOnnuQmubWRCuQyU7LMpJrkWO7MNeZIgadDoVZWucOjPlpsc+0bKpZg2NVg3aA6f5Id9oWdhyf89vyU/UU5X+H5GMzQtgwBhhuEvqEOe0tp8XHTN0bO/mqufVRgtsXcv97Lem0sss1a4G2J3EDTQAQOQA4Kjhhyeq0+JLhGdq38HVaEcTa4L7jFLkIoX725XODmt4OIIB9VOTRzUbcRG7DkbjGSb/ABNRhuMhzYfBB3mNQdwVkZNO4u4mfn0vwZR9H8V7aZ8DSTm4Bs6eZ4Lcx53DGpT7f5nno6OWXO8UPD/kEUL8NIDWA9XDMT6bBBPLmycKTX2X+2ekxei6fHC5cv5Y/ssaaAO8piM2TMBTIDhu12X4T0Kr59NrsP175L+L/uVP2XT5m1hadeP/AHv+A2a2jVbNNwB6HSeRHD0TtJ6zkxS26i2vkzdR6c10qYGWr0yqcVKPTMhpxdMGrMVbLjOKaZgqnF7XRIY2nIWhjdogS4lShVtTitcExZCiwEKpGG0ZZVWoJeeVIlIiaaqWEDEI7OF9w3RPiwGLXDVOAGdm+Ag8hINsW97VZTJgE6noBJjroozZXjxuSDw4/cyKJqruoKbHOk+EfQQAvP44yyTS+T0rmoQ3PpGQbdCoc20/XiteWJ4nt+C9ppLLhjNeUeuoji5Cpv4C5LqfdjQjVA/cfQdIY/49rIy9N+B4wk+22D7e79497XObWtqVZpksflJ/heIPza1H6bGWPUTxS8q/5HmtdFShvj1f+C7sZSHdudxzCdOAGgnzKX6rJqaj9g/TkljcvLZqAeax6LolxOsHlsQYzAjlEf2V3DBxTst6eqfIB3h5J9Is0j5tYk67dFG05xpDqg4GjUBMBzHNmOBaRtxVa3HKmjO1GJ5HtKMNtKbPhptHNxGZ565jt7JmXPN3b/Sv5Clo8WNcLkIxeqSAeE7fRJwLllnTxSsQ4o2Wq9hdMv4HUjNXNsT1WjCaRcasHq1Hh1Vzi852BpYX/hEgAB+Xg7TgtRa1SjUlZ5+fpcseX3MUqQmw3GCyq0vJe1pBykw1wbuHAawfNHDTY2rkijl9RyqbUH/E3VV7RSb3U5Xw6T8RkTLj6rz8reaV+G0jc9O08ccb8vlv5bAqRLSHN0IIIPUJsZuLTXaNOajOLjLpkqdWlSpVwxjw6sQ50uLmAguP4bdxq5x9VrPXQy43Da9z/lZg4/SpabP7ymtq5+9fkTwGk1/jqVHAAgkNy/DxIMbwmw9KhKH19lfN65Pe1CK2/c01SuGmAZA0B5gbFOgljioLxwedyzeTI5vyyxj8ymXIB66zO4VeeLycW0GxoUzHx2cAYkyVM3aOEzamUqtSCL6b8yqZ4WGmfVRoqHkaBPGqaiBdcnRPiLYuTQC1lSFBIXhPir0xMeMH21+yXndY3+A3Tq8sV9x/2ixAZXM5knpAP9lQ0GB71P4NPX6hRh7fliWxogsEbwJ8yJKt6mb9xv7mx6PGtJGyx1g/cGUpZo+S80ik2tQ/lOnFM9yC8i9rPe4c1suOxB9J1+SjfFukFKL2Pkuc8tZVpyYDojho8EH2hWklPLjy1y1+jT/qeOcnCOXE+k/1RpezVSKDRpoTt1M6+4WL6kr1DZq6KP8AwRPsTxXI3Q66jygEn5ApeDT75UN1ORYoWhL2frnumuJkuL3a9XR/2rS9Rgo5di8JL+l/qd6OnLS75dtv+w4pgOP9FnO0aTtB7bJsCEh5ZWV3llZ9ij2touynhEddl2FOWRWRi3OdsnYmGgocvMqBm9zAsbreFreJM+g4p2njy2WNNDlsCpvMapzXwOaQBfQB4U/Hz2S81IW21maz8rjDeJHAcfVWZ5Pbja7EOTmeY52Qt2sb3BcJeM73EudljZoAA16otN6nmcn7ldcJfJnr0qM/p655fPXlIcUKYIDY0AAHQDQKlKTTs2v3FSJVLeFCnZKyWZ7tLXIa1tPUzJI302iOOy0/T6jPfJ1Rm+pzySxe3BXfYqDbhupbUbmOXxAtzVHToGnU+0LeWZdnlmq4NdTqEBrZkhobPOABKoyytsUO8JOolPxuyDWW9CQnbTqB8RtI1CVONAtUZ2+d7qpLKEhFdNQy6slHlo/ZD+8jui27qKjOFSGRkAGqu2k2D12yjiyGgB9EptgUQIIUkF2GVYrMPJwQ5I3BoZiltmmFYlXLi6eULsGOMOEBnyyyNSZDBjFJpPHX3/slar6ssqPd+nY9mlhH7IcMugAZ1VJ42x0olTrzkTtG6L2hd8gtapn8Pomxjs5GL6lQDVupe7qQHeYY2fnC0saqEF8J/mzw2rW3POvt+SGtliraVMMnxGSAP4iYlZuowPLlcv8AeDR02ojiwRj5f6i3tHfuIgGAWhwM75gCR6gkK76ZhXux45topa/M5Rkn1VhmD1/w2xsA1o9Br8yVV1ivLJ/d/wC/yPUel4dmlgvsOra6CoSgWJ42Ftv8sSdJSXi3CJY0J8WxEOqNpg6yCfIFW8GFxjuYEsigq8hl12laymcpBeCGNb8p8gJ9kENBOU1fTVmZPWQSaXMrr+ZWaxf4iZMCV21R4Ru4/pgimtfgcOeyOOFsVPIkKbzEZ2H9fZWYYq7KM8nJbgtR1R2VvqfshzqMFbG4p/Bq76kG0w0/E4gD01J/XNZmOTc7XSHYpNzv4IU6TY/dd8iicnf2DlKV/YovKZjcbc/6osclYLk10V4HgWdxe7UgEjzAJHzhWv2qMckU+r5KuqnKOJ12+hde185+nThot/JI8kkStKMJCVBD+yIEFPjKiDWYddAhWozTRKdBFzBBUy6IkY3F25SsXU/TK0TETVBITcc7ic0BjRJ9ymTR9VfISpO2TFATnKQiNF8qWqOQSKAKDcFRXVs0UZguIILfI4E8CCmqVgUV4lVhw0nM4tH68lMOb+w7DpZZZRivIZGVobyAHTZVf3nZ76FRikRfXIH2RKCsRORS+4kRtOqNQoVdlBquGrdY1lM2rphqTS4FwuJfUPN599z9lajGor8Dx+vkpZptfLDe78VN075R66AKsnuuIWxJRn9hdidTOW027tLGDpECPTVa0cXs7sy+7X8yrjbz5I467pGlpsFNrWg6wvPtucmz3+NbY7Qg3AAS1jtgTlSFt3isNJ1+ysQwJtIo5MlKxFb3z31SZ0gjTaNtOSvSwxjj57PPanVzlN7Xx0MaNLO9oHA5vQGfuUqWTZF/hRHpel9/Nb6Tv+xoqN50jqsyWI9Vkk0qKr6Mubidpj6I8d3RRySdCW6pFupPiMAAcyYCtQdleXCtj62uqVgxoPieROUb/wAzuQlVfZyayTa4S8+BM88cDUVzJ+Bkys6qTUdx0a0/lZw9TuVUcVBbF/rNnHDZGn2XPuMo1MDlugUNz4Jkha+9kzMjgP7KysVIVfIzwe9IcI5Eu6N/v9kjLh3cfLpA6lJYm38C+lbSvTOJ42w+nbHh+vM8EjLOEFcnQePHPI6grYfYWecxnHk3xfPZZub1NQ/di3+PH+S+vTcsVc+DQHCH02hzDI0kGJ15FXoZ8mPEsmVJLjr7laWFN1BnwuyJDhBHAq7HMpRtFZxadMzWO1pVDVchQEjasqvGVB0U1ncFLfJxQXaLiAR51R0SDsJBTHHg4PoXKTKBKYwovlKo6ydW2DgUUWQZbCD/AIi7MyA0OhsyM2rc3nqFc1MfY0y8t1z9u6NT0x7tRfhJ/wAxtiNu9sE/COKpYZxfHk9RuFz7gEcFYUKEzmgf/EdfJHtFKYWKcUH1J1ykx5ApV3kUAcuVwxyf2MpSqEtmdSS73K2JJXSPHybk7YRa16kh5Jc1jw8N4EtcSBz4JUo44uumx0d0oh3ZZua6aao/ecZ/ecP7rvU8v/xtsH/4ix6Xjf7RvfhGpxru2NkmDICwtNvk6PUTyqHMjPV74kgMlxOwAJJ4rRhhbfRSz6yC8gGLVMlPxaOdAA0PU7dPqrGLFJZKkujP1Wpi8X0vvj+4qsXOzANBJPAaeHqrmaMYwuRkwi5uka3Dn5S4kgOMQJ4LFy/Ul8HovT4xwR23ywmhUGpJ1HIoJLwXJStFdW5B1PDXdcoUUnyxDd35fVlpIazX1Wlg01xqrbMjW6l7qi+hjhYc95e7Wd3HUnoJ4cEGqyQxx9rH1+f+C/6RoJSl+0Zu/H2/ybS1qaf+IXn5rk3pkLoMcYOnHRTDdFWIcr4E945jDqeg5q5DdJANqPI2wq3ytk/E9sxxDDt5EwVY0uL3M1vqP5mZ6rq/+P24+QxoAWrKjzoHi9yZyNOg4dea8/KTyTc5fw/A936ZpIYcKpcshhdUhzmDvBU7rvmvH+S4Aw6nMaO+60I+mwzYN3n+hT1PqCjqfZnH6evv+P4DfC+1VQktyOeIHQA7mTssrH6XkmnHF/H4O1eDT46cpJMbuuXvAztDDwEz4SA4befzWjoNPkwKWKfgwvUY4k4vG7sTYxbndOz4r5M+LEEwVRoceVFyJaB3FGBQI86plEWeNEp76JCqNFVpyJoOo6JLZ1BbK4UcnGMbVNtiR4NfMHh4zI18wQtPMv2jSr5X6FvQZPazc9M1t7UzNLRs5YuKNST8o9XuW2znzrhwJBEwSPYreWKLV2YMtZOLcX4CcKPeVWMcQ1pP2XezfEXyzo61qX1Lgddo2vbbOaBEkMkEQGk6npoErHpJ4826XS/1BavWxngaj2zL06DnQGNc7yBO3krphpNjzC8MrButM77GBpB11/WqrZscpvgtYbiuQ6hgb88zlI2iSVEcXFTHwlKLW0cXNn4C2o3M1wAObefI7HTRWsEMcVtjEnNPJN3N2UWGFB7T3eWAYZIJy6fmaNyZ46IYwWOTa5YiOJW22V43h7KxFKrMiH+GJEEAxPNWnLdG/JEoq6ZdbdjmUPENT/EddeGkD3VGUtz5VlnHjUFxwFXGBPcZFPMyNmhsA89TM/VNWSL4kuPgHa07TALbBX1HPa1wbGwaAT1lpIiNPdIzYYudos4tRPY02GDsmCPHUJAg5cuTzlwJJ+SjFhjGVy5IyZZSjS4FDOytN9RxYXQ0PJZMglpGoO5Go9+KuSj8OkUoRSe5q39z6sO7GZjSaeoMAksji6BoOqoanS07ibem9Rbjtl2j5uKzEAidQYIBG0g8QqL09dlr9oU+EWm/gQNSUPs2+QttgdpXYagdUlxBhlNozOc6d49tSnvDkktmNd+TPz6rHF8vo1luDxHjeRIGsaQGjoAPqVfxY4abDTfXLZ57NklqMtpd9D+0tmUaZe8Ne+OIkA8AAfqvN6n1PLmy7cfEf6/iaem0CTSl2ZK+YS6eaZjaSo9bidKihtRzQQHEAzIVrHnnBVFsDNhw5Kc4ptdGTrYnUZUMOMNcQQDptv1O/stzTfTjVHj9flc9RJvxwdA7LYwa9FrnbglvoDI+seinNJORnS7HF8Jaq+RWCjJ3RhxCzZqmPXRFpkJb7DQLXKZEXIEL0yhdkgYKsSXBNh1Oqqc48hpnj7hQokNlRukWwiyF1Tp1QO8bJaDB4jRFjc4uovsbFpeBhhTcmcZuGkt+jjqPRa+HT48bdcv9Cw82ScVFt0KrjAx3mkjcz8eYk76aBBkx+FwdGN8jCywgU8xa7cCTGwHIDXiugnBUmTSs+qVwCWGHQ2dddQRG/NWLTiB5oPp3tMDaCNIykcORSVQx8Ef+pNgyRM68gBxU8A2WW9+5xljfD0GhPFLk/AcZUWYnc5mGGGYGpMwQdwhhLazpytGdw26rMcXM0Y+DGmumhjhojlJC4yYdiV2IzNbNTJlzEgyZO4nbXdDCTjKwptSR9Tx0tALoc4aEO4jqlptDHJNHgxtmkuBMkxMADloUNSDUonllibaby8EZnj97aBroDyG5RfUDcbL63aAvd+G9ug1BMfPidVPKRDmvkHo4lBcddGwA3b95x9T9Ai9xukQqXIf2exPuoeHB2cBr2kZoIkxljbXdS8m5s6MaRp61KxxBobVD6b27FjnNyzxDTpHmFLjGa5OUp43cSi/7BMp0y6k/MwiC4QXgHiOZQPRwdNt8fh/Ysr1PK7hSV/78met8EpWomkMwOnebkmNnHgY4K21RiZVJPnocYZUZThzyA95AYDyJ+S856nlyZ24Y19Mf3n9zT0WKGJKU39UuiGJ4v3jsrfgaYn95w+yzsOn2Rt9s9FpsNRcmCOIjX0TFfgZvpirEf4QreL7is2W0DYNgjalVpeJkkmdjylNzaueOD2sz1psduUlbOgYV2bpUrVlGnq6mHRU4veSXOzdCSY5aJGL1OU9Q9/T/AKfBl5tNUeO0Dv1at5rgyzJYwIdKpZoqxkWUUqqqtDkQqtlSnRDjYG5ibYpxNXZ4G2o4mN9Vo7UzkrBcWwg0zp7SkTwt9B7H4A6GEOcdSB8z7IFp5eRkcLYyZ2dEGdDwzDTnwTI4YrvkatOl2V21BjXgOjTgCBw4wrNJLgNJItxGpTa2WiCNdyRGxHmuhLbIOSuIJheMupl4GUgwWkRvxB5Icr5r4IxvyeYlikt8TQJJOeBAmNjz0SwnJCFlYuP4TXPOmctBeSBMDSY1KLc1d+RUnHhk61C4cfDSeOZccsgzzUQlGK5YvJmTEGI3lSm8sdAdxgzE67806FSVoVvZ5bYk/UZjEcCR7rnEJTYbgbTXrODy4tAPEjUwBr7+y5xSQEsjSGPaa3pW1Dwth7yA0kuJAbqSJPkPVCopsGM5MygrmBx5zqUTirD3HrZe5rZ1cY8hxPsu4im34IbNhaWtOR+Gzl8LZ+io+5JvsS2wzFbehSt6jzSpzlythrQcztBBA6k+iswtgxlJy7MGKjgNDsm0rLNsPtKrzlAJL3ODQBxLjAn1hLYakzZ3WA3NIHIGVR/td/tJj5qPbtE/tKToWG7c2p4w5rxHhdmB8zxI+ShppDozUuUabDcdcxvgOUHcHVk8A5vD9aoYykhrUZDDs3f0nufQqsa5rgC4E65hsWRrmgk7jirSl9PPkRkhu48IX9paFKjVc1mfNBcyqSXAMMZtDo3ctB3HqqObBCOHbG+HdfP4lrQ44y1Ccub+fH4AlOm1zGhmmnBYrlJSe49QuOPBSb4s0In9ckz2lLlFXIiNN/eHWABz2UtbEV2ld0XUL0MPXaR9AglickOhRtsAccgDomSSOU8FkZv+1OP2KOrUW211QorVQJHUj0XuX+7yeWZmsWErOyPkbFCvMUFBhNMyltBpkXMXWDRrqNct+FxGnDSR5rWVlmOKMQfEABq8aHUHYmfmjV+QnXgz1xjvdvEb7zx6TClsG6YPedpnanMASOHtx3Q0S8iK7OxvK/ipUKh1nORkb6F0T6IlBsS8wgrY45wmSRGg4KPbJ95gtC9dBgxx0UuCsXvZLDqxdc0gTIzjQ6g68QozJLFJr4B3NnSGX+QRsOQ0CyYTb7AaLmXYduUUpg0cjvrg1Kr3/vPcfQkwtiEdsUhhdYUy94YN3GAom1FWSlbo6D2TwUNDnfvOMfysJaPcCfVJU7qwMvdGV7e3neXRYD4aYFP1GrvmSPQJ0FxZ0VSEbG8VwQ67MWGdzqp2Hhb5/mP290nO+NoEmbC0tQFXjEU2Zzttfh1RlFp0Z4nfznYeg+pVrGuLGY4+TPNJ2jjKKkNNL2Fw4vuWuO1MZ/XZv3UNXwS5bVZ0uo/VGUgTEbWnVblqsa8cJGo6tO7T1CIJNroyNxhFSiXGk8PbJhjh4sp4Z+PqlvGizDUtdi7DMVLKmoynNmMznDtOeyFwLMMqfHydBoV2XdMxlFVo4fmbvsfP9SufKDi9rM3UYaLszRDMwDmmfAT/ANp4LM1OBSVo29NqnL6ZdjGvbMqCcwnTVZUZyh4LbkwCvaCIBKfHI7ug9qaF+XKSWk5mte8HkWMLh8wrUPraT6bS/mynrX7WCcl4TNh2XvpouJOYta6Sd5kxPyVLV6VLXRhFcbo/kmzIx59+k3N81yCVDJXqJKzGF1+xZ2aA2DFDm6pA6iyiFDRy4LIQbSQKr2gLZ11mZ8lsJDpTR9Y0by8P4VNzgd6jvCz/AHnf0UtCnlNbgX7LM5z3dcj+CiInoajvsFMXYvc2bKhgFjYtBpUWBw/O7x1J2+N0keiJuMVYEpDGyq5tY0RwlYCPzJiNr3VatSIju6tWn/seW/ZQxhRQCiRKDcH/APVUujp9hKVm/wCqRBrrhxJWdCFIW2VYtX7q2qOnUtyjzdp90eLHuyIlPkxFFmVgMbzHyC0m7lQzwF9nKRfd0gNIdJPQCT8h80Ooko4myE6Ot1L5lvQfU0imwkDrENHqYWdhm5MW1bOM5i9xc4yXEnzJMkrV6VDAynaueWsZq55DQPM6nyQrjlnM6BhuEZGtY0aNAHnzPqVUknJ2xDdjG8YKFJ9R2zGl3rwHvCJRISt0cppTVe57uJJPmdYVl/SqLCNT2TwAVy57/wDLY0uceED+qrZZNUl2xsI3yavBLHuGukAPeczh+6Pyt9AQE+PRWzyt0MXVkYkGqVl1nC+8q6KGyTN4hbZ5dMEbdfP2SMmXZRYwRuy3A8Uex7Qd2mNRqDsQfoja4tFvHLmmam5qhxDj4mPbDwddOI8xKSqfBZ5XJnatY0nls+HXLm3jkfkqebAk7NLT6jeqfZKpfaQN+arrFzyXkwM3X+bP/sv93FrfuVbwY08kF/8Apf0tmX6vka00o/b/AAaTsu7JSe2NwJ/mPid7DL7pcIe7q1k8K3+i/X+Rjf8AXp9nzX+f0CHOha6ZTYDfu0VPUExEz36qokPTCbYSiirJbCcoRbSLNh2T/Z7aMaHVW9/U51NWjXgzb6rRg0+SLbNpVtmiAAABwGyKRFAd9eCmEndREnRhcVxN1V2+gOiqZpuQtD3B8VGUCYKu4J2iOjmP7UMJ7q4NcQW3LgY4tqNAFSeh0PqU5rkbF2jKUqW/lKXYYRhNOLhnkT/xKnIrhQEujXUmSqrjYmxL25qQylTHEl58miB9T7J+GFOwsYlpML2bRGUAeW5XNqM6+SwlaNL2QwrLVqPI2imJ4kQXn309ErN/yQS/iKyOnQV+0K7y0qdBpg1Dmd/KzYepPyQaXDtlfwRHnkwY0/XPirwZ0vsL2fLAa9UQ5wy02ndrOLvX6earyyLoCb8G9w/DxEo4qxVGI/a7eCnTp27fiqHO7+RpgD1cf+KNR5sOC5OfBmUNY3Vx08ydypdL6mNSt0js+E4SKFpTptE5srqh5gbN9Y9lRxv3MjbHTeyADetMnzVkoAb3EKbOo8FTmo3E0D3TAUXZAor0YM76HTrp/QpWRWhuOe0Yds61nUp030GkXHxVC0Q0iNWund07R1S9N9EdrHzypytAOGYlNMU+G+u3oeEp+xJ2WVltUXYtbd8w5QMzdRznXQfrionHcg4T2ytCzBbF9aeEaa6ajgsrPlji7N3DJuNlNd7aTntdzbPXIc2X1LmJ+OMpQWSPf907/oZevyxlJQZpLGrlaG8Yk+Z1P1T9JjcYOT8/l4MrUTTltXj8/IWTIVqxFC+51WdnlyMjEU1m6oIMKi+2fCJOmE1wX5ynbRR0+2xIM0G6PHOgg0XxIk7onks5mT7RYlJyhLcvApiYBC0CfBhGoJCnGmiezNdtr81KFJr/AImVSJ5gj/8AIVnDl38PtBQVGZpP/EA56eqYlwNHmDWRc5zyIyE0/MxJPTQj3XPoXkdKh9QZCCiuzIdpXmrcOj8pFNo8t/8AkSmRdD4KoltK37qt3Wv5RpqZgaj1SskN3I6EuLOh0InRCo8FWUrdnOe1t+K108gyGDu2/wCnc+8p8Y0hsFwVYJh3fV2g/A2HO69PogzT2Y212EdUs7nXVY8Mkt3IDRpbC6Ea6RutTDOxZw/tHin+NvqlYnwNJDP/AI2aNA6k6+qspjUuBl+zrBzd3mZw8DPE7kGg7eug9UGRb2o+PIxPamzsGK1g0QNEWyMekVpSb7MzVqyeaUwTwNHEIqJArqiELicLKzoXLgkDqPlDM4AuQEpLkJci+yuocY2nZWl8FmLo01lcHqZjjp5EcOC6hyYyNqMw7p7WufJDHTJdMEjKCY4qlqND7r3Rf8y9h13tQ2tGapYI6tke8gszOc4cXEHQeW3+0Kzo1cOFSMnV5LnbfJoBQ2VqUSomFupwFXyKkOiwKqNVlZ+xqYuvWIcbCBc8J1cnXwH0zICvxXAhs1+Fnid1Tj0GEX99kadVJ0jJvrlziTxUIWy5j0VghlR4DUaZKMR2uH4RPJ4P1Q6Z/wDKw0JsLpl1ZkbyPfb7rQYX3OkGzazNG5IJjmAB9kkRJ2A3NQMDnHZoLj6CVKAqzK9k7J1esaz/AIWGeheTIHpv7JjHTdKjTOsG993v5vlylAwN/wBO0Jxa/FCg+pxDfD1cdGj3XJWwUrZhsLwd9Wk+pzIa2d3HclTKaTosXXBq8FwvuGxPiOrj15DoquSe9/YBseUSq08XJyYN2wxjuLN4aYfU/DHOHfEfafdWsMeaIStnObe9LKGRrQCSfH0PRWnG3bHpnZP2bYSLWyD3CH1YeeYb+UfU+qKPyJyS8IG7RYpBS8k6FJCa1xDVKjIk0FnUDgrEUQRvLYHUKXGzhVUtAUO0mwCvYRshlA6xJi9AsaTzIaPX+0oFCnYyHLM4yrrPVH0xxosOuC4QOUj9frdGMizU9j3VnucMzdWkMIawVM0aAvOzd9BqpT8dfmRJOrslljTaNIVhJJUjObbfIRQaIUMlFd7Uhqp5ZKh0REbrVZmVWxhRc1ZCCCphpgbyrKRDGdv8I8lcj0LH1tiQaN1Vob0wPELsvUSAkBNcoALG1ELZxC5voC5SJSM9jlTPQf5g/MI9Oqy/zCPux9tqKh/KQfXgrmXIo8fJEnwa+tdIEJFOIUXVqbqbSAXaEngCdfkji+Tlwx1huHNp0w1ggAe/U9VJDdlFbRyTOe05Izvahzq76Nu3ic7ugGkny1R4p/S5MbFVyaKi1jGtY0aNED+vmq73SYLZ5UejjjZFk7WoSjcTjF9sr/vrjuwZbT8MfxGMx+3onY40rGQQ4wrsqXvt2ObDXE1HnkxsAN9fuoU9zY2X0xs6liNyGsgaACAOgUyZUswmJvzOVeXLJQue+FKVEjTDMQGx0KfCSIY0degcU6wQR1yCUDkiS5rwVN2cAYraB5iJDKNer6tZlb83pOoltS/FDsCuzmz2Fpg8vqptPlDeg/CqxEfryRJkx4Nbg94ab2ubM/KRG/PZcNRqcapAvFRoIbVGcecw756/6grMXaKGaG2QLRaukhZTeNkaqpkjY2LMtctyvVDJGh6IVRolRXJDIWzZTrrggJFeNEW9kAlrXJI1QslsauqIQWVCopIJtegZwHf0zCdDGSmL6lLNTcDy+mqYltyJhDjBLfJSA4nU+qRlnuykSCHq1DlCi+yZqmJAjnvYauk6RwsuXSVTl9TCRS2g0EugZiACeJA2EqxCHFHWTaUaogsY2SpOLsQqihQqVY+FpI89h84UVbOXdHP+zdoalzTBMuc7O4n3JTMjqJZjSOzywOBaNmBvtqfqq+JVEXnnulSFeKXUo+xAhcJkqOiRTiLoS5SCQvo3Tp3Upskf21QuGqdubQNHtRsIGSUsvS0rlOjqL8Txcst35QM9TLSzHg1zxMeymaU1b8DMUmnSMZjbh3hjYAD2EINMn7aH5H9QPTfEJ8ewLNBh9QkbnQEohkWb7Bbg1rMsd8VLxt6N1zAn0+QTMboDPG1ZAGNU5lOhfiteBKr5Q4ozVWpmdKzsnJZiuAh9OQhjEFoHAyqJx5JAqlfUolHgij//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zh-TW" altLang="en-US"/>
          </a:p>
        </p:txBody>
      </p:sp>
      <p:sp>
        <p:nvSpPr>
          <p:cNvPr id="4102" name="AutoShape 8" descr="data:image/jpeg;base64,/9j/4AAQSkZJRgABAQAAAQABAAD/2wCEAAkGBxQSEhUUEhQVFBUXFRUUFhQVFxQUFBUUFBUWFhUVFBUYHCggGBolHBQUITEhJSorLi4uFx8zODMsNygtLisBCgoKDg0OGxAQGiwkHyQsLCwsLCwsLCwsLCwsLCwsLCwsLCwsLCwsLCwsLCwsLCwsLCwsLCwsLCwsLCwsLCwsLP/AABEIALcBEwMBEQACEQEDEQH/xAAcAAACAwEBAQEAAAAAAAAAAAAEBQIDBgcBAAj/xABAEAABAwIEAwYEAwYFAwUAAAABAAIRAwQFEiExQVFhBhMicYGRMqGxwSNC8AdSYnLR4RQzgpKiFcLxNFNzsuL/xAAaAQACAwEBAAAAAAAAAAAAAAACAwEEBQAG/8QAMxEAAgIBBAEDAgMIAwADAAAAAAECEQMEEiExQQUTUSJhcbHBFDKBkaHR4fAjM/EkUmL/2gAMAwEAAhEDEQA/AMOGKpYokGqGzi1hQMgLoOS2QFCqpRxCtURIkX1XJiJssoVkVgsaW9ymxkCMKNeVLnRwbTdKpZM9E0XNes/JkcgkgqhWgqu7TsIa29daemy2LYUyutaDtEHr6qmbpEgz3rK1GfaSiioVXxZ9zDugG4ErTx8kOYpuraV02gGxPc2iS42QLq1tCimibBX04UpnEJREhVFqTIgJbTQkldakiTOAarU2LOB4TCS6pYuiVykcAOamEk6FCSiRzY6sqBCbABjq2ajlwji/Kl7iaMrkWfuCPsqmyCJC44872FO04ky4K7YQXskolA6z11BMUTrBnsIUNHHjLghQdQ2sLhJySZA9tnqhkdhoJzJRJ6x6hogMo1kWKW2RDQdSrrcwTtAEnV12efBxU6qvP6iW6VDEDvuF2BUzpEO8la8ciSF0RfTlA8qOoAuLdNx8kMX1rVO2kWAVrRA4BWA1LVLaaJJ02QlNHBdEIaJPazERwuuKSOLo4os6fjE80cpcEmvo2AI2TYtECLFsKDH6bH6qZKmRZXaWSmzhzRtdE+Bxc2lCZLlHE8qrNkmadTVCwipzVKIKHlMRxQ4piJLrWlKJIFjuzsk+MQQ19noj2nC27toSpROE1dkJQaLrOpCTkRDNBY11TnElMYCok0SSD1FHBNOogapnF7ay0MOWkAz4V0OfNwSkSc/RZvbGA7nJi4IZZSRSyOiKCV2K5MhlVRi2MVJC2UVKKsgglW2QuJIJUtUDidZQbVLcArPmUYS3AmyuqxC4kgVdiGjim1Z4l0+iUbDC6vhhKjmrhktFGK0cwVqGXcgKA7ejCJM4PptVuL4OJmmiUvBx8GKnKXJJmKoVRBsHqBEiASoE6JBTlTDhzhVrsmwQLNPa22isxRBdWowETRwixCEqSJM7dHVV2giqgdUqfRzG9o4hVJEDWm9IaJLA9RRwVb03uBLWucBuQCR8kucop02g4wk1aRIkjcEeeimMvghxa7PWOUSdkF5cl0SVEojixjoQtHF7XpmOW0FlgWlhkA0e5Fei7BIPoplEFD6CBokpdbpbRJS+2QEg9SgucTrAa9BA4ElVOgo2WTYzs3wqWbHQaYTVqSgxyaZDKwr0XbAL6avY+UQWqvkltCREFV3K3ZNGWLpSgil6lEFPdSmb6OLaNpqpjO2QzQ4bbwr+NcAD6iwDfRFmzwwQ3TY/T6fJnltgv8B9GwpvgueSOIGnzWBqfXZ9Y4V93/Y04+l7P3+f6A+Kdim1Gk0apD+AfBaekjUIdN61OfGWK/gJno4eLX9Tkt84te5jhDmktI5EGCFt2pK0UpQcW4vwXWYlIyAM0FrSBCpvsEMFNLkjiyya0u8clo3A0J6TwSsknFcdmh6fonqsjXhdmywrEWtaGsAa3kOH91h58UpS3N8m5PRqC2obSys0teA4HgfsUmE3jlbKeXFSp9GMxey7iqWgy3RzSd8p59RqPRbmLIskFJGPmx7JUBOqpm0UR7xTtIsmxyho4u7xDRJNlZXMDbAaCqVSVq41QASGynkEXUlDRxW6klSiSQNJJaJB6tuuTo4FqWyZVkFP+FXbSbIPpwq+WFoJMgDqqNUETCsYmCy+k9aePoEvz6KpqOwokA5UqYZkqbkUkQReVKODLSilyZwwo26PBzIiQ3tKcLYxrgAV4hip7wgHK0TLjMADclZOXG9Vl748HsNNs0WlUpLnhv8AiG0sbFHR48XL+iy8uhnvcS63jyxU1LhjGhildzHuYwhrMpcTu0O0GiJ+lZIR3tdFaM9JPIob7bMZ27w7LdvMRmayp5lzBmI/1Zls457VR5rWKsrfz/5+gotaZCjJJMqsf4e9U5gjXgg3cEEKtOGzzM+g0/qkSlcq+D1noGFxxSm/P6HzL0tp5oyw5zYmQQ3Vrx5jhwIKtanS45KM8fT8FnTZpynLFnXK8/KCMExS4rOaymWy8wJcJ9eSFej+4tyor5fUNJGVSi/4BOLVHObRe4yXNd6EO2+Y91Vw41BuK8MyvVq9xbVxX9hZmT6Mk9BXEFgfCGiSLqq5Ik+pvVnFJRBYbb1VdhlsChnQqqxGRASExMg8cxS0cQyJE4knjmJN0SUPoo4yOIGgnIgDu7dLyIkWuEFZuThho+qPhTifJzRX3uq0XPbEEMzaKjky2EkV5lKao4zpYhbOIEarvBwzsQlTOQ3osVjTKiGEtqQtFzUY2zoxcmkjN3Eh5niTvqD08ljYp1Tie+eNShtkuGirE67nDPoC0AAjhGx9Fahm35U5GfqNMsGllHGe9mu07mCpReZ75paXHid2n3HzWhlknikpfDPPaRtaiDXyhz2mtzUosq7lhyOP8LtvY/8A2XnNLnfubH56/ga3rGBbd68fqZygFdkeeGdvS4hKbONBhOFvrQYys4vO3oOJVHUaqGLjt/A/Dp5ZH9j7E7YA+HYaCeQSsU2++z2mjSx41BeBPe20sP1VrHOpFjNP6GZqxvXUnB40IcCIPFrhIPLZeixSp2umeGy8pp+DpuIUGusg8CMj8w8nmCPmPZeShN/tk14d/maHqUW4pvtJGaatExCRdC44cYNg3eDPWcWMPwgRmcOfGB9VQ1Os2PbjVvz9i/p9HLItz6G3/T7Ng+EOP8TnfPUfJVFqNTLm6/gX4enL/wCpL/p1s8ZcgB3BY93HkTp6FN/askeWRP0+FdC7FsENEF9Ml9Mbz8TfPmOquaXWxyOvJmZ9K4croAt7pbGPJZTaD6VwrkGRQZSqSnIguyqHE48LFXnAkocq90SfNTYZDiNelITXyiBJc0oKzNQqYcSp9tKDA+eQmgV1LVWM8/pBSCwNFn7uRhSQj3MihVUppyYAI4aokQxrhrEuXZKGodsB5K1jaSs6rZoaViaTXAxmIIJG+o2HSfdYGq18tRKlxH4PQ6LSwxJSf7xlLihmkHcaKzCddHoITTVMW3Nv4S08dFZhPm0LzQUotMU2uDFr2un4XTHQcFbnqt0XF/BjQ9OUJxkn0zp/ZylTeHMqNDmubBDtj0Xn8l700+i56gm4mO7QYN/hbh1MasPjpk/ungeoMj2PFauDOs0Ny/ieVz49kvsMOz1r3lQAxA1M66eQ/X0SNZk9uFrsPS4vcnT6OgtJjh5chyC83J27NnbFdCDGKAa7bQ/Ubq/p57kaOnnuQmubWRCuQyU7LMpJrkWO7MNeZIgadDoVZWucOjPlpsc+0bKpZg2NVg3aA6f5Id9oWdhyf89vyU/UU5X+H5GMzQtgwBhhuEvqEOe0tp8XHTN0bO/mqufVRgtsXcv97Lem0sss1a4G2J3EDTQAQOQA4Kjhhyeq0+JLhGdq38HVaEcTa4L7jFLkIoX725XODmt4OIIB9VOTRzUbcRG7DkbjGSb/ABNRhuMhzYfBB3mNQdwVkZNO4u4mfn0vwZR9H8V7aZ8DSTm4Bs6eZ4Lcx53DGpT7f5nno6OWXO8UPD/kEUL8NIDWA9XDMT6bBBPLmycKTX2X+2ekxei6fHC5cv5Y/ssaaAO8piM2TMBTIDhu12X4T0Kr59NrsP175L+L/uVP2XT5m1hadeP/AHv+A2a2jVbNNwB6HSeRHD0TtJ6zkxS26i2vkzdR6c10qYGWr0yqcVKPTMhpxdMGrMVbLjOKaZgqnF7XRIY2nIWhjdogS4lShVtTitcExZCiwEKpGG0ZZVWoJeeVIlIiaaqWEDEI7OF9w3RPiwGLXDVOAGdm+Ag8hINsW97VZTJgE6noBJjroozZXjxuSDw4/cyKJqruoKbHOk+EfQQAvP44yyTS+T0rmoQ3PpGQbdCoc20/XiteWJ4nt+C9ppLLhjNeUeuoji5Cpv4C5LqfdjQjVA/cfQdIY/49rIy9N+B4wk+22D7e79497XObWtqVZpksflJ/heIPza1H6bGWPUTxS8q/5HmtdFShvj1f+C7sZSHdudxzCdOAGgnzKX6rJqaj9g/TkljcvLZqAeax6LolxOsHlsQYzAjlEf2V3DBxTst6eqfIB3h5J9Is0j5tYk67dFG05xpDqg4GjUBMBzHNmOBaRtxVa3HKmjO1GJ5HtKMNtKbPhptHNxGZ565jt7JmXPN3b/Sv5Clo8WNcLkIxeqSAeE7fRJwLllnTxSsQ4o2Wq9hdMv4HUjNXNsT1WjCaRcasHq1Hh1Vzi852BpYX/hEgAB+Xg7TgtRa1SjUlZ5+fpcseX3MUqQmw3GCyq0vJe1pBykw1wbuHAawfNHDTY2rkijl9RyqbUH/E3VV7RSb3U5Xw6T8RkTLj6rz8reaV+G0jc9O08ccb8vlv5bAqRLSHN0IIIPUJsZuLTXaNOajOLjLpkqdWlSpVwxjw6sQ50uLmAguP4bdxq5x9VrPXQy43Da9z/lZg4/SpabP7ymtq5+9fkTwGk1/jqVHAAgkNy/DxIMbwmw9KhKH19lfN65Pe1CK2/c01SuGmAZA0B5gbFOgljioLxwedyzeTI5vyyxj8ymXIB66zO4VeeLycW0GxoUzHx2cAYkyVM3aOEzamUqtSCL6b8yqZ4WGmfVRoqHkaBPGqaiBdcnRPiLYuTQC1lSFBIXhPir0xMeMH21+yXndY3+A3Tq8sV9x/2ixAZXM5knpAP9lQ0GB71P4NPX6hRh7fliWxogsEbwJ8yJKt6mb9xv7mx6PGtJGyx1g/cGUpZo+S80ik2tQ/lOnFM9yC8i9rPe4c1suOxB9J1+SjfFukFKL2Pkuc8tZVpyYDojho8EH2hWklPLjy1y1+jT/qeOcnCOXE+k/1RpezVSKDRpoTt1M6+4WL6kr1DZq6KP8AwRPsTxXI3Q66jygEn5ApeDT75UN1ORYoWhL2frnumuJkuL3a9XR/2rS9Rgo5di8JL+l/qd6OnLS75dtv+w4pgOP9FnO0aTtB7bJsCEh5ZWV3llZ9ij2touynhEddl2FOWRWRi3OdsnYmGgocvMqBm9zAsbreFreJM+g4p2njy2WNNDlsCpvMapzXwOaQBfQB4U/Hz2S81IW21maz8rjDeJHAcfVWZ5Pbja7EOTmeY52Qt2sb3BcJeM73EudljZoAA16otN6nmcn7ldcJfJnr0qM/p655fPXlIcUKYIDY0AAHQDQKlKTTs2v3FSJVLeFCnZKyWZ7tLXIa1tPUzJI302iOOy0/T6jPfJ1Rm+pzySxe3BXfYqDbhupbUbmOXxAtzVHToGnU+0LeWZdnlmq4NdTqEBrZkhobPOABKoyytsUO8JOolPxuyDWW9CQnbTqB8RtI1CVONAtUZ2+d7qpLKEhFdNQy6slHlo/ZD+8jui27qKjOFSGRkAGqu2k2D12yjiyGgB9EptgUQIIUkF2GVYrMPJwQ5I3BoZiltmmFYlXLi6eULsGOMOEBnyyyNSZDBjFJpPHX3/slar6ssqPd+nY9mlhH7IcMugAZ1VJ42x0olTrzkTtG6L2hd8gtapn8Pomxjs5GL6lQDVupe7qQHeYY2fnC0saqEF8J/mzw2rW3POvt+SGtliraVMMnxGSAP4iYlZuowPLlcv8AeDR02ojiwRj5f6i3tHfuIgGAWhwM75gCR6gkK76ZhXux45topa/M5Rkn1VhmD1/w2xsA1o9Br8yVV1ivLJ/d/wC/yPUel4dmlgvsOra6CoSgWJ42Ftv8sSdJSXi3CJY0J8WxEOqNpg6yCfIFW8GFxjuYEsigq8hl12laymcpBeCGNb8p8gJ9kENBOU1fTVmZPWQSaXMrr+ZWaxf4iZMCV21R4Ru4/pgimtfgcOeyOOFsVPIkKbzEZ2H9fZWYYq7KM8nJbgtR1R2VvqfshzqMFbG4p/Bq76kG0w0/E4gD01J/XNZmOTc7XSHYpNzv4IU6TY/dd8iicnf2DlKV/YovKZjcbc/6osclYLk10V4HgWdxe7UgEjzAJHzhWv2qMckU+r5KuqnKOJ12+hde185+nThot/JI8kkStKMJCVBD+yIEFPjKiDWYddAhWozTRKdBFzBBUy6IkY3F25SsXU/TK0TETVBITcc7ic0BjRJ9ymTR9VfISpO2TFATnKQiNF8qWqOQSKAKDcFRXVs0UZguIILfI4E8CCmqVgUV4lVhw0nM4tH68lMOb+w7DpZZZRivIZGVobyAHTZVf3nZ76FRikRfXIH2RKCsRORS+4kRtOqNQoVdlBquGrdY1lM2rphqTS4FwuJfUPN599z9lajGor8Dx+vkpZptfLDe78VN075R66AKsnuuIWxJRn9hdidTOW027tLGDpECPTVa0cXs7sy+7X8yrjbz5I467pGlpsFNrWg6wvPtucmz3+NbY7Qg3AAS1jtgTlSFt3isNJ1+ysQwJtIo5MlKxFb3z31SZ0gjTaNtOSvSwxjj57PPanVzlN7Xx0MaNLO9oHA5vQGfuUqWTZF/hRHpel9/Nb6Tv+xoqN50jqsyWI9Vkk0qKr6Mubidpj6I8d3RRySdCW6pFupPiMAAcyYCtQdleXCtj62uqVgxoPieROUb/wAzuQlVfZyayTa4S8+BM88cDUVzJ+Bkys6qTUdx0a0/lZw9TuVUcVBbF/rNnHDZGn2XPuMo1MDlugUNz4Jkha+9kzMjgP7KysVIVfIzwe9IcI5Eu6N/v9kjLh3cfLpA6lJYm38C+lbSvTOJ42w+nbHh+vM8EjLOEFcnQePHPI6grYfYWecxnHk3xfPZZub1NQ/di3+PH+S+vTcsVc+DQHCH02hzDI0kGJ15FXoZ8mPEsmVJLjr7laWFN1BnwuyJDhBHAq7HMpRtFZxadMzWO1pVDVchQEjasqvGVB0U1ncFLfJxQXaLiAR51R0SDsJBTHHg4PoXKTKBKYwovlKo6ydW2DgUUWQZbCD/AIi7MyA0OhsyM2rc3nqFc1MfY0y8t1z9u6NT0x7tRfhJ/wAxtiNu9sE/COKpYZxfHk9RuFz7gEcFYUKEzmgf/EdfJHtFKYWKcUH1J1ykx5ApV3kUAcuVwxyf2MpSqEtmdSS73K2JJXSPHybk7YRa16kh5Jc1jw8N4EtcSBz4JUo44uumx0d0oh3ZZua6aao/ecZ/ecP7rvU8v/xtsH/4ix6Xjf7RvfhGpxru2NkmDICwtNvk6PUTyqHMjPV74kgMlxOwAJJ4rRhhbfRSz6yC8gGLVMlPxaOdAA0PU7dPqrGLFJZKkujP1Wpi8X0vvj+4qsXOzANBJPAaeHqrmaMYwuRkwi5uka3Dn5S4kgOMQJ4LFy/Ul8HovT4xwR23ywmhUGpJ1HIoJLwXJStFdW5B1PDXdcoUUnyxDd35fVlpIazX1Wlg01xqrbMjW6l7qi+hjhYc95e7Wd3HUnoJ4cEGqyQxx9rH1+f+C/6RoJSl+0Zu/H2/ybS1qaf+IXn5rk3pkLoMcYOnHRTDdFWIcr4E945jDqeg5q5DdJANqPI2wq3ytk/E9sxxDDt5EwVY0uL3M1vqP5mZ6rq/+P24+QxoAWrKjzoHi9yZyNOg4dea8/KTyTc5fw/A936ZpIYcKpcshhdUhzmDvBU7rvmvH+S4Aw6nMaO+60I+mwzYN3n+hT1PqCjqfZnH6evv+P4DfC+1VQktyOeIHQA7mTssrH6XkmnHF/H4O1eDT46cpJMbuuXvAztDDwEz4SA4befzWjoNPkwKWKfgwvUY4k4vG7sTYxbndOz4r5M+LEEwVRoceVFyJaB3FGBQI86plEWeNEp76JCqNFVpyJoOo6JLZ1BbK4UcnGMbVNtiR4NfMHh4zI18wQtPMv2jSr5X6FvQZPazc9M1t7UzNLRs5YuKNST8o9XuW2znzrhwJBEwSPYreWKLV2YMtZOLcX4CcKPeVWMcQ1pP2XezfEXyzo61qX1Lgddo2vbbOaBEkMkEQGk6npoErHpJ4826XS/1BavWxngaj2zL06DnQGNc7yBO3krphpNjzC8MrButM77GBpB11/WqrZscpvgtYbiuQ6hgb88zlI2iSVEcXFTHwlKLW0cXNn4C2o3M1wAObefI7HTRWsEMcVtjEnNPJN3N2UWGFB7T3eWAYZIJy6fmaNyZ46IYwWOTa5YiOJW22V43h7KxFKrMiH+GJEEAxPNWnLdG/JEoq6ZdbdjmUPENT/EddeGkD3VGUtz5VlnHjUFxwFXGBPcZFPMyNmhsA89TM/VNWSL4kuPgHa07TALbBX1HPa1wbGwaAT1lpIiNPdIzYYudos4tRPY02GDsmCPHUJAg5cuTzlwJJ+SjFhjGVy5IyZZSjS4FDOytN9RxYXQ0PJZMglpGoO5Go9+KuSj8OkUoRSe5q39z6sO7GZjSaeoMAksji6BoOqoanS07ibem9Rbjtl2j5uKzEAidQYIBG0g8QqL09dlr9oU+EWm/gQNSUPs2+QttgdpXYagdUlxBhlNozOc6d49tSnvDkktmNd+TPz6rHF8vo1luDxHjeRIGsaQGjoAPqVfxY4abDTfXLZ57NklqMtpd9D+0tmUaZe8Ne+OIkA8AAfqvN6n1PLmy7cfEf6/iaem0CTSl2ZK+YS6eaZjaSo9bidKihtRzQQHEAzIVrHnnBVFsDNhw5Kc4ptdGTrYnUZUMOMNcQQDptv1O/stzTfTjVHj9flc9RJvxwdA7LYwa9FrnbglvoDI+seinNJORnS7HF8Jaq+RWCjJ3RhxCzZqmPXRFpkJb7DQLXKZEXIEL0yhdkgYKsSXBNh1Oqqc48hpnj7hQokNlRukWwiyF1Tp1QO8bJaDB4jRFjc4uovsbFpeBhhTcmcZuGkt+jjqPRa+HT48bdcv9Cw82ScVFt0KrjAx3mkjcz8eYk76aBBkx+FwdGN8jCywgU8xa7cCTGwHIDXiugnBUmTSs+qVwCWGHQ2dddQRG/NWLTiB5oPp3tMDaCNIykcORSVQx8Ef+pNgyRM68gBxU8A2WW9+5xljfD0GhPFLk/AcZUWYnc5mGGGYGpMwQdwhhLazpytGdw26rMcXM0Y+DGmumhjhojlJC4yYdiV2IzNbNTJlzEgyZO4nbXdDCTjKwptSR9Tx0tALoc4aEO4jqlptDHJNHgxtmkuBMkxMADloUNSDUonllibaby8EZnj97aBroDyG5RfUDcbL63aAvd+G9ug1BMfPidVPKRDmvkHo4lBcddGwA3b95x9T9Ai9xukQqXIf2exPuoeHB2cBr2kZoIkxljbXdS8m5s6MaRp61KxxBobVD6b27FjnNyzxDTpHmFLjGa5OUp43cSi/7BMp0y6k/MwiC4QXgHiOZQPRwdNt8fh/Ysr1PK7hSV/78met8EpWomkMwOnebkmNnHgY4K21RiZVJPnocYZUZThzyA95AYDyJ+S856nlyZ24Y19Mf3n9zT0WKGJKU39UuiGJ4v3jsrfgaYn95w+yzsOn2Rt9s9FpsNRcmCOIjX0TFfgZvpirEf4QreL7is2W0DYNgjalVpeJkkmdjylNzaueOD2sz1psduUlbOgYV2bpUrVlGnq6mHRU4veSXOzdCSY5aJGL1OU9Q9/T/AKfBl5tNUeO0Dv1at5rgyzJYwIdKpZoqxkWUUqqqtDkQqtlSnRDjYG5ibYpxNXZ4G2o4mN9Vo7UzkrBcWwg0zp7SkTwt9B7H4A6GEOcdSB8z7IFp5eRkcLYyZ2dEGdDwzDTnwTI4YrvkatOl2V21BjXgOjTgCBw4wrNJLgNJItxGpTa2WiCNdyRGxHmuhLbIOSuIJheMupl4GUgwWkRvxB5Icr5r4IxvyeYlikt8TQJJOeBAmNjz0SwnJCFlYuP4TXPOmctBeSBMDSY1KLc1d+RUnHhk61C4cfDSeOZccsgzzUQlGK5YvJmTEGI3lSm8sdAdxgzE67806FSVoVvZ5bYk/UZjEcCR7rnEJTYbgbTXrODy4tAPEjUwBr7+y5xSQEsjSGPaa3pW1Dwth7yA0kuJAbqSJPkPVCopsGM5MygrmBx5zqUTirD3HrZe5rZ1cY8hxPsu4im34IbNhaWtOR+Gzl8LZ+io+5JvsS2wzFbehSt6jzSpzlythrQcztBBA6k+iswtgxlJy7MGKjgNDsm0rLNsPtKrzlAJL3ODQBxLjAn1hLYakzZ3WA3NIHIGVR/td/tJj5qPbtE/tKToWG7c2p4w5rxHhdmB8zxI+ShppDozUuUabDcdcxvgOUHcHVk8A5vD9aoYykhrUZDDs3f0nufQqsa5rgC4E65hsWRrmgk7jirSl9PPkRkhu48IX9paFKjVc1mfNBcyqSXAMMZtDo3ctB3HqqObBCOHbG+HdfP4lrQ44y1Ccub+fH4AlOm1zGhmmnBYrlJSe49QuOPBSb4s0In9ckz2lLlFXIiNN/eHWABz2UtbEV2ld0XUL0MPXaR9AglickOhRtsAccgDomSSOU8FkZv+1OP2KOrUW211QorVQJHUj0XuX+7yeWZmsWErOyPkbFCvMUFBhNMyltBpkXMXWDRrqNct+FxGnDSR5rWVlmOKMQfEABq8aHUHYmfmjV+QnXgz1xjvdvEb7zx6TClsG6YPedpnanMASOHtx3Q0S8iK7OxvK/ipUKh1nORkb6F0T6IlBsS8wgrY45wmSRGg4KPbJ95gtC9dBgxx0UuCsXvZLDqxdc0gTIzjQ6g68QozJLFJr4B3NnSGX+QRsOQ0CyYTb7AaLmXYduUUpg0cjvrg1Kr3/vPcfQkwtiEdsUhhdYUy94YN3GAom1FWSlbo6D2TwUNDnfvOMfysJaPcCfVJU7qwMvdGV7e3neXRYD4aYFP1GrvmSPQJ0FxZ0VSEbG8VwQ67MWGdzqp2Hhb5/mP290nO+NoEmbC0tQFXjEU2Zzttfh1RlFp0Z4nfznYeg+pVrGuLGY4+TPNJ2jjKKkNNL2Fw4vuWuO1MZ/XZv3UNXwS5bVZ0uo/VGUgTEbWnVblqsa8cJGo6tO7T1CIJNroyNxhFSiXGk8PbJhjh4sp4Z+PqlvGizDUtdi7DMVLKmoynNmMznDtOeyFwLMMqfHydBoV2XdMxlFVo4fmbvsfP9SufKDi9rM3UYaLszRDMwDmmfAT/ANp4LM1OBSVo29NqnL6ZdjGvbMqCcwnTVZUZyh4LbkwCvaCIBKfHI7ug9qaF+XKSWk5mte8HkWMLh8wrUPraT6bS/mynrX7WCcl4TNh2XvpouJOYta6Sd5kxPyVLV6VLXRhFcbo/kmzIx59+k3N81yCVDJXqJKzGF1+xZ2aA2DFDm6pA6iyiFDRy4LIQbSQKr2gLZ11mZ8lsJDpTR9Y0by8P4VNzgd6jvCz/AHnf0UtCnlNbgX7LM5z3dcj+CiInoajvsFMXYvc2bKhgFjYtBpUWBw/O7x1J2+N0keiJuMVYEpDGyq5tY0RwlYCPzJiNr3VatSIju6tWn/seW/ZQxhRQCiRKDcH/APVUujp9hKVm/wCqRBrrhxJWdCFIW2VYtX7q2qOnUtyjzdp90eLHuyIlPkxFFmVgMbzHyC0m7lQzwF9nKRfd0gNIdJPQCT8h80Ooko4myE6Ot1L5lvQfU0imwkDrENHqYWdhm5MW1bOM5i9xc4yXEnzJMkrV6VDAynaueWsZq55DQPM6nyQrjlnM6BhuEZGtY0aNAHnzPqVUknJ2xDdjG8YKFJ9R2zGl3rwHvCJRISt0cppTVe57uJJPmdYVl/SqLCNT2TwAVy57/wDLY0uceED+qrZZNUl2xsI3yavBLHuGukAPeczh+6Pyt9AQE+PRWzyt0MXVkYkGqVl1nC+8q6KGyTN4hbZ5dMEbdfP2SMmXZRYwRuy3A8Uex7Qd2mNRqDsQfoja4tFvHLmmam5qhxDj4mPbDwddOI8xKSqfBZ5XJnatY0nls+HXLm3jkfkqebAk7NLT6jeqfZKpfaQN+arrFzyXkwM3X+bP/sv93FrfuVbwY08kF/8Apf0tmX6vka00o/b/AAaTsu7JSe2NwJ/mPid7DL7pcIe7q1k8K3+i/X+Rjf8AXp9nzX+f0CHOha6ZTYDfu0VPUExEz36qokPTCbYSiirJbCcoRbSLNh2T/Z7aMaHVW9/U51NWjXgzb6rRg0+SLbNpVtmiAAABwGyKRFAd9eCmEndREnRhcVxN1V2+gOiqZpuQtD3B8VGUCYKu4J2iOjmP7UMJ7q4NcQW3LgY4tqNAFSeh0PqU5rkbF2jKUqW/lKXYYRhNOLhnkT/xKnIrhQEujXUmSqrjYmxL25qQylTHEl58miB9T7J+GFOwsYlpML2bRGUAeW5XNqM6+SwlaNL2QwrLVqPI2imJ4kQXn309ErN/yQS/iKyOnQV+0K7y0qdBpg1Dmd/KzYepPyQaXDtlfwRHnkwY0/XPirwZ0vsL2fLAa9UQ5wy02ndrOLvX6earyyLoCb8G9w/DxEo4qxVGI/a7eCnTp27fiqHO7+RpgD1cf+KNR5sOC5OfBmUNY3Vx08ydypdL6mNSt0js+E4SKFpTptE5srqh5gbN9Y9lRxv3MjbHTeyADetMnzVkoAb3EKbOo8FTmo3E0D3TAUXZAor0YM76HTrp/QpWRWhuOe0Yds61nUp030GkXHxVC0Q0iNWund07R1S9N9EdrHzypytAOGYlNMU+G+u3oeEp+xJ2WVltUXYtbd8w5QMzdRznXQfrionHcg4T2ytCzBbF9aeEaa6ajgsrPlji7N3DJuNlNd7aTntdzbPXIc2X1LmJ+OMpQWSPf907/oZevyxlJQZpLGrlaG8Yk+Z1P1T9JjcYOT8/l4MrUTTltXj8/IWTIVqxFC+51WdnlyMjEU1m6oIMKi+2fCJOmE1wX5ynbRR0+2xIM0G6PHOgg0XxIk7onks5mT7RYlJyhLcvApiYBC0CfBhGoJCnGmiezNdtr81KFJr/AImVSJ5gj/8AIVnDl38PtBQVGZpP/EA56eqYlwNHmDWRc5zyIyE0/MxJPTQj3XPoXkdKh9QZCCiuzIdpXmrcOj8pFNo8t/8AkSmRdD4KoltK37qt3Wv5RpqZgaj1SskN3I6EuLOh0InRCo8FWUrdnOe1t+K108gyGDu2/wCnc+8p8Y0hsFwVYJh3fV2g/A2HO69PogzT2Y212EdUs7nXVY8Mkt3IDRpbC6Ea6RutTDOxZw/tHin+NvqlYnwNJDP/AI2aNA6k6+qspjUuBl+zrBzd3mZw8DPE7kGg7eug9UGRb2o+PIxPamzsGK1g0QNEWyMekVpSb7MzVqyeaUwTwNHEIqJArqiELicLKzoXLgkDqPlDM4AuQEpLkJci+yuocY2nZWl8FmLo01lcHqZjjp5EcOC6hyYyNqMw7p7WufJDHTJdMEjKCY4qlqND7r3Rf8y9h13tQ2tGapYI6tke8gszOc4cXEHQeW3+0Kzo1cOFSMnV5LnbfJoBQ2VqUSomFupwFXyKkOiwKqNVlZ+xqYuvWIcbCBc8J1cnXwH0zICvxXAhs1+Fnid1Tj0GEX99kadVJ0jJvrlziTxUIWy5j0VghlR4DUaZKMR2uH4RPJ4P1Q6Z/wDKw0JsLpl1ZkbyPfb7rQYX3OkGzazNG5IJjmAB9kkRJ2A3NQMDnHZoLj6CVKAqzK9k7J1esaz/AIWGeheTIHpv7JjHTdKjTOsG993v5vlylAwN/wBO0Jxa/FCg+pxDfD1cdGj3XJWwUrZhsLwd9Wk+pzIa2d3HclTKaTosXXBq8FwvuGxPiOrj15DoquSe9/YBseUSq08XJyYN2wxjuLN4aYfU/DHOHfEfafdWsMeaIStnObe9LKGRrQCSfH0PRWnG3bHpnZP2bYSLWyD3CH1YeeYb+UfU+qKPyJyS8IG7RYpBS8k6FJCa1xDVKjIk0FnUDgrEUQRvLYHUKXGzhVUtAUO0mwCvYRshlA6xJi9AsaTzIaPX+0oFCnYyHLM4yrrPVH0xxosOuC4QOUj9frdGMizU9j3VnucMzdWkMIawVM0aAvOzd9BqpT8dfmRJOrslljTaNIVhJJUjObbfIRQaIUMlFd7Uhqp5ZKh0REbrVZmVWxhRc1ZCCCphpgbyrKRDGdv8I8lcj0LH1tiQaN1Vob0wPELsvUSAkBNcoALG1ELZxC5voC5SJSM9jlTPQf5g/MI9Oqy/zCPux9tqKh/KQfXgrmXIo8fJEnwa+tdIEJFOIUXVqbqbSAXaEngCdfkji+Tlwx1huHNp0w1ggAe/U9VJDdlFbRyTOe05Izvahzq76Nu3ic7ugGkny1R4p/S5MbFVyaKi1jGtY0aNED+vmq73SYLZ5UejjjZFk7WoSjcTjF9sr/vrjuwZbT8MfxGMx+3onY40rGQQ4wrsqXvt2ObDXE1HnkxsAN9fuoU9zY2X0xs6liNyGsgaACAOgUyZUswmJvzOVeXLJQue+FKVEjTDMQGx0KfCSIY0degcU6wQR1yCUDkiS5rwVN2cAYraB5iJDKNer6tZlb83pOoltS/FDsCuzmz2Fpg8vqptPlDeg/CqxEfryRJkx4Nbg94ab2ubM/KRG/PZcNRqcapAvFRoIbVGcecw756/6grMXaKGaG2QLRaukhZTeNkaqpkjY2LMtctyvVDJGh6IVRolRXJDIWzZTrrggJFeNEW9kAlrXJI1QslsauqIQWVCopIJtegZwHf0zCdDGSmL6lLNTcDy+mqYltyJhDjBLfJSA4nU+qRlnuykSCHq1DlCi+yZqmJAjnvYauk6RwsuXSVTl9TCRS2g0EugZiACeJA2EqxCHFHWTaUaogsY2SpOLsQqihQqVY+FpI89h84UVbOXdHP+zdoalzTBMuc7O4n3JTMjqJZjSOzywOBaNmBvtqfqq+JVEXnnulSFeKXUo+xAhcJkqOiRTiLoS5SCQvo3Tp3Upskf21QuGqdubQNHtRsIGSUsvS0rlOjqL8Txcst35QM9TLSzHg1zxMeymaU1b8DMUmnSMZjbh3hjYAD2EINMn7aH5H9QPTfEJ8ewLNBh9QkbnQEohkWb7Bbg1rMsd8VLxt6N1zAn0+QTMboDPG1ZAGNU5lOhfiteBKr5Q4ozVWpmdKzsnJZiuAh9OQhjEFoHAyqJx5JAqlfUolHgij//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zh-TW" altLang="en-US"/>
          </a:p>
        </p:txBody>
      </p:sp>
      <p:sp>
        <p:nvSpPr>
          <p:cNvPr id="4103" name="AutoShape 10" descr="data:image/jpeg;base64,/9j/4AAQSkZJRgABAQAAAQABAAD/2wCEAAkGBxQSEhUUEhQVFBUXFRUUFhQVFxQUFBUUFBUWFhUVFBUYHCggGBolHBQUITEhJSorLi4uFx8zODMsNygtLisBCgoKDg0OGxAQGiwkHyQsLCwsLCwsLCwsLCwsLCwsLCwsLCwsLCwsLCwsLCwsLCwsLCwsLCwsLCwsLCwsLCwsLP/AABEIALcBEwMBEQACEQEDEQH/xAAcAAACAwEBAQEAAAAAAAAAAAAEBQIDBgcBAAj/xABAEAABAwIEAwYEAwYFAwUAAAABAAIRAwQFEiExQVFhBhMicYGRMqGxwSNC8AdSYnLR4RQzgpKiFcLxNFNzsuL/xAAaAQACAwEBAAAAAAAAAAAAAAACAwEEBQAG/8QAMxEAAgIBBAEDAgMIAwADAAAAAAECEQMEEiExQQUTUSJhcbHBFDKBkaHR4fAjM/EkUmL/2gAMAwEAAhEDEQA/AMOGKpYokGqGzi1hQMgLoOS2QFCqpRxCtURIkX1XJiJssoVkVgsaW9ymxkCMKNeVLnRwbTdKpZM9E0XNes/JkcgkgqhWgqu7TsIa29daemy2LYUyutaDtEHr6qmbpEgz3rK1GfaSiioVXxZ9zDugG4ErTx8kOYpuraV02gGxPc2iS42QLq1tCimibBX04UpnEJREhVFqTIgJbTQkldakiTOAarU2LOB4TCS6pYuiVykcAOamEk6FCSiRzY6sqBCbABjq2ajlwji/Kl7iaMrkWfuCPsqmyCJC44872FO04ky4K7YQXskolA6z11BMUTrBnsIUNHHjLghQdQ2sLhJySZA9tnqhkdhoJzJRJ6x6hogMo1kWKW2RDQdSrrcwTtAEnV12efBxU6qvP6iW6VDEDvuF2BUzpEO8la8ciSF0RfTlA8qOoAuLdNx8kMX1rVO2kWAVrRA4BWA1LVLaaJJ02QlNHBdEIaJPazERwuuKSOLo4os6fjE80cpcEmvo2AI2TYtECLFsKDH6bH6qZKmRZXaWSmzhzRtdE+Bxc2lCZLlHE8qrNkmadTVCwipzVKIKHlMRxQ4piJLrWlKJIFjuzsk+MQQ19noj2nC27toSpROE1dkJQaLrOpCTkRDNBY11TnElMYCok0SSD1FHBNOogapnF7ay0MOWkAz4V0OfNwSkSc/RZvbGA7nJi4IZZSRSyOiKCV2K5MhlVRi2MVJC2UVKKsgglW2QuJIJUtUDidZQbVLcArPmUYS3AmyuqxC4kgVdiGjim1Z4l0+iUbDC6vhhKjmrhktFGK0cwVqGXcgKA7ejCJM4PptVuL4OJmmiUvBx8GKnKXJJmKoVRBsHqBEiASoE6JBTlTDhzhVrsmwQLNPa22isxRBdWowETRwixCEqSJM7dHVV2giqgdUqfRzG9o4hVJEDWm9IaJLA9RRwVb03uBLWucBuQCR8kucop02g4wk1aRIkjcEeeimMvghxa7PWOUSdkF5cl0SVEojixjoQtHF7XpmOW0FlgWlhkA0e5Fei7BIPoplEFD6CBokpdbpbRJS+2QEg9SgucTrAa9BA4ElVOgo2WTYzs3wqWbHQaYTVqSgxyaZDKwr0XbAL6avY+UQWqvkltCREFV3K3ZNGWLpSgil6lEFPdSmb6OLaNpqpjO2QzQ4bbwr+NcAD6iwDfRFmzwwQ3TY/T6fJnltgv8B9GwpvgueSOIGnzWBqfXZ9Y4V93/Y04+l7P3+f6A+Kdim1Gk0apD+AfBaekjUIdN61OfGWK/gJno4eLX9Tkt84te5jhDmktI5EGCFt2pK0UpQcW4vwXWYlIyAM0FrSBCpvsEMFNLkjiyya0u8clo3A0J6TwSsknFcdmh6fonqsjXhdmywrEWtaGsAa3kOH91h58UpS3N8m5PRqC2obSys0teA4HgfsUmE3jlbKeXFSp9GMxey7iqWgy3RzSd8p59RqPRbmLIskFJGPmx7JUBOqpm0UR7xTtIsmxyho4u7xDRJNlZXMDbAaCqVSVq41QASGynkEXUlDRxW6klSiSQNJJaJB6tuuTo4FqWyZVkFP+FXbSbIPpwq+WFoJMgDqqNUETCsYmCy+k9aePoEvz6KpqOwokA5UqYZkqbkUkQReVKODLSilyZwwo26PBzIiQ3tKcLYxrgAV4hip7wgHK0TLjMADclZOXG9Vl748HsNNs0WlUpLnhv8AiG0sbFHR48XL+iy8uhnvcS63jyxU1LhjGhildzHuYwhrMpcTu0O0GiJ+lZIR3tdFaM9JPIob7bMZ27w7LdvMRmayp5lzBmI/1Zls457VR5rWKsrfz/5+gotaZCjJJMqsf4e9U5gjXgg3cEEKtOGzzM+g0/qkSlcq+D1noGFxxSm/P6HzL0tp5oyw5zYmQQ3Vrx5jhwIKtanS45KM8fT8FnTZpynLFnXK8/KCMExS4rOaymWy8wJcJ9eSFej+4tyor5fUNJGVSi/4BOLVHObRe4yXNd6EO2+Y91Vw41BuK8MyvVq9xbVxX9hZmT6Mk9BXEFgfCGiSLqq5Ik+pvVnFJRBYbb1VdhlsChnQqqxGRASExMg8cxS0cQyJE4knjmJN0SUPoo4yOIGgnIgDu7dLyIkWuEFZuThho+qPhTifJzRX3uq0XPbEEMzaKjky2EkV5lKao4zpYhbOIEarvBwzsQlTOQ3osVjTKiGEtqQtFzUY2zoxcmkjN3Eh5niTvqD08ljYp1Tie+eNShtkuGirE67nDPoC0AAjhGx9Fahm35U5GfqNMsGllHGe9mu07mCpReZ75paXHid2n3HzWhlknikpfDPPaRtaiDXyhz2mtzUosq7lhyOP8LtvY/8A2XnNLnfubH56/ga3rGBbd68fqZygFdkeeGdvS4hKbONBhOFvrQYys4vO3oOJVHUaqGLjt/A/Dp5ZH9j7E7YA+HYaCeQSsU2++z2mjSx41BeBPe20sP1VrHOpFjNP6GZqxvXUnB40IcCIPFrhIPLZeixSp2umeGy8pp+DpuIUGusg8CMj8w8nmCPmPZeShN/tk14d/maHqUW4pvtJGaatExCRdC44cYNg3eDPWcWMPwgRmcOfGB9VQ1Os2PbjVvz9i/p9HLItz6G3/T7Ng+EOP8TnfPUfJVFqNTLm6/gX4enL/wCpL/p1s8ZcgB3BY93HkTp6FN/askeWRP0+FdC7FsENEF9Ml9Mbz8TfPmOquaXWxyOvJmZ9K4croAt7pbGPJZTaD6VwrkGRQZSqSnIguyqHE48LFXnAkocq90SfNTYZDiNelITXyiBJc0oKzNQqYcSp9tKDA+eQmgV1LVWM8/pBSCwNFn7uRhSQj3MihVUppyYAI4aokQxrhrEuXZKGodsB5K1jaSs6rZoaViaTXAxmIIJG+o2HSfdYGq18tRKlxH4PQ6LSwxJSf7xlLihmkHcaKzCddHoITTVMW3Nv4S08dFZhPm0LzQUotMU2uDFr2un4XTHQcFbnqt0XF/BjQ9OUJxkn0zp/ZylTeHMqNDmubBDtj0Xn8l700+i56gm4mO7QYN/hbh1MasPjpk/ungeoMj2PFauDOs0Ny/ieVz49kvsMOz1r3lQAxA1M66eQ/X0SNZk9uFrsPS4vcnT6OgtJjh5chyC83J27NnbFdCDGKAa7bQ/Ubq/p57kaOnnuQmubWRCuQyU7LMpJrkWO7MNeZIgadDoVZWucOjPlpsc+0bKpZg2NVg3aA6f5Id9oWdhyf89vyU/UU5X+H5GMzQtgwBhhuEvqEOe0tp8XHTN0bO/mqufVRgtsXcv97Lem0sss1a4G2J3EDTQAQOQA4Kjhhyeq0+JLhGdq38HVaEcTa4L7jFLkIoX725XODmt4OIIB9VOTRzUbcRG7DkbjGSb/ABNRhuMhzYfBB3mNQdwVkZNO4u4mfn0vwZR9H8V7aZ8DSTm4Bs6eZ4Lcx53DGpT7f5nno6OWXO8UPD/kEUL8NIDWA9XDMT6bBBPLmycKTX2X+2ekxei6fHC5cv5Y/ssaaAO8piM2TMBTIDhu12X4T0Kr59NrsP175L+L/uVP2XT5m1hadeP/AHv+A2a2jVbNNwB6HSeRHD0TtJ6zkxS26i2vkzdR6c10qYGWr0yqcVKPTMhpxdMGrMVbLjOKaZgqnF7XRIY2nIWhjdogS4lShVtTitcExZCiwEKpGG0ZZVWoJeeVIlIiaaqWEDEI7OF9w3RPiwGLXDVOAGdm+Ag8hINsW97VZTJgE6noBJjroozZXjxuSDw4/cyKJqruoKbHOk+EfQQAvP44yyTS+T0rmoQ3PpGQbdCoc20/XiteWJ4nt+C9ppLLhjNeUeuoji5Cpv4C5LqfdjQjVA/cfQdIY/49rIy9N+B4wk+22D7e79497XObWtqVZpksflJ/heIPza1H6bGWPUTxS8q/5HmtdFShvj1f+C7sZSHdudxzCdOAGgnzKX6rJqaj9g/TkljcvLZqAeax6LolxOsHlsQYzAjlEf2V3DBxTst6eqfIB3h5J9Is0j5tYk67dFG05xpDqg4GjUBMBzHNmOBaRtxVa3HKmjO1GJ5HtKMNtKbPhptHNxGZ565jt7JmXPN3b/Sv5Clo8WNcLkIxeqSAeE7fRJwLllnTxSsQ4o2Wq9hdMv4HUjNXNsT1WjCaRcasHq1Hh1Vzi852BpYX/hEgAB+Xg7TgtRa1SjUlZ5+fpcseX3MUqQmw3GCyq0vJe1pBykw1wbuHAawfNHDTY2rkijl9RyqbUH/E3VV7RSb3U5Xw6T8RkTLj6rz8reaV+G0jc9O08ccb8vlv5bAqRLSHN0IIIPUJsZuLTXaNOajOLjLpkqdWlSpVwxjw6sQ50uLmAguP4bdxq5x9VrPXQy43Da9z/lZg4/SpabP7ymtq5+9fkTwGk1/jqVHAAgkNy/DxIMbwmw9KhKH19lfN65Pe1CK2/c01SuGmAZA0B5gbFOgljioLxwedyzeTI5vyyxj8ymXIB66zO4VeeLycW0GxoUzHx2cAYkyVM3aOEzamUqtSCL6b8yqZ4WGmfVRoqHkaBPGqaiBdcnRPiLYuTQC1lSFBIXhPir0xMeMH21+yXndY3+A3Tq8sV9x/2ixAZXM5knpAP9lQ0GB71P4NPX6hRh7fliWxogsEbwJ8yJKt6mb9xv7mx6PGtJGyx1g/cGUpZo+S80ik2tQ/lOnFM9yC8i9rPe4c1suOxB9J1+SjfFukFKL2Pkuc8tZVpyYDojho8EH2hWklPLjy1y1+jT/qeOcnCOXE+k/1RpezVSKDRpoTt1M6+4WL6kr1DZq6KP8AwRPsTxXI3Q66jygEn5ApeDT75UN1ORYoWhL2frnumuJkuL3a9XR/2rS9Rgo5di8JL+l/qd6OnLS75dtv+w4pgOP9FnO0aTtB7bJsCEh5ZWV3llZ9ij2touynhEddl2FOWRWRi3OdsnYmGgocvMqBm9zAsbreFreJM+g4p2njy2WNNDlsCpvMapzXwOaQBfQB4U/Hz2S81IW21maz8rjDeJHAcfVWZ5Pbja7EOTmeY52Qt2sb3BcJeM73EudljZoAA16otN6nmcn7ldcJfJnr0qM/p655fPXlIcUKYIDY0AAHQDQKlKTTs2v3FSJVLeFCnZKyWZ7tLXIa1tPUzJI302iOOy0/T6jPfJ1Rm+pzySxe3BXfYqDbhupbUbmOXxAtzVHToGnU+0LeWZdnlmq4NdTqEBrZkhobPOABKoyytsUO8JOolPxuyDWW9CQnbTqB8RtI1CVONAtUZ2+d7qpLKEhFdNQy6slHlo/ZD+8jui27qKjOFSGRkAGqu2k2D12yjiyGgB9EptgUQIIUkF2GVYrMPJwQ5I3BoZiltmmFYlXLi6eULsGOMOEBnyyyNSZDBjFJpPHX3/slar6ssqPd+nY9mlhH7IcMugAZ1VJ42x0olTrzkTtG6L2hd8gtapn8Pomxjs5GL6lQDVupe7qQHeYY2fnC0saqEF8J/mzw2rW3POvt+SGtliraVMMnxGSAP4iYlZuowPLlcv8AeDR02ojiwRj5f6i3tHfuIgGAWhwM75gCR6gkK76ZhXux45topa/M5Rkn1VhmD1/w2xsA1o9Br8yVV1ivLJ/d/wC/yPUel4dmlgvsOra6CoSgWJ42Ftv8sSdJSXi3CJY0J8WxEOqNpg6yCfIFW8GFxjuYEsigq8hl12laymcpBeCGNb8p8gJ9kENBOU1fTVmZPWQSaXMrr+ZWaxf4iZMCV21R4Ru4/pgimtfgcOeyOOFsVPIkKbzEZ2H9fZWYYq7KM8nJbgtR1R2VvqfshzqMFbG4p/Bq76kG0w0/E4gD01J/XNZmOTc7XSHYpNzv4IU6TY/dd8iicnf2DlKV/YovKZjcbc/6osclYLk10V4HgWdxe7UgEjzAJHzhWv2qMckU+r5KuqnKOJ12+hde185+nThot/JI8kkStKMJCVBD+yIEFPjKiDWYddAhWozTRKdBFzBBUy6IkY3F25SsXU/TK0TETVBITcc7ic0BjRJ9ymTR9VfISpO2TFATnKQiNF8qWqOQSKAKDcFRXVs0UZguIILfI4E8CCmqVgUV4lVhw0nM4tH68lMOb+w7DpZZZRivIZGVobyAHTZVf3nZ76FRikRfXIH2RKCsRORS+4kRtOqNQoVdlBquGrdY1lM2rphqTS4FwuJfUPN599z9lajGor8Dx+vkpZptfLDe78VN075R66AKsnuuIWxJRn9hdidTOW027tLGDpECPTVa0cXs7sy+7X8yrjbz5I467pGlpsFNrWg6wvPtucmz3+NbY7Qg3AAS1jtgTlSFt3isNJ1+ysQwJtIo5MlKxFb3z31SZ0gjTaNtOSvSwxjj57PPanVzlN7Xx0MaNLO9oHA5vQGfuUqWTZF/hRHpel9/Nb6Tv+xoqN50jqsyWI9Vkk0qKr6Mubidpj6I8d3RRySdCW6pFupPiMAAcyYCtQdleXCtj62uqVgxoPieROUb/wAzuQlVfZyayTa4S8+BM88cDUVzJ+Bkys6qTUdx0a0/lZw9TuVUcVBbF/rNnHDZGn2XPuMo1MDlugUNz4Jkha+9kzMjgP7KysVIVfIzwe9IcI5Eu6N/v9kjLh3cfLpA6lJYm38C+lbSvTOJ42w+nbHh+vM8EjLOEFcnQePHPI6grYfYWecxnHk3xfPZZub1NQ/di3+PH+S+vTcsVc+DQHCH02hzDI0kGJ15FXoZ8mPEsmVJLjr7laWFN1BnwuyJDhBHAq7HMpRtFZxadMzWO1pVDVchQEjasqvGVB0U1ncFLfJxQXaLiAR51R0SDsJBTHHg4PoXKTKBKYwovlKo6ydW2DgUUWQZbCD/AIi7MyA0OhsyM2rc3nqFc1MfY0y8t1z9u6NT0x7tRfhJ/wAxtiNu9sE/COKpYZxfHk9RuFz7gEcFYUKEzmgf/EdfJHtFKYWKcUH1J1ykx5ApV3kUAcuVwxyf2MpSqEtmdSS73K2JJXSPHybk7YRa16kh5Jc1jw8N4EtcSBz4JUo44uumx0d0oh3ZZua6aao/ecZ/ecP7rvU8v/xtsH/4ix6Xjf7RvfhGpxru2NkmDICwtNvk6PUTyqHMjPV74kgMlxOwAJJ4rRhhbfRSz6yC8gGLVMlPxaOdAA0PU7dPqrGLFJZKkujP1Wpi8X0vvj+4qsXOzANBJPAaeHqrmaMYwuRkwi5uka3Dn5S4kgOMQJ4LFy/Ul8HovT4xwR23ywmhUGpJ1HIoJLwXJStFdW5B1PDXdcoUUnyxDd35fVlpIazX1Wlg01xqrbMjW6l7qi+hjhYc95e7Wd3HUnoJ4cEGqyQxx9rH1+f+C/6RoJSl+0Zu/H2/ybS1qaf+IXn5rk3pkLoMcYOnHRTDdFWIcr4E945jDqeg5q5DdJANqPI2wq3ytk/E9sxxDDt5EwVY0uL3M1vqP5mZ6rq/+P24+QxoAWrKjzoHi9yZyNOg4dea8/KTyTc5fw/A936ZpIYcKpcshhdUhzmDvBU7rvmvH+S4Aw6nMaO+60I+mwzYN3n+hT1PqCjqfZnH6evv+P4DfC+1VQktyOeIHQA7mTssrH6XkmnHF/H4O1eDT46cpJMbuuXvAztDDwEz4SA4befzWjoNPkwKWKfgwvUY4k4vG7sTYxbndOz4r5M+LEEwVRoceVFyJaB3FGBQI86plEWeNEp76JCqNFVpyJoOo6JLZ1BbK4UcnGMbVNtiR4NfMHh4zI18wQtPMv2jSr5X6FvQZPazc9M1t7UzNLRs5YuKNST8o9XuW2znzrhwJBEwSPYreWKLV2YMtZOLcX4CcKPeVWMcQ1pP2XezfEXyzo61qX1Lgddo2vbbOaBEkMkEQGk6npoErHpJ4826XS/1BavWxngaj2zL06DnQGNc7yBO3krphpNjzC8MrButM77GBpB11/WqrZscpvgtYbiuQ6hgb88zlI2iSVEcXFTHwlKLW0cXNn4C2o3M1wAObefI7HTRWsEMcVtjEnNPJN3N2UWGFB7T3eWAYZIJy6fmaNyZ46IYwWOTa5YiOJW22V43h7KxFKrMiH+GJEEAxPNWnLdG/JEoq6ZdbdjmUPENT/EddeGkD3VGUtz5VlnHjUFxwFXGBPcZFPMyNmhsA89TM/VNWSL4kuPgHa07TALbBX1HPa1wbGwaAT1lpIiNPdIzYYudos4tRPY02GDsmCPHUJAg5cuTzlwJJ+SjFhjGVy5IyZZSjS4FDOytN9RxYXQ0PJZMglpGoO5Go9+KuSj8OkUoRSe5q39z6sO7GZjSaeoMAksji6BoOqoanS07ibem9Rbjtl2j5uKzEAidQYIBG0g8QqL09dlr9oU+EWm/gQNSUPs2+QttgdpXYagdUlxBhlNozOc6d49tSnvDkktmNd+TPz6rHF8vo1luDxHjeRIGsaQGjoAPqVfxY4abDTfXLZ57NklqMtpd9D+0tmUaZe8Ne+OIkA8AAfqvN6n1PLmy7cfEf6/iaem0CTSl2ZK+YS6eaZjaSo9bidKihtRzQQHEAzIVrHnnBVFsDNhw5Kc4ptdGTrYnUZUMOMNcQQDptv1O/stzTfTjVHj9flc9RJvxwdA7LYwa9FrnbglvoDI+seinNJORnS7HF8Jaq+RWCjJ3RhxCzZqmPXRFpkJb7DQLXKZEXIEL0yhdkgYKsSXBNh1Oqqc48hpnj7hQokNlRukWwiyF1Tp1QO8bJaDB4jRFjc4uovsbFpeBhhTcmcZuGkt+jjqPRa+HT48bdcv9Cw82ScVFt0KrjAx3mkjcz8eYk76aBBkx+FwdGN8jCywgU8xa7cCTGwHIDXiugnBUmTSs+qVwCWGHQ2dddQRG/NWLTiB5oPp3tMDaCNIykcORSVQx8Ef+pNgyRM68gBxU8A2WW9+5xljfD0GhPFLk/AcZUWYnc5mGGGYGpMwQdwhhLazpytGdw26rMcXM0Y+DGmumhjhojlJC4yYdiV2IzNbNTJlzEgyZO4nbXdDCTjKwptSR9Tx0tALoc4aEO4jqlptDHJNHgxtmkuBMkxMADloUNSDUonllibaby8EZnj97aBroDyG5RfUDcbL63aAvd+G9ug1BMfPidVPKRDmvkHo4lBcddGwA3b95x9T9Ai9xukQqXIf2exPuoeHB2cBr2kZoIkxljbXdS8m5s6MaRp61KxxBobVD6b27FjnNyzxDTpHmFLjGa5OUp43cSi/7BMp0y6k/MwiC4QXgHiOZQPRwdNt8fh/Ysr1PK7hSV/78met8EpWomkMwOnebkmNnHgY4K21RiZVJPnocYZUZThzyA95AYDyJ+S856nlyZ24Y19Mf3n9zT0WKGJKU39UuiGJ4v3jsrfgaYn95w+yzsOn2Rt9s9FpsNRcmCOIjX0TFfgZvpirEf4QreL7is2W0DYNgjalVpeJkkmdjylNzaueOD2sz1psduUlbOgYV2bpUrVlGnq6mHRU4veSXOzdCSY5aJGL1OU9Q9/T/AKfBl5tNUeO0Dv1at5rgyzJYwIdKpZoqxkWUUqqqtDkQqtlSnRDjYG5ibYpxNXZ4G2o4mN9Vo7UzkrBcWwg0zp7SkTwt9B7H4A6GEOcdSB8z7IFp5eRkcLYyZ2dEGdDwzDTnwTI4YrvkatOl2V21BjXgOjTgCBw4wrNJLgNJItxGpTa2WiCNdyRGxHmuhLbIOSuIJheMupl4GUgwWkRvxB5Icr5r4IxvyeYlikt8TQJJOeBAmNjz0SwnJCFlYuP4TXPOmctBeSBMDSY1KLc1d+RUnHhk61C4cfDSeOZccsgzzUQlGK5YvJmTEGI3lSm8sdAdxgzE67806FSVoVvZ5bYk/UZjEcCR7rnEJTYbgbTXrODy4tAPEjUwBr7+y5xSQEsjSGPaa3pW1Dwth7yA0kuJAbqSJPkPVCopsGM5MygrmBx5zqUTirD3HrZe5rZ1cY8hxPsu4im34IbNhaWtOR+Gzl8LZ+io+5JvsS2wzFbehSt6jzSpzlythrQcztBBA6k+iswtgxlJy7MGKjgNDsm0rLNsPtKrzlAJL3ODQBxLjAn1hLYakzZ3WA3NIHIGVR/td/tJj5qPbtE/tKToWG7c2p4w5rxHhdmB8zxI+ShppDozUuUabDcdcxvgOUHcHVk8A5vD9aoYykhrUZDDs3f0nufQqsa5rgC4E65hsWRrmgk7jirSl9PPkRkhu48IX9paFKjVc1mfNBcyqSXAMMZtDo3ctB3HqqObBCOHbG+HdfP4lrQ44y1Ccub+fH4AlOm1zGhmmnBYrlJSe49QuOPBSb4s0In9ckz2lLlFXIiNN/eHWABz2UtbEV2ld0XUL0MPXaR9AglickOhRtsAccgDomSSOU8FkZv+1OP2KOrUW211QorVQJHUj0XuX+7yeWZmsWErOyPkbFCvMUFBhNMyltBpkXMXWDRrqNct+FxGnDSR5rWVlmOKMQfEABq8aHUHYmfmjV+QnXgz1xjvdvEb7zx6TClsG6YPedpnanMASOHtx3Q0S8iK7OxvK/ipUKh1nORkb6F0T6IlBsS8wgrY45wmSRGg4KPbJ95gtC9dBgxx0UuCsXvZLDqxdc0gTIzjQ6g68QozJLFJr4B3NnSGX+QRsOQ0CyYTb7AaLmXYduUUpg0cjvrg1Kr3/vPcfQkwtiEdsUhhdYUy94YN3GAom1FWSlbo6D2TwUNDnfvOMfysJaPcCfVJU7qwMvdGV7e3neXRYD4aYFP1GrvmSPQJ0FxZ0VSEbG8VwQ67MWGdzqp2Hhb5/mP290nO+NoEmbC0tQFXjEU2Zzttfh1RlFp0Z4nfznYeg+pVrGuLGY4+TPNJ2jjKKkNNL2Fw4vuWuO1MZ/XZv3UNXwS5bVZ0uo/VGUgTEbWnVblqsa8cJGo6tO7T1CIJNroyNxhFSiXGk8PbJhjh4sp4Z+PqlvGizDUtdi7DMVLKmoynNmMznDtOeyFwLMMqfHydBoV2XdMxlFVo4fmbvsfP9SufKDi9rM3UYaLszRDMwDmmfAT/ANp4LM1OBSVo29NqnL6ZdjGvbMqCcwnTVZUZyh4LbkwCvaCIBKfHI7ug9qaF+XKSWk5mte8HkWMLh8wrUPraT6bS/mynrX7WCcl4TNh2XvpouJOYta6Sd5kxPyVLV6VLXRhFcbo/kmzIx59+k3N81yCVDJXqJKzGF1+xZ2aA2DFDm6pA6iyiFDRy4LIQbSQKr2gLZ11mZ8lsJDpTR9Y0by8P4VNzgd6jvCz/AHnf0UtCnlNbgX7LM5z3dcj+CiInoajvsFMXYvc2bKhgFjYtBpUWBw/O7x1J2+N0keiJuMVYEpDGyq5tY0RwlYCPzJiNr3VatSIju6tWn/seW/ZQxhRQCiRKDcH/APVUujp9hKVm/wCqRBrrhxJWdCFIW2VYtX7q2qOnUtyjzdp90eLHuyIlPkxFFmVgMbzHyC0m7lQzwF9nKRfd0gNIdJPQCT8h80Ooko4myE6Ot1L5lvQfU0imwkDrENHqYWdhm5MW1bOM5i9xc4yXEnzJMkrV6VDAynaueWsZq55DQPM6nyQrjlnM6BhuEZGtY0aNAHnzPqVUknJ2xDdjG8YKFJ9R2zGl3rwHvCJRISt0cppTVe57uJJPmdYVl/SqLCNT2TwAVy57/wDLY0uceED+qrZZNUl2xsI3yavBLHuGukAPeczh+6Pyt9AQE+PRWzyt0MXVkYkGqVl1nC+8q6KGyTN4hbZ5dMEbdfP2SMmXZRYwRuy3A8Uex7Qd2mNRqDsQfoja4tFvHLmmam5qhxDj4mPbDwddOI8xKSqfBZ5XJnatY0nls+HXLm3jkfkqebAk7NLT6jeqfZKpfaQN+arrFzyXkwM3X+bP/sv93FrfuVbwY08kF/8Apf0tmX6vka00o/b/AAaTsu7JSe2NwJ/mPid7DL7pcIe7q1k8K3+i/X+Rjf8AXp9nzX+f0CHOha6ZTYDfu0VPUExEz36qokPTCbYSiirJbCcoRbSLNh2T/Z7aMaHVW9/U51NWjXgzb6rRg0+SLbNpVtmiAAABwGyKRFAd9eCmEndREnRhcVxN1V2+gOiqZpuQtD3B8VGUCYKu4J2iOjmP7UMJ7q4NcQW3LgY4tqNAFSeh0PqU5rkbF2jKUqW/lKXYYRhNOLhnkT/xKnIrhQEujXUmSqrjYmxL25qQylTHEl58miB9T7J+GFOwsYlpML2bRGUAeW5XNqM6+SwlaNL2QwrLVqPI2imJ4kQXn309ErN/yQS/iKyOnQV+0K7y0qdBpg1Dmd/KzYepPyQaXDtlfwRHnkwY0/XPirwZ0vsL2fLAa9UQ5wy02ndrOLvX6earyyLoCb8G9w/DxEo4qxVGI/a7eCnTp27fiqHO7+RpgD1cf+KNR5sOC5OfBmUNY3Vx08ydypdL6mNSt0js+E4SKFpTptE5srqh5gbN9Y9lRxv3MjbHTeyADetMnzVkoAb3EKbOo8FTmo3E0D3TAUXZAor0YM76HTrp/QpWRWhuOe0Yds61nUp030GkXHxVC0Q0iNWund07R1S9N9EdrHzypytAOGYlNMU+G+u3oeEp+xJ2WVltUXYtbd8w5QMzdRznXQfrionHcg4T2ytCzBbF9aeEaa6ajgsrPlji7N3DJuNlNd7aTntdzbPXIc2X1LmJ+OMpQWSPf907/oZevyxlJQZpLGrlaG8Yk+Z1P1T9JjcYOT8/l4MrUTTltXj8/IWTIVqxFC+51WdnlyMjEU1m6oIMKi+2fCJOmE1wX5ynbRR0+2xIM0G6PHOgg0XxIk7onks5mT7RYlJyhLcvApiYBC0CfBhGoJCnGmiezNdtr81KFJr/AImVSJ5gj/8AIVnDl38PtBQVGZpP/EA56eqYlwNHmDWRc5zyIyE0/MxJPTQj3XPoXkdKh9QZCCiuzIdpXmrcOj8pFNo8t/8AkSmRdD4KoltK37qt3Wv5RpqZgaj1SskN3I6EuLOh0InRCo8FWUrdnOe1t+K108gyGDu2/wCnc+8p8Y0hsFwVYJh3fV2g/A2HO69PogzT2Y212EdUs7nXVY8Mkt3IDRpbC6Ea6RutTDOxZw/tHin+NvqlYnwNJDP/AI2aNA6k6+qspjUuBl+zrBzd3mZw8DPE7kGg7eug9UGRb2o+PIxPamzsGK1g0QNEWyMekVpSb7MzVqyeaUwTwNHEIqJArqiELicLKzoXLgkDqPlDM4AuQEpLkJci+yuocY2nZWl8FmLo01lcHqZjjp5EcOC6hyYyNqMw7p7WufJDHTJdMEjKCY4qlqND7r3Rf8y9h13tQ2tGapYI6tke8gszOc4cXEHQeW3+0Kzo1cOFSMnV5LnbfJoBQ2VqUSomFupwFXyKkOiwKqNVlZ+xqYuvWIcbCBc8J1cnXwH0zICvxXAhs1+Fnid1Tj0GEX99kadVJ0jJvrlziTxUIWy5j0VghlR4DUaZKMR2uH4RPJ4P1Q6Z/wDKw0JsLpl1ZkbyPfb7rQYX3OkGzazNG5IJjmAB9kkRJ2A3NQMDnHZoLj6CVKAqzK9k7J1esaz/AIWGeheTIHpv7JjHTdKjTOsG993v5vlylAwN/wBO0Jxa/FCg+pxDfD1cdGj3XJWwUrZhsLwd9Wk+pzIa2d3HclTKaTosXXBq8FwvuGxPiOrj15DoquSe9/YBseUSq08XJyYN2wxjuLN4aYfU/DHOHfEfafdWsMeaIStnObe9LKGRrQCSfH0PRWnG3bHpnZP2bYSLWyD3CH1YeeYb+UfU+qKPyJyS8IG7RYpBS8k6FJCa1xDVKjIk0FnUDgrEUQRvLYHUKXGzhVUtAUO0mwCvYRshlA6xJi9AsaTzIaPX+0oFCnYyHLM4yrrPVH0xxosOuC4QOUj9frdGMizU9j3VnucMzdWkMIawVM0aAvOzd9BqpT8dfmRJOrslljTaNIVhJJUjObbfIRQaIUMlFd7Uhqp5ZKh0REbrVZmVWxhRc1ZCCCphpgbyrKRDGdv8I8lcj0LH1tiQaN1Vob0wPELsvUSAkBNcoALG1ELZxC5voC5SJSM9jlTPQf5g/MI9Oqy/zCPux9tqKh/KQfXgrmXIo8fJEnwa+tdIEJFOIUXVqbqbSAXaEngCdfkji+Tlwx1huHNp0w1ggAe/U9VJDdlFbRyTOe05Izvahzq76Nu3ic7ugGkny1R4p/S5MbFVyaKi1jGtY0aNED+vmq73SYLZ5UejjjZFk7WoSjcTjF9sr/vrjuwZbT8MfxGMx+3onY40rGQQ4wrsqXvt2ObDXE1HnkxsAN9fuoU9zY2X0xs6liNyGsgaACAOgUyZUswmJvzOVeXLJQue+FKVEjTDMQGx0KfCSIY0degcU6wQR1yCUDkiS5rwVN2cAYraB5iJDKNer6tZlb83pOoltS/FDsCuzmz2Fpg8vqptPlDeg/CqxEfryRJkx4Nbg94ab2ubM/KRG/PZcNRqcapAvFRoIbVGcecw756/6grMXaKGaG2QLRaukhZTeNkaqpkjY2LMtctyvVDJGh6IVRolRXJDIWzZTrrggJFeNEW9kAlrXJI1QslsauqIQWVCopIJtegZwHf0zCdDGSmL6lLNTcDy+mqYltyJhDjBLfJSA4nU+qRlnuykSCHq1DlCi+yZqmJAjnvYauk6RwsuXSVTl9TCRS2g0EugZiACeJA2EqxCHFHWTaUaogsY2SpOLsQqihQqVY+FpI89h84UVbOXdHP+zdoalzTBMuc7O4n3JTMjqJZjSOzywOBaNmBvtqfqq+JVEXnnulSFeKXUo+xAhcJkqOiRTiLoS5SCQvo3Tp3Upskf21QuGqdubQNHtRsIGSUsvS0rlOjqL8Txcst35QM9TLSzHg1zxMeymaU1b8DMUmnSMZjbh3hjYAD2EINMn7aH5H9QPTfEJ8ewLNBh9QkbnQEohkWb7Bbg1rMsd8VLxt6N1zAn0+QTMboDPG1ZAGNU5lOhfiteBKr5Q4ozVWpmdKzsnJZiuAh9OQhjEFoHAyqJx5JAqlfUolHgij//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zh-TW" altLang="en-US"/>
          </a:p>
        </p:txBody>
      </p:sp>
      <p:pic>
        <p:nvPicPr>
          <p:cNvPr id="4107"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7808" y="3917402"/>
            <a:ext cx="1296144" cy="16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375" y="3676427"/>
            <a:ext cx="2961860" cy="2128837"/>
          </a:xfrm>
          <a:prstGeom prst="rect">
            <a:avLst/>
          </a:prstGeom>
        </p:spPr>
      </p:pic>
      <p:pic>
        <p:nvPicPr>
          <p:cNvPr id="3" name="圖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064" y="3853757"/>
            <a:ext cx="3493567" cy="1684979"/>
          </a:xfrm>
          <a:prstGeom prst="rect">
            <a:avLst/>
          </a:prstGeom>
        </p:spPr>
      </p:pic>
      <p:sp>
        <p:nvSpPr>
          <p:cNvPr id="11" name="矩形 10"/>
          <p:cNvSpPr/>
          <p:nvPr/>
        </p:nvSpPr>
        <p:spPr>
          <a:xfrm>
            <a:off x="20514" y="1268760"/>
            <a:ext cx="5847630" cy="216024"/>
          </a:xfrm>
          <a:prstGeom prst="rect">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706090"/>
          </a:xfrm>
        </p:spPr>
        <p:txBody>
          <a:bodyPr/>
          <a:lstStyle/>
          <a:p>
            <a:r>
              <a:rPr lang="en-US" altLang="zh-TW" dirty="0" smtClean="0"/>
              <a:t>Emotion Definition</a:t>
            </a:r>
            <a:endParaRPr lang="zh-TW" altLang="en-US" dirty="0"/>
          </a:p>
        </p:txBody>
      </p:sp>
      <p:sp>
        <p:nvSpPr>
          <p:cNvPr id="3" name="內容版面配置區 2"/>
          <p:cNvSpPr>
            <a:spLocks noGrp="1"/>
          </p:cNvSpPr>
          <p:nvPr>
            <p:ph sz="quarter" idx="1"/>
          </p:nvPr>
        </p:nvSpPr>
        <p:spPr/>
        <p:txBody>
          <a:bodyPr/>
          <a:lstStyle/>
          <a:p>
            <a:r>
              <a:rPr lang="en-US" altLang="zh-TW" sz="2400" dirty="0" smtClean="0"/>
              <a:t>There are two ways to present affect:</a:t>
            </a:r>
          </a:p>
          <a:p>
            <a:pPr>
              <a:buFont typeface="Wingdings" pitchFamily="2" charset="2"/>
              <a:buChar char="Ø"/>
            </a:pPr>
            <a:r>
              <a:rPr lang="en-US" altLang="zh-TW" sz="2000" dirty="0" smtClean="0">
                <a:solidFill>
                  <a:srgbClr val="FF0000"/>
                </a:solidFill>
              </a:rPr>
              <a:t>Emotional model, e.g. Thayer's </a:t>
            </a:r>
            <a:r>
              <a:rPr lang="en-US" altLang="zh-TW" sz="2000" dirty="0">
                <a:solidFill>
                  <a:srgbClr val="FF0000"/>
                </a:solidFill>
              </a:rPr>
              <a:t>valence-arousal (VA) </a:t>
            </a:r>
            <a:r>
              <a:rPr lang="en-US" altLang="zh-TW" sz="2000" dirty="0" smtClean="0">
                <a:solidFill>
                  <a:srgbClr val="FF0000"/>
                </a:solidFill>
              </a:rPr>
              <a:t>plane</a:t>
            </a:r>
          </a:p>
          <a:p>
            <a:pPr>
              <a:buFont typeface="Wingdings" pitchFamily="2" charset="2"/>
              <a:buChar char="Ø"/>
            </a:pPr>
            <a:r>
              <a:rPr lang="en-US" altLang="zh-TW" sz="2000" dirty="0" smtClean="0">
                <a:solidFill>
                  <a:srgbClr val="FF0000"/>
                </a:solidFill>
              </a:rPr>
              <a:t>Emotional label</a:t>
            </a:r>
            <a:endParaRPr lang="zh-TW" altLang="en-US" sz="2000" dirty="0">
              <a:solidFill>
                <a:srgbClr val="FF0000"/>
              </a:solidFill>
            </a:endParaRPr>
          </a:p>
        </p:txBody>
      </p:sp>
      <p:sp>
        <p:nvSpPr>
          <p:cNvPr id="10" name="投影片編號版面配置區 9"/>
          <p:cNvSpPr>
            <a:spLocks noGrp="1"/>
          </p:cNvSpPr>
          <p:nvPr>
            <p:ph type="sldNum" sz="quarter" idx="15"/>
          </p:nvPr>
        </p:nvSpPr>
        <p:spPr>
          <a:xfrm>
            <a:off x="8244408" y="5805264"/>
            <a:ext cx="365760" cy="365125"/>
          </a:xfrm>
        </p:spPr>
        <p:txBody>
          <a:bodyPr/>
          <a:lstStyle/>
          <a:p>
            <a:pPr>
              <a:defRPr/>
            </a:pPr>
            <a:fld id="{6B205C5D-034A-41C9-B4EF-10C86BAF9882}" type="slidenum">
              <a:rPr lang="zh-TW" altLang="en-US" smtClean="0"/>
              <a:pPr>
                <a:defRPr/>
              </a:pPr>
              <a:t>4</a:t>
            </a:fld>
            <a:endParaRPr lang="zh-TW" altLang="en-US" dirty="0"/>
          </a:p>
        </p:txBody>
      </p:sp>
      <p:graphicFrame>
        <p:nvGraphicFramePr>
          <p:cNvPr id="4" name="物件 3"/>
          <p:cNvGraphicFramePr>
            <a:graphicFrameLocks noChangeAspect="1"/>
          </p:cNvGraphicFramePr>
          <p:nvPr>
            <p:extLst>
              <p:ext uri="{D42A27DB-BD31-4B8C-83A1-F6EECF244321}">
                <p14:modId xmlns:p14="http://schemas.microsoft.com/office/powerpoint/2010/main" val="3390905276"/>
              </p:ext>
            </p:extLst>
          </p:nvPr>
        </p:nvGraphicFramePr>
        <p:xfrm>
          <a:off x="251520" y="3663853"/>
          <a:ext cx="4464496" cy="3221531"/>
        </p:xfrm>
        <a:graphic>
          <a:graphicData uri="http://schemas.openxmlformats.org/presentationml/2006/ole">
            <mc:AlternateContent xmlns:mc="http://schemas.openxmlformats.org/markup-compatibility/2006">
              <mc:Choice xmlns:v="urn:schemas-microsoft-com:vml" Requires="v">
                <p:oleObj spid="_x0000_s303322" name="Visio" r:id="rId3" imgW="3952855" imgH="2854980" progId="Visio.Drawing.11">
                  <p:embed/>
                </p:oleObj>
              </mc:Choice>
              <mc:Fallback>
                <p:oleObj name="Visio" r:id="rId3" imgW="3952855" imgH="2854980" progId="Visio.Drawing.11">
                  <p:embed/>
                  <p:pic>
                    <p:nvPicPr>
                      <p:cNvPr id="0" name="物件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663853"/>
                        <a:ext cx="4464496" cy="3221531"/>
                      </a:xfrm>
                      <a:prstGeom prst="rect">
                        <a:avLst/>
                      </a:prstGeom>
                      <a:noFill/>
                      <a:ln>
                        <a:noFill/>
                      </a:ln>
                    </p:spPr>
                  </p:pic>
                </p:oleObj>
              </mc:Fallback>
            </mc:AlternateContent>
          </a:graphicData>
        </a:graphic>
      </p:graphicFrame>
      <p:sp>
        <p:nvSpPr>
          <p:cNvPr id="5" name="橢圓 4"/>
          <p:cNvSpPr/>
          <p:nvPr/>
        </p:nvSpPr>
        <p:spPr>
          <a:xfrm>
            <a:off x="1763688" y="5519694"/>
            <a:ext cx="144016" cy="144016"/>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a:off x="3059832" y="4799614"/>
            <a:ext cx="144016" cy="144016"/>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2771800" y="6095758"/>
            <a:ext cx="144016" cy="144016"/>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2123728" y="5015638"/>
            <a:ext cx="144016" cy="144016"/>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2247149" y="5631310"/>
            <a:ext cx="144016" cy="144016"/>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031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4311925"/>
            <a:ext cx="2202504" cy="168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5936" y="2676076"/>
            <a:ext cx="1023595" cy="1275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直線接點 13"/>
          <p:cNvCxnSpPr/>
          <p:nvPr/>
        </p:nvCxnSpPr>
        <p:spPr>
          <a:xfrm flipH="1">
            <a:off x="2483768" y="3313981"/>
            <a:ext cx="129614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a:off x="2483768" y="3313981"/>
            <a:ext cx="0" cy="29819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H="1">
            <a:off x="5076056" y="3313981"/>
            <a:ext cx="129614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a:off x="6372200" y="3319632"/>
            <a:ext cx="0" cy="29819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0514" y="1268760"/>
            <a:ext cx="5847630" cy="216024"/>
          </a:xfrm>
          <a:prstGeom prst="rect">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p:spTree>
    <p:extLst>
      <p:ext uri="{BB962C8B-B14F-4D97-AF65-F5344CB8AC3E}">
        <p14:creationId xmlns:p14="http://schemas.microsoft.com/office/powerpoint/2010/main" val="1703991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a:xfrm>
            <a:off x="446856" y="116632"/>
            <a:ext cx="8229600" cy="1143000"/>
          </a:xfrm>
        </p:spPr>
        <p:txBody>
          <a:bodyPr/>
          <a:lstStyle/>
          <a:p>
            <a:r>
              <a:rPr lang="en-US" altLang="zh-TW" dirty="0" smtClean="0"/>
              <a:t>Difficulty and Challenge</a:t>
            </a:r>
            <a:endParaRPr lang="zh-TW" altLang="en-US" dirty="0" smtClean="0"/>
          </a:p>
        </p:txBody>
      </p:sp>
      <p:sp>
        <p:nvSpPr>
          <p:cNvPr id="5123" name="內容版面配置區 2"/>
          <p:cNvSpPr>
            <a:spLocks noGrp="1"/>
          </p:cNvSpPr>
          <p:nvPr>
            <p:ph sz="quarter" idx="1"/>
          </p:nvPr>
        </p:nvSpPr>
        <p:spPr>
          <a:xfrm>
            <a:off x="457200" y="1600200"/>
            <a:ext cx="8291264" cy="4873752"/>
          </a:xfrm>
        </p:spPr>
        <p:txBody>
          <a:bodyPr/>
          <a:lstStyle/>
          <a:p>
            <a:r>
              <a:rPr lang="en-US" altLang="zh-TW" sz="2400" dirty="0" smtClean="0"/>
              <a:t>Three major issues in affective computing of audio:</a:t>
            </a:r>
          </a:p>
          <a:p>
            <a:pPr>
              <a:buFont typeface="Wingdings" pitchFamily="2" charset="2"/>
              <a:buChar char="Ø"/>
            </a:pPr>
            <a:r>
              <a:rPr lang="en-US" altLang="zh-TW" sz="2000" dirty="0" smtClean="0"/>
              <a:t>Subjectivity </a:t>
            </a:r>
            <a:r>
              <a:rPr lang="en-US" altLang="zh-TW" sz="2000" dirty="0"/>
              <a:t>issue:  </a:t>
            </a:r>
            <a:r>
              <a:rPr lang="en-US" altLang="zh-TW" sz="2000" dirty="0" smtClean="0"/>
              <a:t>labeling </a:t>
            </a:r>
            <a:r>
              <a:rPr lang="en-US" altLang="zh-TW" sz="2000" dirty="0"/>
              <a:t>the </a:t>
            </a:r>
            <a:r>
              <a:rPr lang="en-US" altLang="zh-TW" sz="2000" dirty="0" smtClean="0"/>
              <a:t>emotions can </a:t>
            </a:r>
            <a:r>
              <a:rPr lang="en-US" altLang="zh-TW" sz="2000" dirty="0"/>
              <a:t>be highly </a:t>
            </a:r>
            <a:r>
              <a:rPr lang="en-US" altLang="zh-TW" sz="2000" dirty="0" smtClean="0"/>
              <a:t>inconsistent.</a:t>
            </a:r>
          </a:p>
          <a:p>
            <a:pPr>
              <a:buFont typeface="Wingdings" pitchFamily="2" charset="2"/>
              <a:buChar char="Ø"/>
            </a:pPr>
            <a:r>
              <a:rPr lang="en-US" altLang="zh-TW" sz="2000" dirty="0" smtClean="0"/>
              <a:t>Feature issue: the relation between the audio feature and affect is vague. </a:t>
            </a:r>
          </a:p>
          <a:p>
            <a:pPr>
              <a:buFont typeface="Wingdings" pitchFamily="2" charset="2"/>
              <a:buChar char="Ø"/>
            </a:pPr>
            <a:r>
              <a:rPr lang="en-US" altLang="zh-TW" sz="2000" dirty="0"/>
              <a:t>Definition issue: human emotions lacked precise definitions.</a:t>
            </a:r>
          </a:p>
          <a:p>
            <a:pPr>
              <a:buFont typeface="Wingdings" pitchFamily="2" charset="2"/>
              <a:buChar char="Ø"/>
            </a:pPr>
            <a:endParaRPr lang="en-US" altLang="zh-TW" sz="2000" dirty="0" smtClean="0"/>
          </a:p>
          <a:p>
            <a:endParaRPr lang="zh-TW" altLang="en-US" sz="2000" dirty="0" smtClean="0"/>
          </a:p>
        </p:txBody>
      </p:sp>
      <p:sp>
        <p:nvSpPr>
          <p:cNvPr id="3" name="投影片編號版面配置區 2"/>
          <p:cNvSpPr>
            <a:spLocks noGrp="1"/>
          </p:cNvSpPr>
          <p:nvPr>
            <p:ph type="sldNum" sz="quarter" idx="15"/>
          </p:nvPr>
        </p:nvSpPr>
        <p:spPr/>
        <p:txBody>
          <a:bodyPr/>
          <a:lstStyle/>
          <a:p>
            <a:pPr>
              <a:defRPr/>
            </a:pPr>
            <a:fld id="{6B205C5D-034A-41C9-B4EF-10C86BAF9882}" type="slidenum">
              <a:rPr lang="zh-TW" altLang="en-US" smtClean="0"/>
              <a:pPr>
                <a:defRPr/>
              </a:pPr>
              <a:t>5</a:t>
            </a:fld>
            <a:endParaRPr lang="zh-TW" alt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3959465"/>
            <a:ext cx="2592288" cy="909695"/>
          </a:xfrm>
          <a:prstGeom prst="rect">
            <a:avLst/>
          </a:prstGeom>
        </p:spPr>
      </p:pic>
      <p:sp>
        <p:nvSpPr>
          <p:cNvPr id="8" name="向下箭號 7"/>
          <p:cNvSpPr/>
          <p:nvPr/>
        </p:nvSpPr>
        <p:spPr>
          <a:xfrm>
            <a:off x="6948264" y="5012487"/>
            <a:ext cx="144016" cy="6487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0208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5459" y="5675950"/>
            <a:ext cx="1253641" cy="113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圖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4941168"/>
            <a:ext cx="720080" cy="720080"/>
          </a:xfrm>
          <a:prstGeom prst="rect">
            <a:avLst/>
          </a:prstGeom>
        </p:spPr>
      </p:pic>
      <p:sp>
        <p:nvSpPr>
          <p:cNvPr id="1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302088"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592" y="4025399"/>
            <a:ext cx="1023595" cy="1275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2092" name="Picture 12" descr="「說話」的圖片搜尋結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5238" y="5419797"/>
            <a:ext cx="856820" cy="1033539"/>
          </a:xfrm>
          <a:prstGeom prst="rect">
            <a:avLst/>
          </a:prstGeom>
          <a:noFill/>
          <a:extLst>
            <a:ext uri="{909E8E84-426E-40DD-AFC4-6F175D3DCCD1}">
              <a14:hiddenFill xmlns:a14="http://schemas.microsoft.com/office/drawing/2010/main">
                <a:solidFill>
                  <a:srgbClr val="FFFFFF"/>
                </a:solidFill>
              </a14:hiddenFill>
            </a:ext>
          </a:extLst>
        </p:spPr>
      </p:pic>
      <p:sp>
        <p:nvSpPr>
          <p:cNvPr id="17" name="圓角矩形 16"/>
          <p:cNvSpPr/>
          <p:nvPr/>
        </p:nvSpPr>
        <p:spPr>
          <a:xfrm>
            <a:off x="539552" y="3861048"/>
            <a:ext cx="1728192" cy="27830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右箭號 17"/>
          <p:cNvSpPr/>
          <p:nvPr/>
        </p:nvSpPr>
        <p:spPr>
          <a:xfrm>
            <a:off x="2483768" y="5254468"/>
            <a:ext cx="64807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02093"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3848" y="3872197"/>
            <a:ext cx="1944216" cy="1102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2094"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57141" y="5373216"/>
            <a:ext cx="1962931" cy="139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圖片 6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11960" y="4639124"/>
            <a:ext cx="746726" cy="746726"/>
          </a:xfrm>
          <a:prstGeom prst="rect">
            <a:avLst/>
          </a:prstGeom>
        </p:spPr>
      </p:pic>
      <p:sp>
        <p:nvSpPr>
          <p:cNvPr id="19" name="矩形 18"/>
          <p:cNvSpPr/>
          <p:nvPr/>
        </p:nvSpPr>
        <p:spPr>
          <a:xfrm>
            <a:off x="20514" y="1268760"/>
            <a:ext cx="5847630" cy="216024"/>
          </a:xfrm>
          <a:prstGeom prst="rect">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706090"/>
          </a:xfrm>
        </p:spPr>
        <p:txBody>
          <a:bodyPr/>
          <a:lstStyle/>
          <a:p>
            <a:r>
              <a:rPr lang="en-US" altLang="zh-TW" dirty="0"/>
              <a:t>Emotion Recognition </a:t>
            </a:r>
            <a:r>
              <a:rPr lang="en-US" altLang="zh-TW" dirty="0" smtClean="0"/>
              <a:t>of </a:t>
            </a:r>
            <a:r>
              <a:rPr lang="en-US" altLang="zh-TW" dirty="0"/>
              <a:t>Music</a:t>
            </a:r>
            <a:endParaRPr lang="zh-TW" altLang="en-US" dirty="0"/>
          </a:p>
        </p:txBody>
      </p:sp>
      <p:sp>
        <p:nvSpPr>
          <p:cNvPr id="3" name="內容版面配置區 2"/>
          <p:cNvSpPr>
            <a:spLocks noGrp="1"/>
          </p:cNvSpPr>
          <p:nvPr>
            <p:ph sz="quarter" idx="1"/>
          </p:nvPr>
        </p:nvSpPr>
        <p:spPr/>
        <p:txBody>
          <a:bodyPr/>
          <a:lstStyle/>
          <a:p>
            <a:pPr marL="0" indent="0">
              <a:buNone/>
            </a:pPr>
            <a:endParaRPr lang="en-US" altLang="zh-TW" sz="2000" dirty="0"/>
          </a:p>
          <a:p>
            <a:endParaRPr lang="en-US" altLang="zh-TW" sz="2400" dirty="0" smtClean="0"/>
          </a:p>
          <a:p>
            <a:endParaRPr lang="zh-TW" altLang="en-US" sz="2400" dirty="0"/>
          </a:p>
        </p:txBody>
      </p:sp>
      <p:sp>
        <p:nvSpPr>
          <p:cNvPr id="5" name="投影片編號版面配置區 4"/>
          <p:cNvSpPr>
            <a:spLocks noGrp="1"/>
          </p:cNvSpPr>
          <p:nvPr>
            <p:ph type="sldNum" sz="quarter" idx="15"/>
          </p:nvPr>
        </p:nvSpPr>
        <p:spPr/>
        <p:txBody>
          <a:bodyPr/>
          <a:lstStyle/>
          <a:p>
            <a:pPr>
              <a:defRPr/>
            </a:pPr>
            <a:fld id="{6B205C5D-034A-41C9-B4EF-10C86BAF9882}" type="slidenum">
              <a:rPr lang="zh-TW" altLang="en-US" smtClean="0">
                <a:solidFill>
                  <a:schemeClr val="tx1"/>
                </a:solidFill>
              </a:rPr>
              <a:pPr>
                <a:defRPr/>
              </a:pPr>
              <a:t>6</a:t>
            </a:fld>
            <a:endParaRPr lang="zh-TW" altLang="en-US" dirty="0">
              <a:solidFill>
                <a:schemeClr val="tx1"/>
              </a:solidFill>
            </a:endParaRPr>
          </a:p>
        </p:txBody>
      </p:sp>
      <p:sp>
        <p:nvSpPr>
          <p:cNvPr id="4" name="矩形 3"/>
          <p:cNvSpPr/>
          <p:nvPr/>
        </p:nvSpPr>
        <p:spPr>
          <a:xfrm>
            <a:off x="20514" y="1196752"/>
            <a:ext cx="5847630" cy="216024"/>
          </a:xfrm>
          <a:prstGeom prst="rect">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p:pic>
        <p:nvPicPr>
          <p:cNvPr id="3409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700808"/>
            <a:ext cx="3853492" cy="228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字方塊 5"/>
          <p:cNvSpPr txBox="1"/>
          <p:nvPr/>
        </p:nvSpPr>
        <p:spPr>
          <a:xfrm>
            <a:off x="35496" y="4077072"/>
            <a:ext cx="5040560" cy="646331"/>
          </a:xfrm>
          <a:prstGeom prst="rect">
            <a:avLst/>
          </a:prstGeom>
          <a:noFill/>
        </p:spPr>
        <p:txBody>
          <a:bodyPr wrap="square" rtlCol="0">
            <a:spAutoFit/>
          </a:bodyPr>
          <a:lstStyle/>
          <a:p>
            <a:r>
              <a:rPr lang="en-US" altLang="zh-TW" dirty="0">
                <a:solidFill>
                  <a:srgbClr val="0F26FF"/>
                </a:solidFill>
                <a:latin typeface="+mn-lt"/>
              </a:rPr>
              <a:t>Perceived emotion</a:t>
            </a:r>
            <a:r>
              <a:rPr lang="en-US" altLang="zh-TW" dirty="0">
                <a:latin typeface="+mn-lt"/>
              </a:rPr>
              <a:t>: the emotional state perceived as being expressed by a song by human.</a:t>
            </a:r>
          </a:p>
        </p:txBody>
      </p:sp>
      <p:sp>
        <p:nvSpPr>
          <p:cNvPr id="8" name="文字方塊 7"/>
          <p:cNvSpPr txBox="1"/>
          <p:nvPr/>
        </p:nvSpPr>
        <p:spPr>
          <a:xfrm>
            <a:off x="5004048" y="4089846"/>
            <a:ext cx="4139952" cy="923330"/>
          </a:xfrm>
          <a:prstGeom prst="rect">
            <a:avLst/>
          </a:prstGeom>
          <a:noFill/>
        </p:spPr>
        <p:txBody>
          <a:bodyPr wrap="square" rtlCol="0">
            <a:spAutoFit/>
          </a:bodyPr>
          <a:lstStyle/>
          <a:p>
            <a:r>
              <a:rPr lang="en-US" altLang="zh-TW" dirty="0">
                <a:solidFill>
                  <a:srgbClr val="0F26FF"/>
                </a:solidFill>
                <a:latin typeface="+mn-lt"/>
              </a:rPr>
              <a:t>Feel</a:t>
            </a:r>
            <a:r>
              <a:rPr lang="en-US" altLang="zh-TW" dirty="0">
                <a:latin typeface="+mn-lt"/>
              </a:rPr>
              <a:t>: people actually feel in response to the music.</a:t>
            </a:r>
          </a:p>
          <a:p>
            <a:endParaRPr lang="en-US" altLang="zh-TW" dirty="0"/>
          </a:p>
        </p:txBody>
      </p:sp>
      <p:pic>
        <p:nvPicPr>
          <p:cNvPr id="3409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342" y="1720849"/>
            <a:ext cx="3931146" cy="228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直線單箭頭接點 8"/>
          <p:cNvCxnSpPr/>
          <p:nvPr/>
        </p:nvCxnSpPr>
        <p:spPr>
          <a:xfrm>
            <a:off x="2394290" y="4797152"/>
            <a:ext cx="0" cy="380081"/>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a:off x="6948264" y="4797152"/>
            <a:ext cx="0" cy="380081"/>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107504" y="5250982"/>
            <a:ext cx="4608512" cy="646331"/>
          </a:xfrm>
          <a:prstGeom prst="rect">
            <a:avLst/>
          </a:prstGeom>
          <a:noFill/>
        </p:spPr>
        <p:txBody>
          <a:bodyPr wrap="square" rtlCol="0">
            <a:spAutoFit/>
          </a:bodyPr>
          <a:lstStyle/>
          <a:p>
            <a:r>
              <a:rPr lang="en-US" altLang="zh-TW" dirty="0" smtClean="0">
                <a:solidFill>
                  <a:srgbClr val="FF0000"/>
                </a:solidFill>
                <a:latin typeface="+mn-lt"/>
              </a:rPr>
              <a:t>Time </a:t>
            </a:r>
            <a:r>
              <a:rPr lang="en-US" altLang="zh-TW" dirty="0">
                <a:solidFill>
                  <a:srgbClr val="FF0000"/>
                </a:solidFill>
                <a:latin typeface="+mn-lt"/>
              </a:rPr>
              <a:t>domain feature, frequency domain feature, </a:t>
            </a:r>
            <a:r>
              <a:rPr lang="en-US" altLang="zh-TW" dirty="0" err="1">
                <a:solidFill>
                  <a:srgbClr val="FF0000"/>
                </a:solidFill>
                <a:latin typeface="+mn-lt"/>
              </a:rPr>
              <a:t>cepstral</a:t>
            </a:r>
            <a:r>
              <a:rPr lang="en-US" altLang="zh-TW" dirty="0">
                <a:solidFill>
                  <a:srgbClr val="FF0000"/>
                </a:solidFill>
                <a:latin typeface="+mn-lt"/>
              </a:rPr>
              <a:t> </a:t>
            </a:r>
            <a:r>
              <a:rPr lang="en-US" altLang="zh-TW" dirty="0" smtClean="0">
                <a:solidFill>
                  <a:srgbClr val="FF0000"/>
                </a:solidFill>
                <a:latin typeface="+mn-lt"/>
              </a:rPr>
              <a:t>features…</a:t>
            </a:r>
            <a:endParaRPr lang="en-US" altLang="zh-TW" dirty="0">
              <a:solidFill>
                <a:srgbClr val="FF0000"/>
              </a:solidFill>
              <a:latin typeface="+mn-lt"/>
            </a:endParaRPr>
          </a:p>
        </p:txBody>
      </p:sp>
      <p:sp>
        <p:nvSpPr>
          <p:cNvPr id="14" name="文字方塊 13"/>
          <p:cNvSpPr txBox="1"/>
          <p:nvPr/>
        </p:nvSpPr>
        <p:spPr>
          <a:xfrm>
            <a:off x="5032561" y="5291916"/>
            <a:ext cx="4219959" cy="369332"/>
          </a:xfrm>
          <a:prstGeom prst="rect">
            <a:avLst/>
          </a:prstGeom>
          <a:noFill/>
        </p:spPr>
        <p:txBody>
          <a:bodyPr wrap="square" rtlCol="0">
            <a:spAutoFit/>
          </a:bodyPr>
          <a:lstStyle/>
          <a:p>
            <a:r>
              <a:rPr lang="en-US" altLang="zh-TW" dirty="0">
                <a:solidFill>
                  <a:srgbClr val="FF0000"/>
                </a:solidFill>
                <a:latin typeface="+mn-lt"/>
              </a:rPr>
              <a:t>EEG, RSP, EMG, skin conductance…</a:t>
            </a:r>
          </a:p>
        </p:txBody>
      </p:sp>
    </p:spTree>
    <p:extLst>
      <p:ext uri="{BB962C8B-B14F-4D97-AF65-F5344CB8AC3E}">
        <p14:creationId xmlns:p14="http://schemas.microsoft.com/office/powerpoint/2010/main" val="660489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標題 1"/>
          <p:cNvSpPr>
            <a:spLocks noGrp="1"/>
          </p:cNvSpPr>
          <p:nvPr>
            <p:ph type="title"/>
          </p:nvPr>
        </p:nvSpPr>
        <p:spPr>
          <a:xfrm>
            <a:off x="457200" y="274638"/>
            <a:ext cx="7467600" cy="850106"/>
          </a:xfrm>
        </p:spPr>
        <p:txBody>
          <a:bodyPr/>
          <a:lstStyle/>
          <a:p>
            <a:r>
              <a:rPr lang="en-US" altLang="zh-TW" sz="4000" dirty="0"/>
              <a:t>Previous </a:t>
            </a:r>
            <a:r>
              <a:rPr lang="en-US" altLang="zh-TW" sz="4000" dirty="0" smtClean="0"/>
              <a:t>Works</a:t>
            </a:r>
            <a:endParaRPr lang="zh-TW" altLang="en-US" sz="4000" dirty="0" smtClean="0"/>
          </a:p>
        </p:txBody>
      </p:sp>
      <p:sp>
        <p:nvSpPr>
          <p:cNvPr id="79875" name="內容版面配置區 2"/>
          <p:cNvSpPr>
            <a:spLocks noGrp="1"/>
          </p:cNvSpPr>
          <p:nvPr>
            <p:ph sz="quarter" idx="1"/>
          </p:nvPr>
        </p:nvSpPr>
        <p:spPr>
          <a:xfrm>
            <a:off x="251520" y="1600200"/>
            <a:ext cx="8514655" cy="5257800"/>
          </a:xfrm>
        </p:spPr>
        <p:txBody>
          <a:bodyPr/>
          <a:lstStyle/>
          <a:p>
            <a:r>
              <a:rPr lang="en-US" altLang="zh-TW" sz="2400" b="1" dirty="0" smtClean="0"/>
              <a:t>Dimensional Approach</a:t>
            </a:r>
          </a:p>
          <a:p>
            <a:pPr lvl="1"/>
            <a:r>
              <a:rPr lang="en-US" altLang="zh-TW" sz="2000" dirty="0" smtClean="0"/>
              <a:t>Valence/Arousal</a:t>
            </a:r>
          </a:p>
          <a:p>
            <a:pPr lvl="2">
              <a:buFont typeface="Wingdings" pitchFamily="2" charset="2"/>
              <a:buChar char="Ø"/>
            </a:pPr>
            <a:r>
              <a:rPr lang="en-US" altLang="zh-TW" sz="1600" dirty="0" smtClean="0"/>
              <a:t>SVR, lasso regression</a:t>
            </a:r>
          </a:p>
          <a:p>
            <a:pPr lvl="1"/>
            <a:r>
              <a:rPr lang="en-US" altLang="zh-TW" sz="2000" dirty="0" smtClean="0"/>
              <a:t>Emotion distribution</a:t>
            </a:r>
          </a:p>
          <a:p>
            <a:pPr lvl="2">
              <a:buFont typeface="Wingdings" pitchFamily="2" charset="2"/>
              <a:buChar char="Ø"/>
            </a:pPr>
            <a:r>
              <a:rPr lang="en-US" altLang="zh-TW" sz="1600" dirty="0" smtClean="0"/>
              <a:t>Gaussian distribution, probability density</a:t>
            </a:r>
          </a:p>
          <a:p>
            <a:pPr lvl="1"/>
            <a:r>
              <a:rPr lang="en-US" altLang="zh-TW" sz="2000" dirty="0" smtClean="0"/>
              <a:t>Dynamic emotion recognition</a:t>
            </a:r>
          </a:p>
          <a:p>
            <a:pPr lvl="2">
              <a:buFont typeface="Wingdings" pitchFamily="2" charset="2"/>
              <a:buChar char="Ø"/>
            </a:pPr>
            <a:r>
              <a:rPr lang="en-US" altLang="zh-TW" sz="1600" dirty="0" smtClean="0"/>
              <a:t>Recurrent neural network</a:t>
            </a:r>
          </a:p>
          <a:p>
            <a:pPr lvl="2">
              <a:buFont typeface="Wingdings" pitchFamily="2" charset="2"/>
              <a:buChar char="Ø"/>
            </a:pPr>
            <a:endParaRPr lang="en-US" altLang="zh-TW" sz="1600" dirty="0" smtClean="0"/>
          </a:p>
          <a:p>
            <a:pPr algn="just"/>
            <a:r>
              <a:rPr lang="en-US" altLang="zh-TW" sz="2400" b="1" dirty="0" smtClean="0"/>
              <a:t>Categorical Approach</a:t>
            </a:r>
          </a:p>
          <a:p>
            <a:pPr lvl="1" algn="just"/>
            <a:r>
              <a:rPr lang="en-US" altLang="zh-TW" sz="2000" dirty="0" smtClean="0">
                <a:cs typeface="Times New Roman" pitchFamily="18" charset="0"/>
              </a:rPr>
              <a:t>Single label</a:t>
            </a:r>
          </a:p>
          <a:p>
            <a:pPr lvl="2" algn="just">
              <a:buFont typeface="Wingdings" pitchFamily="2" charset="2"/>
              <a:buChar char="Ø"/>
            </a:pPr>
            <a:r>
              <a:rPr lang="en-US" altLang="zh-TW" sz="1600" dirty="0" smtClean="0">
                <a:cs typeface="Times New Roman" pitchFamily="18" charset="0"/>
              </a:rPr>
              <a:t>SVM, emotion profile</a:t>
            </a:r>
          </a:p>
          <a:p>
            <a:pPr lvl="1"/>
            <a:r>
              <a:rPr lang="en-US" altLang="zh-TW" sz="2000" dirty="0" smtClean="0">
                <a:cs typeface="Times New Roman" pitchFamily="18" charset="0"/>
              </a:rPr>
              <a:t>Multi-label</a:t>
            </a:r>
          </a:p>
          <a:p>
            <a:endParaRPr lang="zh-TW" altLang="en-US" sz="2400" b="1" dirty="0" smtClean="0"/>
          </a:p>
        </p:txBody>
      </p:sp>
      <p:sp>
        <p:nvSpPr>
          <p:cNvPr id="79876" name="投影片編號版面配置區 6"/>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3B01AC16-3B63-44E9-AABB-406BA58549B2}" type="slidenum">
              <a:rPr kumimoji="0" lang="zh-TW" altLang="en-US" smtClean="0">
                <a:latin typeface="Times New Roman" pitchFamily="18" charset="0"/>
                <a:ea typeface="標楷體" pitchFamily="65" charset="-120"/>
              </a:rPr>
              <a:pPr eaLnBrk="1" hangingPunct="1"/>
              <a:t>7</a:t>
            </a:fld>
            <a:endParaRPr kumimoji="0" lang="zh-TW" altLang="en-US" dirty="0" smtClean="0">
              <a:latin typeface="Times New Roman" pitchFamily="18" charset="0"/>
              <a:ea typeface="標楷體" pitchFamily="65" charset="-120"/>
            </a:endParaRP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 name="物件 4"/>
          <p:cNvGraphicFramePr>
            <a:graphicFrameLocks noChangeAspect="1"/>
          </p:cNvGraphicFramePr>
          <p:nvPr>
            <p:extLst>
              <p:ext uri="{D42A27DB-BD31-4B8C-83A1-F6EECF244321}">
                <p14:modId xmlns:p14="http://schemas.microsoft.com/office/powerpoint/2010/main" val="3086529396"/>
              </p:ext>
            </p:extLst>
          </p:nvPr>
        </p:nvGraphicFramePr>
        <p:xfrm>
          <a:off x="5220072" y="1668782"/>
          <a:ext cx="3391909" cy="2984354"/>
        </p:xfrm>
        <a:graphic>
          <a:graphicData uri="http://schemas.openxmlformats.org/presentationml/2006/ole">
            <mc:AlternateContent xmlns:mc="http://schemas.openxmlformats.org/markup-compatibility/2006">
              <mc:Choice xmlns:v="urn:schemas-microsoft-com:vml" Requires="v">
                <p:oleObj spid="_x0000_s308420" name="Visio" r:id="rId4" imgW="2314769" imgH="2039850" progId="Visio.Drawing.11">
                  <p:embed/>
                </p:oleObj>
              </mc:Choice>
              <mc:Fallback>
                <p:oleObj name="Visio" r:id="rId4" imgW="2314769" imgH="2039850"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1668782"/>
                        <a:ext cx="3391909" cy="2984354"/>
                      </a:xfrm>
                      <a:prstGeom prst="rect">
                        <a:avLst/>
                      </a:prstGeom>
                      <a:noFill/>
                    </p:spPr>
                  </p:pic>
                </p:oleObj>
              </mc:Fallback>
            </mc:AlternateContent>
          </a:graphicData>
        </a:graphic>
      </p:graphicFrame>
      <p:cxnSp>
        <p:nvCxnSpPr>
          <p:cNvPr id="7" name="直線接點 6"/>
          <p:cNvCxnSpPr/>
          <p:nvPr/>
        </p:nvCxnSpPr>
        <p:spPr>
          <a:xfrm>
            <a:off x="5724128" y="6165304"/>
            <a:ext cx="2304256" cy="0"/>
          </a:xfrm>
          <a:prstGeom prst="line">
            <a:avLst/>
          </a:prstGeom>
          <a:ln w="19050">
            <a:solidFill>
              <a:srgbClr val="0F26FF"/>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5724128" y="4581128"/>
            <a:ext cx="0" cy="1584176"/>
          </a:xfrm>
          <a:prstGeom prst="line">
            <a:avLst/>
          </a:prstGeom>
          <a:ln w="19050">
            <a:solidFill>
              <a:srgbClr val="0F26FF"/>
            </a:solidFill>
          </a:ln>
        </p:spPr>
        <p:style>
          <a:lnRef idx="1">
            <a:schemeClr val="accent1"/>
          </a:lnRef>
          <a:fillRef idx="0">
            <a:schemeClr val="accent1"/>
          </a:fillRef>
          <a:effectRef idx="0">
            <a:schemeClr val="accent1"/>
          </a:effectRef>
          <a:fontRef idx="minor">
            <a:schemeClr val="tx1"/>
          </a:fontRef>
        </p:style>
      </p:cxnSp>
      <p:sp>
        <p:nvSpPr>
          <p:cNvPr id="10" name="手繪多邊形 9"/>
          <p:cNvSpPr/>
          <p:nvPr/>
        </p:nvSpPr>
        <p:spPr>
          <a:xfrm>
            <a:off x="5869577" y="4607672"/>
            <a:ext cx="2096026" cy="1385364"/>
          </a:xfrm>
          <a:custGeom>
            <a:avLst/>
            <a:gdLst>
              <a:gd name="connsiteX0" fmla="*/ 0 w 2096026"/>
              <a:gd name="connsiteY0" fmla="*/ 364922 h 1385364"/>
              <a:gd name="connsiteX1" fmla="*/ 357052 w 2096026"/>
              <a:gd name="connsiteY1" fmla="*/ 7871 h 1385364"/>
              <a:gd name="connsiteX2" fmla="*/ 618309 w 2096026"/>
              <a:gd name="connsiteY2" fmla="*/ 669722 h 1385364"/>
              <a:gd name="connsiteX3" fmla="*/ 1140823 w 2096026"/>
              <a:gd name="connsiteY3" fmla="*/ 1383825 h 1385364"/>
              <a:gd name="connsiteX4" fmla="*/ 1532709 w 2096026"/>
              <a:gd name="connsiteY4" fmla="*/ 469425 h 1385364"/>
              <a:gd name="connsiteX5" fmla="*/ 2002972 w 2096026"/>
              <a:gd name="connsiteY5" fmla="*/ 765517 h 1385364"/>
              <a:gd name="connsiteX6" fmla="*/ 2090057 w 2096026"/>
              <a:gd name="connsiteY6" fmla="*/ 791642 h 1385364"/>
              <a:gd name="connsiteX7" fmla="*/ 2081349 w 2096026"/>
              <a:gd name="connsiteY7" fmla="*/ 800351 h 138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026" h="1385364">
                <a:moveTo>
                  <a:pt x="0" y="364922"/>
                </a:moveTo>
                <a:cubicBezTo>
                  <a:pt x="127000" y="160996"/>
                  <a:pt x="254001" y="-42929"/>
                  <a:pt x="357052" y="7871"/>
                </a:cubicBezTo>
                <a:cubicBezTo>
                  <a:pt x="460103" y="58671"/>
                  <a:pt x="487680" y="440396"/>
                  <a:pt x="618309" y="669722"/>
                </a:cubicBezTo>
                <a:cubicBezTo>
                  <a:pt x="748938" y="899048"/>
                  <a:pt x="988423" y="1417208"/>
                  <a:pt x="1140823" y="1383825"/>
                </a:cubicBezTo>
                <a:cubicBezTo>
                  <a:pt x="1293223" y="1350442"/>
                  <a:pt x="1389017" y="572476"/>
                  <a:pt x="1532709" y="469425"/>
                </a:cubicBezTo>
                <a:cubicBezTo>
                  <a:pt x="1676401" y="366374"/>
                  <a:pt x="1910081" y="711814"/>
                  <a:pt x="2002972" y="765517"/>
                </a:cubicBezTo>
                <a:cubicBezTo>
                  <a:pt x="2095863" y="819220"/>
                  <a:pt x="2076994" y="785836"/>
                  <a:pt x="2090057" y="791642"/>
                </a:cubicBezTo>
                <a:cubicBezTo>
                  <a:pt x="2103120" y="797448"/>
                  <a:pt x="2092234" y="798899"/>
                  <a:pt x="2081349" y="80035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8028384" y="5229200"/>
            <a:ext cx="1115616" cy="369332"/>
          </a:xfrm>
          <a:prstGeom prst="rect">
            <a:avLst/>
          </a:prstGeom>
          <a:noFill/>
        </p:spPr>
        <p:txBody>
          <a:bodyPr wrap="square" rtlCol="0">
            <a:spAutoFit/>
          </a:bodyPr>
          <a:lstStyle/>
          <a:p>
            <a:r>
              <a:rPr lang="en-US" altLang="zh-TW" dirty="0" smtClean="0">
                <a:solidFill>
                  <a:srgbClr val="FF0000"/>
                </a:solidFill>
              </a:rPr>
              <a:t>Valence</a:t>
            </a:r>
            <a:endParaRPr lang="zh-TW" altLang="en-US" dirty="0">
              <a:solidFill>
                <a:srgbClr val="FF0000"/>
              </a:solidFill>
            </a:endParaRPr>
          </a:p>
        </p:txBody>
      </p:sp>
      <p:sp>
        <p:nvSpPr>
          <p:cNvPr id="16" name="文字方塊 15"/>
          <p:cNvSpPr txBox="1"/>
          <p:nvPr/>
        </p:nvSpPr>
        <p:spPr>
          <a:xfrm>
            <a:off x="6624736" y="6165304"/>
            <a:ext cx="1115616" cy="369332"/>
          </a:xfrm>
          <a:prstGeom prst="rect">
            <a:avLst/>
          </a:prstGeom>
          <a:noFill/>
        </p:spPr>
        <p:txBody>
          <a:bodyPr wrap="square" rtlCol="0">
            <a:spAutoFit/>
          </a:bodyPr>
          <a:lstStyle/>
          <a:p>
            <a:r>
              <a:rPr lang="en-US" altLang="zh-TW" dirty="0" smtClean="0">
                <a:solidFill>
                  <a:srgbClr val="0F26FF"/>
                </a:solidFill>
                <a:latin typeface="+mn-lt"/>
              </a:rPr>
              <a:t>Time</a:t>
            </a:r>
            <a:endParaRPr lang="zh-TW" altLang="en-US" dirty="0">
              <a:solidFill>
                <a:srgbClr val="0F26FF"/>
              </a:solidFill>
              <a:latin typeface="+mn-lt"/>
            </a:endParaRPr>
          </a:p>
        </p:txBody>
      </p:sp>
      <p:sp>
        <p:nvSpPr>
          <p:cNvPr id="17" name="文字方塊 16"/>
          <p:cNvSpPr txBox="1"/>
          <p:nvPr/>
        </p:nvSpPr>
        <p:spPr>
          <a:xfrm>
            <a:off x="4644008" y="5090700"/>
            <a:ext cx="1080120" cy="369332"/>
          </a:xfrm>
          <a:prstGeom prst="rect">
            <a:avLst/>
          </a:prstGeom>
          <a:noFill/>
        </p:spPr>
        <p:txBody>
          <a:bodyPr wrap="square" rtlCol="0">
            <a:spAutoFit/>
          </a:bodyPr>
          <a:lstStyle/>
          <a:p>
            <a:r>
              <a:rPr lang="en-US" altLang="zh-TW" dirty="0" smtClean="0">
                <a:solidFill>
                  <a:srgbClr val="0F26FF"/>
                </a:solidFill>
                <a:latin typeface="+mn-lt"/>
              </a:rPr>
              <a:t>Emotion</a:t>
            </a:r>
            <a:endParaRPr lang="zh-TW" altLang="en-US" dirty="0">
              <a:solidFill>
                <a:srgbClr val="0F26FF"/>
              </a:solidFill>
              <a:latin typeface="+mn-lt"/>
            </a:endParaRPr>
          </a:p>
        </p:txBody>
      </p:sp>
      <p:sp>
        <p:nvSpPr>
          <p:cNvPr id="12" name="手繪多邊形 11"/>
          <p:cNvSpPr/>
          <p:nvPr/>
        </p:nvSpPr>
        <p:spPr>
          <a:xfrm>
            <a:off x="5886994" y="4602435"/>
            <a:ext cx="2107475" cy="1315074"/>
          </a:xfrm>
          <a:custGeom>
            <a:avLst/>
            <a:gdLst>
              <a:gd name="connsiteX0" fmla="*/ 0 w 2107475"/>
              <a:gd name="connsiteY0" fmla="*/ 875256 h 1315074"/>
              <a:gd name="connsiteX1" fmla="*/ 182880 w 2107475"/>
              <a:gd name="connsiteY1" fmla="*/ 1267142 h 1315074"/>
              <a:gd name="connsiteX2" fmla="*/ 557349 w 2107475"/>
              <a:gd name="connsiteY2" fmla="*/ 927508 h 1315074"/>
              <a:gd name="connsiteX3" fmla="*/ 1166949 w 2107475"/>
              <a:gd name="connsiteY3" fmla="*/ 866548 h 1315074"/>
              <a:gd name="connsiteX4" fmla="*/ 1410789 w 2107475"/>
              <a:gd name="connsiteY4" fmla="*/ 1293268 h 1315074"/>
              <a:gd name="connsiteX5" fmla="*/ 1767840 w 2107475"/>
              <a:gd name="connsiteY5" fmla="*/ 82776 h 1315074"/>
              <a:gd name="connsiteX6" fmla="*/ 2107475 w 2107475"/>
              <a:gd name="connsiteY6" fmla="*/ 204696 h 131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475" h="1315074">
                <a:moveTo>
                  <a:pt x="0" y="875256"/>
                </a:moveTo>
                <a:cubicBezTo>
                  <a:pt x="44994" y="1066844"/>
                  <a:pt x="89989" y="1258433"/>
                  <a:pt x="182880" y="1267142"/>
                </a:cubicBezTo>
                <a:cubicBezTo>
                  <a:pt x="275771" y="1275851"/>
                  <a:pt x="393337" y="994274"/>
                  <a:pt x="557349" y="927508"/>
                </a:cubicBezTo>
                <a:cubicBezTo>
                  <a:pt x="721361" y="860742"/>
                  <a:pt x="1024709" y="805588"/>
                  <a:pt x="1166949" y="866548"/>
                </a:cubicBezTo>
                <a:cubicBezTo>
                  <a:pt x="1309189" y="927508"/>
                  <a:pt x="1310641" y="1423897"/>
                  <a:pt x="1410789" y="1293268"/>
                </a:cubicBezTo>
                <a:cubicBezTo>
                  <a:pt x="1510937" y="1162639"/>
                  <a:pt x="1651726" y="264205"/>
                  <a:pt x="1767840" y="82776"/>
                </a:cubicBezTo>
                <a:cubicBezTo>
                  <a:pt x="1883954" y="-98653"/>
                  <a:pt x="1995714" y="53021"/>
                  <a:pt x="2107475" y="204696"/>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p:cNvSpPr txBox="1"/>
          <p:nvPr/>
        </p:nvSpPr>
        <p:spPr>
          <a:xfrm>
            <a:off x="8028384" y="4581128"/>
            <a:ext cx="1115616" cy="369332"/>
          </a:xfrm>
          <a:prstGeom prst="rect">
            <a:avLst/>
          </a:prstGeom>
          <a:noFill/>
        </p:spPr>
        <p:txBody>
          <a:bodyPr wrap="square" rtlCol="0">
            <a:spAutoFit/>
          </a:bodyPr>
          <a:lstStyle/>
          <a:p>
            <a:r>
              <a:rPr lang="en-US" altLang="zh-TW" dirty="0" smtClean="0">
                <a:solidFill>
                  <a:srgbClr val="00B050"/>
                </a:solidFill>
              </a:rPr>
              <a:t>Arousal</a:t>
            </a:r>
            <a:endParaRPr lang="zh-TW" altLang="en-US" dirty="0">
              <a:solidFill>
                <a:srgbClr val="00B050"/>
              </a:solidFill>
            </a:endParaRPr>
          </a:p>
        </p:txBody>
      </p:sp>
      <p:sp>
        <p:nvSpPr>
          <p:cNvPr id="15" name="矩形 14"/>
          <p:cNvSpPr/>
          <p:nvPr/>
        </p:nvSpPr>
        <p:spPr>
          <a:xfrm>
            <a:off x="20514" y="1268760"/>
            <a:ext cx="5847630" cy="216024"/>
          </a:xfrm>
          <a:prstGeom prst="rect">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p:spTree>
    <p:extLst>
      <p:ext uri="{BB962C8B-B14F-4D97-AF65-F5344CB8AC3E}">
        <p14:creationId xmlns:p14="http://schemas.microsoft.com/office/powerpoint/2010/main" val="3714047400"/>
      </p:ext>
    </p:extLst>
  </p:cSld>
  <p:clrMapOvr>
    <a:masterClrMapping/>
  </p:clrMapOvr>
  <p:transition advTm="94875"/>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778098"/>
          </a:xfrm>
        </p:spPr>
        <p:txBody>
          <a:bodyPr/>
          <a:lstStyle/>
          <a:p>
            <a:r>
              <a:rPr lang="en-US" altLang="zh-TW" dirty="0" smtClean="0"/>
              <a:t>Emotion Distribution</a:t>
            </a:r>
            <a:endParaRPr lang="zh-TW" altLang="en-US" dirty="0"/>
          </a:p>
        </p:txBody>
      </p:sp>
      <p:sp>
        <p:nvSpPr>
          <p:cNvPr id="3" name="內容版面配置區 2"/>
          <p:cNvSpPr>
            <a:spLocks noGrp="1"/>
          </p:cNvSpPr>
          <p:nvPr>
            <p:ph sz="quarter" idx="1"/>
          </p:nvPr>
        </p:nvSpPr>
        <p:spPr/>
        <p:txBody>
          <a:bodyPr/>
          <a:lstStyle/>
          <a:p>
            <a:r>
              <a:rPr lang="en-US" altLang="zh-TW" sz="2400" b="1" dirty="0" smtClean="0"/>
              <a:t>Subjectivity issue in VA plane</a:t>
            </a:r>
          </a:p>
          <a:p>
            <a:r>
              <a:rPr lang="en-US" altLang="zh-TW" sz="2000" dirty="0"/>
              <a:t>The left column shows multiple annotations of the </a:t>
            </a:r>
            <a:r>
              <a:rPr lang="en-US" altLang="zh-TW" sz="2000" dirty="0" smtClean="0"/>
              <a:t>VAs </a:t>
            </a:r>
            <a:r>
              <a:rPr lang="en-US" altLang="zh-TW" sz="2000" dirty="0"/>
              <a:t>entered by a few annotators for two music </a:t>
            </a:r>
            <a:r>
              <a:rPr lang="en-US" altLang="zh-TW" sz="2000" dirty="0" smtClean="0"/>
              <a:t>pieces.</a:t>
            </a:r>
          </a:p>
          <a:p>
            <a:r>
              <a:rPr lang="en-US" altLang="zh-TW" sz="2000" dirty="0" smtClean="0"/>
              <a:t>The </a:t>
            </a:r>
            <a:r>
              <a:rPr lang="en-US" altLang="zh-TW" sz="2000" dirty="0"/>
              <a:t>right column presents the two corresponding probability density function (PDF) generated </a:t>
            </a:r>
            <a:r>
              <a:rPr lang="en-US" altLang="zh-TW" sz="2000" dirty="0" smtClean="0"/>
              <a:t>from </a:t>
            </a:r>
            <a:r>
              <a:rPr lang="en-US" altLang="zh-TW" sz="2000" dirty="0"/>
              <a:t>the </a:t>
            </a:r>
            <a:r>
              <a:rPr lang="en-US" altLang="zh-TW" sz="2000" dirty="0" smtClean="0"/>
              <a:t>annotations.</a:t>
            </a:r>
            <a:endParaRPr lang="zh-TW" altLang="en-US" sz="2000" dirty="0"/>
          </a:p>
        </p:txBody>
      </p:sp>
      <p:sp>
        <p:nvSpPr>
          <p:cNvPr id="4" name="投影片編號版面配置區 3"/>
          <p:cNvSpPr>
            <a:spLocks noGrp="1"/>
          </p:cNvSpPr>
          <p:nvPr>
            <p:ph type="sldNum" sz="quarter" idx="15"/>
          </p:nvPr>
        </p:nvSpPr>
        <p:spPr/>
        <p:txBody>
          <a:bodyPr/>
          <a:lstStyle/>
          <a:p>
            <a:pPr>
              <a:defRPr/>
            </a:pPr>
            <a:fld id="{6B205C5D-034A-41C9-B4EF-10C86BAF9882}" type="slidenum">
              <a:rPr lang="zh-TW" altLang="en-US" smtClean="0">
                <a:solidFill>
                  <a:schemeClr val="tx1"/>
                </a:solidFill>
              </a:rPr>
              <a:pPr>
                <a:defRPr/>
              </a:pPr>
              <a:t>8</a:t>
            </a:fld>
            <a:endParaRPr lang="zh-TW" altLang="en-US" dirty="0">
              <a:solidFill>
                <a:schemeClr val="tx1"/>
              </a:solidFill>
            </a:endParaRPr>
          </a:p>
        </p:txBody>
      </p:sp>
      <p:pic>
        <p:nvPicPr>
          <p:cNvPr id="304130" name="圖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4309" y="3429000"/>
            <a:ext cx="4427971" cy="343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直線接點 7"/>
          <p:cNvCxnSpPr/>
          <p:nvPr/>
        </p:nvCxnSpPr>
        <p:spPr>
          <a:xfrm>
            <a:off x="3995936" y="5517232"/>
            <a:ext cx="144016"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H="1">
            <a:off x="3995936" y="5517232"/>
            <a:ext cx="144016"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4067944" y="3861048"/>
            <a:ext cx="144016"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H="1">
            <a:off x="4067944" y="3861048"/>
            <a:ext cx="144016" cy="1440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flipH="1">
            <a:off x="2339752" y="3933056"/>
            <a:ext cx="1728192" cy="7200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a:xfrm flipH="1" flipV="1">
            <a:off x="2339752" y="4805536"/>
            <a:ext cx="1728192" cy="7837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1475656" y="4571836"/>
            <a:ext cx="888654" cy="369332"/>
          </a:xfrm>
          <a:prstGeom prst="rect">
            <a:avLst/>
          </a:prstGeom>
          <a:noFill/>
        </p:spPr>
        <p:txBody>
          <a:bodyPr wrap="square" rtlCol="0">
            <a:spAutoFit/>
          </a:bodyPr>
          <a:lstStyle/>
          <a:p>
            <a:r>
              <a:rPr lang="en-US" altLang="zh-TW" b="1" dirty="0" smtClean="0">
                <a:solidFill>
                  <a:srgbClr val="FF0000"/>
                </a:solidFill>
                <a:latin typeface="+mn-lt"/>
              </a:rPr>
              <a:t>Mean</a:t>
            </a:r>
            <a:endParaRPr lang="zh-TW" altLang="en-US" b="1" dirty="0">
              <a:solidFill>
                <a:srgbClr val="FF0000"/>
              </a:solidFill>
              <a:latin typeface="+mn-lt"/>
            </a:endParaRPr>
          </a:p>
        </p:txBody>
      </p:sp>
      <p:sp>
        <p:nvSpPr>
          <p:cNvPr id="12" name="矩形 11"/>
          <p:cNvSpPr/>
          <p:nvPr/>
        </p:nvSpPr>
        <p:spPr>
          <a:xfrm>
            <a:off x="20514" y="1268760"/>
            <a:ext cx="5847630" cy="216024"/>
          </a:xfrm>
          <a:prstGeom prst="rect">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p:spTree>
    <p:extLst>
      <p:ext uri="{BB962C8B-B14F-4D97-AF65-F5344CB8AC3E}">
        <p14:creationId xmlns:p14="http://schemas.microsoft.com/office/powerpoint/2010/main" val="4115635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778098"/>
          </a:xfrm>
        </p:spPr>
        <p:txBody>
          <a:bodyPr/>
          <a:lstStyle/>
          <a:p>
            <a:r>
              <a:rPr lang="en-US" altLang="zh-TW" dirty="0" smtClean="0"/>
              <a:t>PDF Prediction</a:t>
            </a:r>
            <a:endParaRPr lang="zh-TW" altLang="en-US" dirty="0"/>
          </a:p>
        </p:txBody>
      </p:sp>
      <p:sp>
        <p:nvSpPr>
          <p:cNvPr id="3" name="內容版面配置區 2"/>
          <p:cNvSpPr>
            <a:spLocks noGrp="1"/>
          </p:cNvSpPr>
          <p:nvPr>
            <p:ph sz="quarter" idx="1"/>
          </p:nvPr>
        </p:nvSpPr>
        <p:spPr/>
        <p:txBody>
          <a:bodyPr/>
          <a:lstStyle/>
          <a:p>
            <a:r>
              <a:rPr lang="en-US" altLang="zh-TW" sz="2400" dirty="0"/>
              <a:t>Machine learning algorithms can be employed to predict the PDF from audio </a:t>
            </a:r>
            <a:r>
              <a:rPr lang="en-US" altLang="zh-TW" sz="2400" dirty="0" smtClean="0"/>
              <a:t>features.</a:t>
            </a:r>
          </a:p>
          <a:p>
            <a:r>
              <a:rPr lang="en-US" altLang="zh-TW" sz="2400" dirty="0">
                <a:solidFill>
                  <a:srgbClr val="FF0000"/>
                </a:solidFill>
              </a:rPr>
              <a:t>Yang and </a:t>
            </a:r>
            <a:r>
              <a:rPr lang="en-US" altLang="zh-TW" sz="2400" dirty="0" smtClean="0">
                <a:solidFill>
                  <a:srgbClr val="FF0000"/>
                </a:solidFill>
              </a:rPr>
              <a:t>Chen [1]:</a:t>
            </a:r>
            <a:endParaRPr lang="zh-TW" altLang="en-US" sz="2400" dirty="0">
              <a:solidFill>
                <a:srgbClr val="FF0000"/>
              </a:solidFill>
            </a:endParaRPr>
          </a:p>
        </p:txBody>
      </p:sp>
      <p:sp>
        <p:nvSpPr>
          <p:cNvPr id="5" name="投影片編號版面配置區 4"/>
          <p:cNvSpPr>
            <a:spLocks noGrp="1"/>
          </p:cNvSpPr>
          <p:nvPr>
            <p:ph type="sldNum" sz="quarter" idx="15"/>
          </p:nvPr>
        </p:nvSpPr>
        <p:spPr/>
        <p:txBody>
          <a:bodyPr/>
          <a:lstStyle/>
          <a:p>
            <a:pPr>
              <a:defRPr/>
            </a:pPr>
            <a:fld id="{6B205C5D-034A-41C9-B4EF-10C86BAF9882}" type="slidenum">
              <a:rPr lang="zh-TW" altLang="en-US" b="1" smtClean="0"/>
              <a:pPr>
                <a:defRPr/>
              </a:pPr>
              <a:t>9</a:t>
            </a:fld>
            <a:endParaRPr lang="zh-TW" altLang="en-US" b="1" dirty="0"/>
          </a:p>
        </p:txBody>
      </p:sp>
      <p:pic>
        <p:nvPicPr>
          <p:cNvPr id="305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852936"/>
            <a:ext cx="5256584" cy="3312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611560" y="6218148"/>
            <a:ext cx="8208912" cy="400110"/>
          </a:xfrm>
          <a:prstGeom prst="rect">
            <a:avLst/>
          </a:prstGeom>
          <a:noFill/>
        </p:spPr>
        <p:txBody>
          <a:bodyPr wrap="square" rtlCol="0">
            <a:spAutoFit/>
          </a:bodyPr>
          <a:lstStyle/>
          <a:p>
            <a:r>
              <a:rPr lang="en-US" altLang="zh-TW" sz="1000" dirty="0" smtClean="0">
                <a:latin typeface="+mn-lt"/>
              </a:rPr>
              <a:t>[1] Y</a:t>
            </a:r>
            <a:r>
              <a:rPr lang="en-US" altLang="zh-TW" sz="1000" dirty="0">
                <a:latin typeface="+mn-lt"/>
              </a:rPr>
              <a:t>. H. Yang and H. H. Chen, “Prediction of the distribution of perceived music emotions using discrete samples,” </a:t>
            </a:r>
            <a:r>
              <a:rPr lang="en-US" altLang="zh-TW" sz="1000" i="1" dirty="0">
                <a:latin typeface="+mn-lt"/>
              </a:rPr>
              <a:t>IEEE Trans. Audio, Speech &amp; Language Processing</a:t>
            </a:r>
            <a:r>
              <a:rPr lang="en-US" altLang="zh-TW" sz="1000" dirty="0">
                <a:latin typeface="+mn-lt"/>
              </a:rPr>
              <a:t>, vol. 19, no. 7, pp. 2184–2196, 2011</a:t>
            </a:r>
            <a:endParaRPr lang="zh-TW" altLang="en-US" sz="1000" dirty="0">
              <a:latin typeface="+mn-lt"/>
            </a:endParaRPr>
          </a:p>
        </p:txBody>
      </p:sp>
      <p:sp>
        <p:nvSpPr>
          <p:cNvPr id="6" name="矩形 5"/>
          <p:cNvSpPr/>
          <p:nvPr/>
        </p:nvSpPr>
        <p:spPr>
          <a:xfrm>
            <a:off x="20514" y="1268760"/>
            <a:ext cx="5847630" cy="216024"/>
          </a:xfrm>
          <a:prstGeom prst="rect">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p:spTree>
    <p:extLst>
      <p:ext uri="{BB962C8B-B14F-4D97-AF65-F5344CB8AC3E}">
        <p14:creationId xmlns:p14="http://schemas.microsoft.com/office/powerpoint/2010/main" val="8347051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壁窗">
  <a:themeElements>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壁窗">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49145</TotalTime>
  <Words>1767</Words>
  <Application>Microsoft Office PowerPoint</Application>
  <PresentationFormat>如螢幕大小 (4:3)</PresentationFormat>
  <Paragraphs>419</Paragraphs>
  <Slides>25</Slides>
  <Notes>7</Notes>
  <HiddenSlides>0</HiddenSlides>
  <MMClips>0</MMClips>
  <ScaleCrop>false</ScaleCrop>
  <HeadingPairs>
    <vt:vector size="6" baseType="variant">
      <vt:variant>
        <vt:lpstr>佈景主題</vt:lpstr>
      </vt:variant>
      <vt:variant>
        <vt:i4>1</vt:i4>
      </vt:variant>
      <vt:variant>
        <vt:lpstr>內嵌 OLE 伺服程式</vt:lpstr>
      </vt:variant>
      <vt:variant>
        <vt:i4>2</vt:i4>
      </vt:variant>
      <vt:variant>
        <vt:lpstr>投影片標題</vt:lpstr>
      </vt:variant>
      <vt:variant>
        <vt:i4>25</vt:i4>
      </vt:variant>
    </vt:vector>
  </HeadingPairs>
  <TitlesOfParts>
    <vt:vector size="28" baseType="lpstr">
      <vt:lpstr>壁窗</vt:lpstr>
      <vt:lpstr>Visio</vt:lpstr>
      <vt:lpstr>方程式</vt:lpstr>
      <vt:lpstr>Group Report</vt:lpstr>
      <vt:lpstr>Outline</vt:lpstr>
      <vt:lpstr>Affective Computing</vt:lpstr>
      <vt:lpstr>Emotion Definition</vt:lpstr>
      <vt:lpstr>Difficulty and Challenge</vt:lpstr>
      <vt:lpstr>Emotion Recognition of Music</vt:lpstr>
      <vt:lpstr>Previous Works</vt:lpstr>
      <vt:lpstr>Emotion Distribution</vt:lpstr>
      <vt:lpstr>PDF Prediction</vt:lpstr>
      <vt:lpstr>Motivation (1/2)</vt:lpstr>
      <vt:lpstr>Motivation (2/2)</vt:lpstr>
      <vt:lpstr>Prediction Process (1/2)</vt:lpstr>
      <vt:lpstr>Prediction Process (2/2)</vt:lpstr>
      <vt:lpstr>Mapping Factors Learning</vt:lpstr>
      <vt:lpstr>Mapping Factors Learning</vt:lpstr>
      <vt:lpstr>Datasets &amp; Audio Features</vt:lpstr>
      <vt:lpstr>Result on Music Emotion Recognition</vt:lpstr>
      <vt:lpstr>Performance comparison on MediaEval2013 with different Z</vt:lpstr>
      <vt:lpstr>Evaluation of Different Mapping Factors Learning Methods</vt:lpstr>
      <vt:lpstr>Outline</vt:lpstr>
      <vt:lpstr>鴻海語音助理-小派</vt:lpstr>
      <vt:lpstr>Issues</vt:lpstr>
      <vt:lpstr>Implementation</vt:lpstr>
      <vt:lpstr>System flowchart</vt:lpstr>
      <vt:lpstr>Web api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[2006c]Audio Based Event Detection for Multimedia Surveillance</dc:title>
  <dc:creator>USER-PC</dc:creator>
  <cp:lastModifiedBy>haha_upgrade</cp:lastModifiedBy>
  <cp:revision>1344</cp:revision>
  <dcterms:created xsi:type="dcterms:W3CDTF">2013-11-26T21:14:16Z</dcterms:created>
  <dcterms:modified xsi:type="dcterms:W3CDTF">2017-12-25T05:23:08Z</dcterms:modified>
</cp:coreProperties>
</file>