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367" r:id="rId5"/>
    <p:sldId id="346" r:id="rId6"/>
    <p:sldId id="369" r:id="rId7"/>
    <p:sldId id="370" r:id="rId8"/>
    <p:sldId id="371" r:id="rId9"/>
    <p:sldId id="381" r:id="rId10"/>
    <p:sldId id="345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0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262626"/>
    <a:srgbClr val="FF3300"/>
    <a:srgbClr val="FF99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6" autoAdjust="0"/>
    <p:restoredTop sz="88054" autoAdjust="0"/>
  </p:normalViewPr>
  <p:slideViewPr>
    <p:cSldViewPr snapToGrid="0">
      <p:cViewPr>
        <p:scale>
          <a:sx n="66" d="100"/>
          <a:sy n="66" d="100"/>
        </p:scale>
        <p:origin x="688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54BAB-317E-4838-AFCC-30B3449B2920}" type="datetimeFigureOut">
              <a:rPr lang="zh-TW" altLang="en-US" smtClean="0"/>
              <a:t>2023/11/7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D49C7-B038-4E5F-86C5-C1670D9DF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07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拍投影片 黑板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D49C7-B038-4E5F-86C5-C1670D9DFE7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589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實作</a:t>
            </a:r>
            <a:r>
              <a:rPr lang="en-US" altLang="zh-TW" dirty="0"/>
              <a:t>k </a:t>
            </a:r>
            <a:r>
              <a:rPr lang="zh-TW" altLang="en-US" dirty="0"/>
              <a:t>加起來是</a:t>
            </a:r>
            <a:r>
              <a:rPr lang="en-US" altLang="zh-TW" dirty="0"/>
              <a:t>1 k</a:t>
            </a:r>
            <a:r>
              <a:rPr lang="zh-TW" altLang="en-US" dirty="0"/>
              <a:t>大於等於</a:t>
            </a: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D49C7-B038-4E5F-86C5-C1670D9DFE7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08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實作</a:t>
            </a:r>
            <a:r>
              <a:rPr lang="en-US" altLang="zh-TW" dirty="0"/>
              <a:t>k </a:t>
            </a:r>
            <a:r>
              <a:rPr lang="zh-TW" altLang="en-US" dirty="0"/>
              <a:t>加起來是</a:t>
            </a:r>
            <a:r>
              <a:rPr lang="en-US" altLang="zh-TW" dirty="0"/>
              <a:t>1 k</a:t>
            </a:r>
            <a:r>
              <a:rPr lang="zh-TW" altLang="en-US" dirty="0"/>
              <a:t>大於等於</a:t>
            </a: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D49C7-B038-4E5F-86C5-C1670D9DFE7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47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分階段 介紹 牽涉到比較多數學的細節 根據 </a:t>
            </a:r>
            <a:r>
              <a:rPr lang="en-US" altLang="zh-TW" dirty="0"/>
              <a:t>survey </a:t>
            </a:r>
            <a:r>
              <a:rPr lang="zh-TW" altLang="en-US" dirty="0"/>
              <a:t>比較容易理解 學長做過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D49C7-B038-4E5F-86C5-C1670D9DFE7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40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noise estimation</a:t>
            </a:r>
            <a:r>
              <a:rPr lang="zh-TW" altLang="en-US" dirty="0"/>
              <a:t> </a:t>
            </a:r>
            <a:r>
              <a:rPr lang="en-US" altLang="zh-TW" dirty="0"/>
              <a:t>power spectral density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D49C7-B038-4E5F-86C5-C1670D9DFE7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21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時間較快 在知道 </a:t>
            </a:r>
            <a:r>
              <a:rPr lang="en-US" altLang="zh-TW" dirty="0"/>
              <a:t>g f w</a:t>
            </a:r>
            <a:r>
              <a:rPr lang="zh-TW" altLang="en-US" dirty="0"/>
              <a:t> 分布的情形下 找出結果 </a:t>
            </a:r>
            <a:r>
              <a:rPr lang="en-US" altLang="zh-TW" dirty="0"/>
              <a:t>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D49C7-B038-4E5F-86C5-C1670D9DFE7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92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時間較快 在知道 </a:t>
            </a:r>
            <a:r>
              <a:rPr lang="en-US" altLang="zh-TW" dirty="0"/>
              <a:t>g f w</a:t>
            </a:r>
            <a:r>
              <a:rPr lang="zh-TW" altLang="en-US" dirty="0"/>
              <a:t> 分布的情形下 找出結果 </a:t>
            </a:r>
            <a:r>
              <a:rPr lang="en-US" altLang="zh-TW" dirty="0"/>
              <a:t>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D49C7-B038-4E5F-86C5-C1670D9DFE7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56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時間較快 在知道 </a:t>
            </a:r>
            <a:r>
              <a:rPr lang="en-US" altLang="zh-TW" dirty="0"/>
              <a:t>g f w</a:t>
            </a:r>
            <a:r>
              <a:rPr lang="zh-TW" altLang="en-US" dirty="0"/>
              <a:t> 分布的情形下 找出結果 </a:t>
            </a:r>
            <a:r>
              <a:rPr lang="en-US" altLang="zh-TW" dirty="0"/>
              <a:t>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D49C7-B038-4E5F-86C5-C1670D9DFE7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4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有推導出 不管</a:t>
            </a:r>
            <a:r>
              <a:rPr lang="en-US" altLang="zh-TW" dirty="0"/>
              <a:t>alpha</a:t>
            </a:r>
            <a:r>
              <a:rPr lang="zh-TW" altLang="en-US" dirty="0"/>
              <a:t>是多少 最後都會化剪成</a:t>
            </a:r>
            <a:r>
              <a:rPr lang="en-US" altLang="zh-TW" dirty="0"/>
              <a:t>polynomial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D49C7-B038-4E5F-86C5-C1670D9DFE7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52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時間較快 在知道 </a:t>
            </a:r>
            <a:r>
              <a:rPr lang="en-US" altLang="zh-TW" dirty="0"/>
              <a:t>g f w</a:t>
            </a:r>
            <a:r>
              <a:rPr lang="zh-TW" altLang="en-US" dirty="0"/>
              <a:t> 分布的情形下 找出結果 </a:t>
            </a:r>
            <a:r>
              <a:rPr lang="en-US" altLang="zh-TW" dirty="0"/>
              <a:t>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D49C7-B038-4E5F-86C5-C1670D9DFE7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237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實作</a:t>
            </a:r>
            <a:r>
              <a:rPr lang="en-US" altLang="zh-TW" dirty="0"/>
              <a:t>k </a:t>
            </a:r>
            <a:r>
              <a:rPr lang="zh-TW" altLang="en-US" dirty="0"/>
              <a:t>加起來是</a:t>
            </a:r>
            <a:r>
              <a:rPr lang="en-US" altLang="zh-TW" dirty="0"/>
              <a:t>1 k</a:t>
            </a:r>
            <a:r>
              <a:rPr lang="zh-TW" altLang="en-US" dirty="0"/>
              <a:t>大於等於</a:t>
            </a: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D49C7-B038-4E5F-86C5-C1670D9DFE7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82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5000625" y="733425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chemeClr val="bg1"/>
                </a:solidFill>
              </a:rPr>
              <a:t>dfgdfg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jpg"/><Relationship Id="rId10" Type="http://schemas.openxmlformats.org/officeDocument/2006/relationships/image" Target="../media/image18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  <a:alpha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7391" y="99392"/>
            <a:ext cx="6669089" cy="2484782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Deblurring</a:t>
            </a:r>
            <a:br>
              <a:rPr lang="en-US" altLang="zh-TW" sz="4400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400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text image deblurring</a:t>
            </a:r>
            <a:endParaRPr lang="zh-TW" altLang="en-US" sz="8000" cap="none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10897" y="3393260"/>
            <a:ext cx="2720613" cy="899583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r11942060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廖駿林</a:t>
            </a:r>
          </a:p>
        </p:txBody>
      </p:sp>
    </p:spTree>
    <p:extLst>
      <p:ext uri="{BB962C8B-B14F-4D97-AF65-F5344CB8AC3E}">
        <p14:creationId xmlns:p14="http://schemas.microsoft.com/office/powerpoint/2010/main" val="248994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500" y="180972"/>
            <a:ext cx="291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blind image deblurring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F1252C-DD10-4461-BD6A-F390A9AEDE22}"/>
              </a:ext>
            </a:extLst>
          </p:cNvPr>
          <p:cNvSpPr txBox="1"/>
          <p:nvPr/>
        </p:nvSpPr>
        <p:spPr>
          <a:xfrm>
            <a:off x="190499" y="576389"/>
            <a:ext cx="11238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sz="3600" dirty="0">
                <a:solidFill>
                  <a:srgbClr val="052F61">
                    <a:lumMod val="60000"/>
                    <a:lumOff val="40000"/>
                  </a:srgbClr>
                </a:solidFill>
              </a:rPr>
              <a:t>Blind Deconvolution Using a Normalized Sparsity Measure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E4E7289-C653-4F16-9015-CB6093EDE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3" t="6295" r="3822" b="1260"/>
          <a:stretch/>
        </p:blipFill>
        <p:spPr>
          <a:xfrm>
            <a:off x="7643189" y="1523908"/>
            <a:ext cx="4422913" cy="343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63ED0EC-7C80-43F7-A07A-BB9C723A5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04" y="2885384"/>
            <a:ext cx="6629228" cy="1087232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44EC0D3B-60EB-4DCE-AEC4-920467FF7065}"/>
              </a:ext>
            </a:extLst>
          </p:cNvPr>
          <p:cNvSpPr txBox="1"/>
          <p:nvPr/>
        </p:nvSpPr>
        <p:spPr>
          <a:xfrm>
            <a:off x="700643" y="4164120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*here x, y are high frequency latent image and blurred image(gradient)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72D6179-09FC-406F-A3CA-96469CAD61B8}"/>
              </a:ext>
            </a:extLst>
          </p:cNvPr>
          <p:cNvSpPr txBox="1"/>
          <p:nvPr/>
        </p:nvSpPr>
        <p:spPr>
          <a:xfrm>
            <a:off x="-7185" y="6438168"/>
            <a:ext cx="1212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D. Krishnan, T. Tay, and R. Fergus. Blind deconvolution using a normalized sparsity measure. In CVPR 2011. IEEE, June 2011.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3B6C7F8-5B5F-4C46-B0FC-20EEE3F302B9}"/>
              </a:ext>
            </a:extLst>
          </p:cNvPr>
          <p:cNvSpPr txBox="1"/>
          <p:nvPr/>
        </p:nvSpPr>
        <p:spPr>
          <a:xfrm>
            <a:off x="0" y="606883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Reference: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1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500" y="180972"/>
            <a:ext cx="291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blind image deblurring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F1252C-DD10-4461-BD6A-F390A9AEDE22}"/>
              </a:ext>
            </a:extLst>
          </p:cNvPr>
          <p:cNvSpPr txBox="1"/>
          <p:nvPr/>
        </p:nvSpPr>
        <p:spPr>
          <a:xfrm>
            <a:off x="190499" y="576389"/>
            <a:ext cx="11238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Blind Deconvolution Using a Normalized Sparsity Measure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63ED0EC-7C80-43F7-A07A-BB9C723A5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372" y="1344819"/>
            <a:ext cx="6629228" cy="108723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F67844B-D53B-42F8-83F7-0FCF131DC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404" y="3535100"/>
            <a:ext cx="4093771" cy="1017339"/>
          </a:xfrm>
          <a:prstGeom prst="rect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A0724E8-F649-42C8-8CCA-CF158841394A}"/>
              </a:ext>
            </a:extLst>
          </p:cNvPr>
          <p:cNvCxnSpPr>
            <a:cxnSpLocks/>
          </p:cNvCxnSpPr>
          <p:nvPr/>
        </p:nvCxnSpPr>
        <p:spPr>
          <a:xfrm flipH="1">
            <a:off x="3528392" y="2294181"/>
            <a:ext cx="337929" cy="595559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32CC923-A22C-4655-A5CE-B6B17AFD86D3}"/>
              </a:ext>
            </a:extLst>
          </p:cNvPr>
          <p:cNvCxnSpPr>
            <a:cxnSpLocks/>
          </p:cNvCxnSpPr>
          <p:nvPr/>
        </p:nvCxnSpPr>
        <p:spPr>
          <a:xfrm>
            <a:off x="7246707" y="2323193"/>
            <a:ext cx="484423" cy="596494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A04EBE2-2822-4CB0-8829-CDF4C514AA6C}"/>
              </a:ext>
            </a:extLst>
          </p:cNvPr>
          <p:cNvSpPr txBox="1"/>
          <p:nvPr/>
        </p:nvSpPr>
        <p:spPr>
          <a:xfrm>
            <a:off x="2655396" y="2971126"/>
            <a:ext cx="273161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x update(latent gradient)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8F0AF7E-5CF9-41E0-B970-0F6002683D06}"/>
              </a:ext>
            </a:extLst>
          </p:cNvPr>
          <p:cNvSpPr txBox="1"/>
          <p:nvPr/>
        </p:nvSpPr>
        <p:spPr>
          <a:xfrm>
            <a:off x="7643325" y="3006467"/>
            <a:ext cx="1893280" cy="40011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>
                <a:solidFill>
                  <a:prstClr val="black"/>
                </a:solidFill>
                <a:latin typeface="Times New Roman"/>
                <a:ea typeface="新細明體"/>
              </a:rPr>
              <a:t>k update(kernel)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 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7DBD9FC-5564-4834-8C7D-49A6FC71E1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27" b="-1"/>
          <a:stretch/>
        </p:blipFill>
        <p:spPr>
          <a:xfrm>
            <a:off x="6928869" y="3739288"/>
            <a:ext cx="4500604" cy="646330"/>
          </a:xfrm>
          <a:prstGeom prst="rect">
            <a:avLst/>
          </a:prstGeom>
          <a:ln w="57150">
            <a:solidFill>
              <a:srgbClr val="FFFF99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DBCFE41-171E-4249-9876-FD96E00B5A2A}"/>
              </a:ext>
            </a:extLst>
          </p:cNvPr>
          <p:cNvSpPr/>
          <p:nvPr/>
        </p:nvSpPr>
        <p:spPr>
          <a:xfrm>
            <a:off x="1700311" y="4712661"/>
            <a:ext cx="4641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solidFill>
                  <a:schemeClr val="bg1"/>
                </a:solidFill>
              </a:rPr>
              <a:t>itrative</a:t>
            </a:r>
            <a:r>
              <a:rPr lang="en-US" altLang="zh-TW" dirty="0">
                <a:solidFill>
                  <a:schemeClr val="bg1"/>
                </a:solidFill>
              </a:rPr>
              <a:t> shrinkage-thresholding algorithm(ISTA)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7414FB0-6B52-404C-9418-466A6C03C1DF}"/>
              </a:ext>
            </a:extLst>
          </p:cNvPr>
          <p:cNvSpPr/>
          <p:nvPr/>
        </p:nvSpPr>
        <p:spPr>
          <a:xfrm>
            <a:off x="7175989" y="4518768"/>
            <a:ext cx="38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solidFill>
                  <a:schemeClr val="bg1"/>
                </a:solidFill>
              </a:rPr>
              <a:t>itrative</a:t>
            </a:r>
            <a:r>
              <a:rPr lang="en-US" altLang="zh-TW" dirty="0">
                <a:solidFill>
                  <a:schemeClr val="bg1"/>
                </a:solidFill>
              </a:rPr>
              <a:t> re-weighted least squares(IRLS)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F53455B-1AEB-4707-9C3B-66D0CA553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115" y="5123054"/>
            <a:ext cx="2338175" cy="121646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1826951-D382-4111-AC59-63EA820C8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539" y="6339516"/>
            <a:ext cx="2217326" cy="3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3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500" y="180972"/>
            <a:ext cx="291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blind image deblurring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F1252C-DD10-4461-BD6A-F390A9AEDE22}"/>
              </a:ext>
            </a:extLst>
          </p:cNvPr>
          <p:cNvSpPr txBox="1"/>
          <p:nvPr/>
        </p:nvSpPr>
        <p:spPr>
          <a:xfrm>
            <a:off x="190499" y="576389"/>
            <a:ext cx="11238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Blind Deconvolution Using a Normalized Sparsity Measure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67844B-D53B-42F8-83F7-0FCF131DC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528" y="1907448"/>
            <a:ext cx="4093771" cy="1017339"/>
          </a:xfrm>
          <a:prstGeom prst="rect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A04EBE2-2822-4CB0-8829-CDF4C514AA6C}"/>
              </a:ext>
            </a:extLst>
          </p:cNvPr>
          <p:cNvSpPr txBox="1"/>
          <p:nvPr/>
        </p:nvSpPr>
        <p:spPr>
          <a:xfrm>
            <a:off x="2217520" y="1343474"/>
            <a:ext cx="273161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x update(latent gradient)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8F0AF7E-5CF9-41E0-B970-0F6002683D06}"/>
              </a:ext>
            </a:extLst>
          </p:cNvPr>
          <p:cNvSpPr txBox="1"/>
          <p:nvPr/>
        </p:nvSpPr>
        <p:spPr>
          <a:xfrm>
            <a:off x="7205449" y="1378815"/>
            <a:ext cx="1893280" cy="40011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k update(kernel) 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7DBD9FC-5564-4834-8C7D-49A6FC71E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27" b="-1"/>
          <a:stretch/>
        </p:blipFill>
        <p:spPr>
          <a:xfrm>
            <a:off x="6490993" y="2111636"/>
            <a:ext cx="4500604" cy="646330"/>
          </a:xfrm>
          <a:prstGeom prst="rect">
            <a:avLst/>
          </a:prstGeom>
          <a:ln w="57150">
            <a:solidFill>
              <a:srgbClr val="FFFF99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665F5A9-8BB2-4157-B3D0-1022F3BE5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293" y="3088651"/>
            <a:ext cx="5573096" cy="375790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2440773-0E21-477B-A10A-94BC66E5F7E0}"/>
              </a:ext>
            </a:extLst>
          </p:cNvPr>
          <p:cNvSpPr/>
          <p:nvPr/>
        </p:nvSpPr>
        <p:spPr>
          <a:xfrm>
            <a:off x="2216427" y="4714500"/>
            <a:ext cx="3588026" cy="526774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EBA9B15-768F-4F8C-A021-4D36122704C9}"/>
              </a:ext>
            </a:extLst>
          </p:cNvPr>
          <p:cNvSpPr/>
          <p:nvPr/>
        </p:nvSpPr>
        <p:spPr>
          <a:xfrm>
            <a:off x="2216427" y="5241274"/>
            <a:ext cx="3588026" cy="28102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DD2DEF4-5CBF-490B-ADDD-03E94AC98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389" y="4184247"/>
            <a:ext cx="4476980" cy="1060505"/>
          </a:xfrm>
          <a:prstGeom prst="rect">
            <a:avLst/>
          </a:prstGeom>
        </p:spPr>
      </p:pic>
      <p:sp>
        <p:nvSpPr>
          <p:cNvPr id="14" name="橢圓 13">
            <a:extLst>
              <a:ext uri="{FF2B5EF4-FFF2-40B4-BE49-F238E27FC236}">
                <a16:creationId xmlns:a16="http://schemas.microsoft.com/office/drawing/2014/main" id="{654508D5-5642-4B3A-A7BF-1F40A15B1FEA}"/>
              </a:ext>
            </a:extLst>
          </p:cNvPr>
          <p:cNvSpPr/>
          <p:nvPr/>
        </p:nvSpPr>
        <p:spPr>
          <a:xfrm>
            <a:off x="4293842" y="3966955"/>
            <a:ext cx="328958" cy="28437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接點: 弧形 20">
            <a:extLst>
              <a:ext uri="{FF2B5EF4-FFF2-40B4-BE49-F238E27FC236}">
                <a16:creationId xmlns:a16="http://schemas.microsoft.com/office/drawing/2014/main" id="{D579D156-C0BE-4B65-AD96-AC6081289E4C}"/>
              </a:ext>
            </a:extLst>
          </p:cNvPr>
          <p:cNvCxnSpPr>
            <a:stCxn id="14" idx="5"/>
          </p:cNvCxnSpPr>
          <p:nvPr/>
        </p:nvCxnSpPr>
        <p:spPr>
          <a:xfrm rot="16200000" flipH="1">
            <a:off x="5680302" y="3104003"/>
            <a:ext cx="419470" cy="2630824"/>
          </a:xfrm>
          <a:prstGeom prst="curvedConnector2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9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500" y="180972"/>
            <a:ext cx="291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blind image deblurring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F1252C-DD10-4461-BD6A-F390A9AEDE22}"/>
              </a:ext>
            </a:extLst>
          </p:cNvPr>
          <p:cNvSpPr txBox="1"/>
          <p:nvPr/>
        </p:nvSpPr>
        <p:spPr>
          <a:xfrm>
            <a:off x="190499" y="576389"/>
            <a:ext cx="11238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Blind Deconvolution Using a Normalized Sparsity Measure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855C84D-1CE5-4FFD-86B8-945F51C5BADE}"/>
              </a:ext>
            </a:extLst>
          </p:cNvPr>
          <p:cNvSpPr txBox="1"/>
          <p:nvPr/>
        </p:nvSpPr>
        <p:spPr>
          <a:xfrm>
            <a:off x="1202634" y="3421190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Result : 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CB075E0-06C3-49DD-B20B-82496BEC2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232" y="1959402"/>
            <a:ext cx="8424241" cy="32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499" y="180972"/>
            <a:ext cx="377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text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image deblurring (non-DL)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F1252C-DD10-4461-BD6A-F390A9AEDE22}"/>
              </a:ext>
            </a:extLst>
          </p:cNvPr>
          <p:cNvSpPr txBox="1"/>
          <p:nvPr/>
        </p:nvSpPr>
        <p:spPr>
          <a:xfrm>
            <a:off x="190499" y="576389"/>
            <a:ext cx="12070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sz="3200" dirty="0">
                <a:solidFill>
                  <a:srgbClr val="052F61">
                    <a:lumMod val="60000"/>
                    <a:lumOff val="40000"/>
                  </a:srgbClr>
                </a:solidFill>
              </a:rPr>
              <a:t>Deblurring Text Images via L0-Regularized Intensity and Gradient Prior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72D6179-09FC-406F-A3CA-96469CAD61B8}"/>
              </a:ext>
            </a:extLst>
          </p:cNvPr>
          <p:cNvSpPr txBox="1"/>
          <p:nvPr/>
        </p:nvSpPr>
        <p:spPr>
          <a:xfrm>
            <a:off x="-7185" y="6258976"/>
            <a:ext cx="1226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dirty="0">
                <a:solidFill>
                  <a:prstClr val="black"/>
                </a:solidFill>
              </a:rPr>
              <a:t>J. Pan, Z. Hu, Z. </a:t>
            </a:r>
            <a:r>
              <a:rPr lang="en-US" altLang="zh-TW" dirty="0" err="1">
                <a:solidFill>
                  <a:prstClr val="black"/>
                </a:solidFill>
              </a:rPr>
              <a:t>Su</a:t>
            </a:r>
            <a:r>
              <a:rPr lang="en-US" altLang="zh-TW" dirty="0">
                <a:solidFill>
                  <a:prstClr val="black"/>
                </a:solidFill>
              </a:rPr>
              <a:t>, and M.-H. Yang. Deblurring text images via l0-regularized intensity and gradient prior. In 2014 IEEE Conference on Computer Vision and Pattern Recognition. IEEE, June 2014.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3B6C7F8-5B5F-4C46-B0FC-20EEE3F302B9}"/>
              </a:ext>
            </a:extLst>
          </p:cNvPr>
          <p:cNvSpPr txBox="1"/>
          <p:nvPr/>
        </p:nvSpPr>
        <p:spPr>
          <a:xfrm>
            <a:off x="0" y="591227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Reference: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896C4C-797A-474B-A544-B112418DE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314" y="1507861"/>
            <a:ext cx="5215187" cy="345943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AF2C2AE-459C-475A-92AF-CC7BCA5BA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96" y="3076141"/>
            <a:ext cx="5998723" cy="99730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C14E7F4-6FDA-4A7D-BB49-AC1B3A7DF6AC}"/>
              </a:ext>
            </a:extLst>
          </p:cNvPr>
          <p:cNvSpPr txBox="1"/>
          <p:nvPr/>
        </p:nvSpPr>
        <p:spPr>
          <a:xfrm>
            <a:off x="740047" y="4073448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*here x, y are latent image and blurred image(gradient)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9A9C965-181E-4FD7-9DCB-FB65F4BF28C7}"/>
              </a:ext>
            </a:extLst>
          </p:cNvPr>
          <p:cNvSpPr/>
          <p:nvPr/>
        </p:nvSpPr>
        <p:spPr>
          <a:xfrm>
            <a:off x="5181129" y="3142150"/>
            <a:ext cx="1341782" cy="7579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41C998D-CB6F-492A-A759-17A0AC955533}"/>
              </a:ext>
            </a:extLst>
          </p:cNvPr>
          <p:cNvSpPr/>
          <p:nvPr/>
        </p:nvSpPr>
        <p:spPr>
          <a:xfrm>
            <a:off x="10340402" y="1556581"/>
            <a:ext cx="1678899" cy="172792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接點: 弧形 17">
            <a:extLst>
              <a:ext uri="{FF2B5EF4-FFF2-40B4-BE49-F238E27FC236}">
                <a16:creationId xmlns:a16="http://schemas.microsoft.com/office/drawing/2014/main" id="{01CB4009-A8A2-41D8-B402-DD0EF6CF2E18}"/>
              </a:ext>
            </a:extLst>
          </p:cNvPr>
          <p:cNvCxnSpPr>
            <a:stCxn id="17" idx="3"/>
            <a:endCxn id="6" idx="5"/>
          </p:cNvCxnSpPr>
          <p:nvPr/>
        </p:nvCxnSpPr>
        <p:spPr>
          <a:xfrm rot="5400000">
            <a:off x="8077519" y="1280349"/>
            <a:ext cx="757646" cy="4259859"/>
          </a:xfrm>
          <a:prstGeom prst="curvedConnector3">
            <a:avLst>
              <a:gd name="adj1" fmla="val 144823"/>
            </a:avLst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A859477-FD30-44B9-86B9-7615E43DD48D}"/>
                  </a:ext>
                </a:extLst>
              </p:cNvPr>
              <p:cNvSpPr txBox="1"/>
              <p:nvPr/>
            </p:nvSpPr>
            <p:spPr>
              <a:xfrm>
                <a:off x="6259507" y="5263976"/>
                <a:ext cx="40109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solidFill>
                      <a:schemeClr val="bg1"/>
                    </a:solidFill>
                  </a:rPr>
                  <a:t>L0-regularized prior(</a:t>
                </a:r>
                <a:r>
                  <a:rPr lang="zh-TW" alt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>
                                <a:solidFill>
                                  <a:schemeClr val="bg1"/>
                                </a:solidFill>
                              </a:rPr>
                              <m:t>​</m:t>
                            </m:r>
                            <m:r>
                              <a:rPr lang="zh-TW" alt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altLang="zh-TW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800" dirty="0">
                    <a:solidFill>
                      <a:schemeClr val="bg1"/>
                    </a:solidFill>
                  </a:rPr>
                  <a:t>)</a:t>
                </a:r>
                <a:endParaRPr lang="zh-TW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A859477-FD30-44B9-86B9-7615E43DD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07" y="5263976"/>
                <a:ext cx="4010906" cy="523220"/>
              </a:xfrm>
              <a:prstGeom prst="rect">
                <a:avLst/>
              </a:prstGeom>
              <a:blipFill>
                <a:blip r:embed="rId4"/>
                <a:stretch>
                  <a:fillRect l="-3191" t="-12941" r="-1976" b="-3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38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499" y="180972"/>
            <a:ext cx="3755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text </a:t>
            </a:r>
            <a:r>
              <a: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image deblurring (non-DL)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F1252C-DD10-4461-BD6A-F390A9AEDE22}"/>
              </a:ext>
            </a:extLst>
          </p:cNvPr>
          <p:cNvSpPr txBox="1"/>
          <p:nvPr/>
        </p:nvSpPr>
        <p:spPr>
          <a:xfrm>
            <a:off x="190499" y="576389"/>
            <a:ext cx="12070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Deblurring Text Images via L0-Regularized Intensity and Gradient Prior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AF2C2AE-459C-475A-92AF-CC7BCA5BA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638" y="1228727"/>
            <a:ext cx="5998723" cy="99730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4E1CA6F-2774-49E8-A9CB-D6ADBD84F2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45" r="7822" b="60062"/>
          <a:stretch/>
        </p:blipFill>
        <p:spPr>
          <a:xfrm>
            <a:off x="1972672" y="3719338"/>
            <a:ext cx="3787297" cy="58477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5901CDA-5DFA-4DCF-9E73-0D91A1A2F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08" r="8386"/>
          <a:stretch/>
        </p:blipFill>
        <p:spPr>
          <a:xfrm>
            <a:off x="7383773" y="3700120"/>
            <a:ext cx="3764106" cy="584775"/>
          </a:xfrm>
          <a:prstGeom prst="rect">
            <a:avLst/>
          </a:prstGeom>
          <a:ln w="38100">
            <a:solidFill>
              <a:srgbClr val="FFFF99"/>
            </a:solidFill>
          </a:ln>
        </p:spPr>
      </p:pic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C0185D62-3462-4AB6-84E9-2AB696F46107}"/>
              </a:ext>
            </a:extLst>
          </p:cNvPr>
          <p:cNvCxnSpPr>
            <a:cxnSpLocks/>
          </p:cNvCxnSpPr>
          <p:nvPr/>
        </p:nvCxnSpPr>
        <p:spPr>
          <a:xfrm flipH="1">
            <a:off x="3528392" y="2294181"/>
            <a:ext cx="337929" cy="595559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6365322B-9E90-40BC-929C-F88A5A241C19}"/>
              </a:ext>
            </a:extLst>
          </p:cNvPr>
          <p:cNvCxnSpPr>
            <a:cxnSpLocks/>
          </p:cNvCxnSpPr>
          <p:nvPr/>
        </p:nvCxnSpPr>
        <p:spPr>
          <a:xfrm>
            <a:off x="7246707" y="2323193"/>
            <a:ext cx="484423" cy="596494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6695129-99E4-45F5-A1F7-4E005EF8DFB6}"/>
              </a:ext>
            </a:extLst>
          </p:cNvPr>
          <p:cNvSpPr txBox="1"/>
          <p:nvPr/>
        </p:nvSpPr>
        <p:spPr>
          <a:xfrm>
            <a:off x="2655396" y="2971126"/>
            <a:ext cx="273161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x update(latent gradient)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23B0843-374B-4B25-BE43-8C6CFF6EB999}"/>
              </a:ext>
            </a:extLst>
          </p:cNvPr>
          <p:cNvSpPr txBox="1"/>
          <p:nvPr/>
        </p:nvSpPr>
        <p:spPr>
          <a:xfrm>
            <a:off x="7643325" y="3006467"/>
            <a:ext cx="1893280" cy="40011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>
                <a:solidFill>
                  <a:prstClr val="black"/>
                </a:solidFill>
                <a:latin typeface="Times New Roman"/>
                <a:ea typeface="新細明體"/>
              </a:rPr>
              <a:t>k update(kernel)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 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FD277D4-68FA-4E44-9ED2-57248641C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58" y="5141206"/>
            <a:ext cx="5998723" cy="43820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E556728-B941-4C57-8F92-DCFCB10445B3}"/>
              </a:ext>
            </a:extLst>
          </p:cNvPr>
          <p:cNvSpPr txBox="1"/>
          <p:nvPr/>
        </p:nvSpPr>
        <p:spPr>
          <a:xfrm>
            <a:off x="2655396" y="574474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*non blind part …recall p7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E4374D3-EA6A-41D4-9D33-6BEBA11C8D89}"/>
              </a:ext>
            </a:extLst>
          </p:cNvPr>
          <p:cNvSpPr txBox="1"/>
          <p:nvPr/>
        </p:nvSpPr>
        <p:spPr>
          <a:xfrm>
            <a:off x="7541170" y="4393772"/>
            <a:ext cx="371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*apply Parseval’s theorem, direct FFT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3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499" y="180972"/>
            <a:ext cx="3795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text </a:t>
            </a:r>
            <a:r>
              <a:rPr lang="en-US" altLang="zh-TW" sz="2000" dirty="0">
                <a:solidFill>
                  <a:prstClr val="black">
                    <a:lumMod val="50000"/>
                    <a:lumOff val="50000"/>
                  </a:prstClr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image deblurring (non-DL)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F1252C-DD10-4461-BD6A-F390A9AEDE22}"/>
              </a:ext>
            </a:extLst>
          </p:cNvPr>
          <p:cNvSpPr txBox="1"/>
          <p:nvPr/>
        </p:nvSpPr>
        <p:spPr>
          <a:xfrm>
            <a:off x="190499" y="576389"/>
            <a:ext cx="12070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Deblurring Text Images via L0-Regularized Intensity and Gradient Prior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F341FF9-4388-4A02-A30E-85377F7C889B}"/>
              </a:ext>
            </a:extLst>
          </p:cNvPr>
          <p:cNvSpPr txBox="1"/>
          <p:nvPr/>
        </p:nvSpPr>
        <p:spPr>
          <a:xfrm>
            <a:off x="973602" y="3136612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Result: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9F39A6A-0907-4BDF-BECC-4618837B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576" y="1962855"/>
            <a:ext cx="8697798" cy="30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0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500" y="180972"/>
            <a:ext cx="342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text image deblurring(non-DL)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F1252C-DD10-4461-BD6A-F390A9AEDE22}"/>
              </a:ext>
            </a:extLst>
          </p:cNvPr>
          <p:cNvSpPr txBox="1"/>
          <p:nvPr/>
        </p:nvSpPr>
        <p:spPr>
          <a:xfrm>
            <a:off x="190499" y="576389"/>
            <a:ext cx="12070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Deblurring Text Images via L0-Regularized Intensity and Gradient Prior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F341FF9-4388-4A02-A30E-85377F7C889B}"/>
              </a:ext>
            </a:extLst>
          </p:cNvPr>
          <p:cNvSpPr txBox="1"/>
          <p:nvPr/>
        </p:nvSpPr>
        <p:spPr>
          <a:xfrm>
            <a:off x="705246" y="1670467"/>
            <a:ext cx="57850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/>
                <a:ea typeface="新細明體"/>
              </a:rPr>
              <a:t>p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ossible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 weakness: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 </a:t>
            </a:r>
            <a:b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</a:b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low contrast image, long run time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22AD8D2-AA96-4A4D-9E80-387E27432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49" t="8702" b="51649"/>
          <a:stretch/>
        </p:blipFill>
        <p:spPr>
          <a:xfrm>
            <a:off x="8526336" y="1340291"/>
            <a:ext cx="2514600" cy="195367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DEAEF9C-07C4-48C5-936E-FFF286E96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336" y="6257278"/>
            <a:ext cx="3042811" cy="2673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8B27631-A37E-4765-9934-6B867D3F6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353" y="4751027"/>
            <a:ext cx="3430775" cy="126500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5432374-D984-4976-B6A2-70DB11DDF1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47" t="1992" r="4893" b="4143"/>
          <a:stretch/>
        </p:blipFill>
        <p:spPr>
          <a:xfrm>
            <a:off x="3677269" y="3293965"/>
            <a:ext cx="3020157" cy="329991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4DCD3E7-E4D5-42B3-B7B2-2FEFF34AD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03" y="3284448"/>
            <a:ext cx="2972023" cy="324015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89D91940-5716-44D6-BECF-804E83228DE1}"/>
              </a:ext>
            </a:extLst>
          </p:cNvPr>
          <p:cNvSpPr txBox="1"/>
          <p:nvPr/>
        </p:nvSpPr>
        <p:spPr>
          <a:xfrm>
            <a:off x="1616584" y="336323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blurred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CD165FB-C08F-4FC4-A3D8-F18D17FB7D86}"/>
              </a:ext>
            </a:extLst>
          </p:cNvPr>
          <p:cNvSpPr txBox="1"/>
          <p:nvPr/>
        </p:nvSpPr>
        <p:spPr>
          <a:xfrm>
            <a:off x="4761589" y="336323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result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2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499" y="180972"/>
            <a:ext cx="377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text image deblurring (DL)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F1252C-DD10-4461-BD6A-F390A9AEDE22}"/>
              </a:ext>
            </a:extLst>
          </p:cNvPr>
          <p:cNvSpPr txBox="1"/>
          <p:nvPr/>
        </p:nvSpPr>
        <p:spPr>
          <a:xfrm>
            <a:off x="190499" y="622555"/>
            <a:ext cx="1130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600" dirty="0">
                <a:solidFill>
                  <a:srgbClr val="052F61">
                    <a:lumMod val="60000"/>
                    <a:lumOff val="40000"/>
                  </a:srgbClr>
                </a:solidFill>
              </a:rPr>
              <a:t>Convolutional Neural Networks for Direct Text Deblurring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72D6179-09FC-406F-A3CA-96469CAD61B8}"/>
              </a:ext>
            </a:extLst>
          </p:cNvPr>
          <p:cNvSpPr txBox="1"/>
          <p:nvPr/>
        </p:nvSpPr>
        <p:spPr>
          <a:xfrm>
            <a:off x="-7185" y="6258976"/>
            <a:ext cx="1226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dirty="0">
                <a:solidFill>
                  <a:prstClr val="black"/>
                </a:solidFill>
              </a:rPr>
              <a:t>M. </a:t>
            </a:r>
            <a:r>
              <a:rPr lang="en-US" altLang="zh-TW" dirty="0" err="1">
                <a:solidFill>
                  <a:prstClr val="black"/>
                </a:solidFill>
              </a:rPr>
              <a:t>Hradiˇs</a:t>
            </a:r>
            <a:r>
              <a:rPr lang="en-US" altLang="zh-TW" dirty="0">
                <a:solidFill>
                  <a:prstClr val="black"/>
                </a:solidFill>
              </a:rPr>
              <a:t>, J. </a:t>
            </a:r>
            <a:r>
              <a:rPr lang="en-US" altLang="zh-TW" dirty="0" err="1">
                <a:solidFill>
                  <a:prstClr val="black"/>
                </a:solidFill>
              </a:rPr>
              <a:t>Kotera</a:t>
            </a:r>
            <a:r>
              <a:rPr lang="en-US" altLang="zh-TW" dirty="0">
                <a:solidFill>
                  <a:prstClr val="black"/>
                </a:solidFill>
              </a:rPr>
              <a:t>, P. </a:t>
            </a:r>
            <a:r>
              <a:rPr lang="en-US" altLang="zh-TW" dirty="0" err="1">
                <a:solidFill>
                  <a:prstClr val="black"/>
                </a:solidFill>
              </a:rPr>
              <a:t>Zemˇc´ık</a:t>
            </a:r>
            <a:r>
              <a:rPr lang="en-US" altLang="zh-TW" dirty="0">
                <a:solidFill>
                  <a:prstClr val="black"/>
                </a:solidFill>
              </a:rPr>
              <a:t>, and F. </a:t>
            </a:r>
            <a:r>
              <a:rPr lang="en-US" altLang="zh-TW" dirty="0" err="1">
                <a:solidFill>
                  <a:prstClr val="black"/>
                </a:solidFill>
              </a:rPr>
              <a:t>Sroubek</a:t>
            </a:r>
            <a:r>
              <a:rPr lang="en-US" altLang="zh-TW" dirty="0">
                <a:solidFill>
                  <a:prstClr val="black"/>
                </a:solidFill>
              </a:rPr>
              <a:t>. Convolutional neural networks for direct text deblurring. In </a:t>
            </a:r>
            <a:r>
              <a:rPr lang="en-US" altLang="zh-TW" dirty="0" err="1">
                <a:solidFill>
                  <a:prstClr val="black"/>
                </a:solidFill>
              </a:rPr>
              <a:t>Procedings</a:t>
            </a:r>
            <a:r>
              <a:rPr lang="en-US" altLang="zh-TW" dirty="0">
                <a:solidFill>
                  <a:prstClr val="black"/>
                </a:solidFill>
              </a:rPr>
              <a:t> of the British Machine Vision Conference 2015. British Machine Vision Association, 2015.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3B6C7F8-5B5F-4C46-B0FC-20EEE3F302B9}"/>
              </a:ext>
            </a:extLst>
          </p:cNvPr>
          <p:cNvSpPr txBox="1"/>
          <p:nvPr/>
        </p:nvSpPr>
        <p:spPr>
          <a:xfrm>
            <a:off x="0" y="591227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Reference: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4BBA7DE-60F7-4004-8DFD-A662F4F1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1" y="3662035"/>
            <a:ext cx="6121715" cy="151772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E9E8503-6E47-47B4-8688-556DE52C7251}"/>
              </a:ext>
            </a:extLst>
          </p:cNvPr>
          <p:cNvSpPr txBox="1"/>
          <p:nvPr/>
        </p:nvSpPr>
        <p:spPr>
          <a:xfrm>
            <a:off x="190499" y="2279178"/>
            <a:ext cx="827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multi layers combined with element-wise </a:t>
            </a:r>
            <a:r>
              <a:rPr lang="en-US" altLang="zh-TW" sz="2400" dirty="0" err="1">
                <a:solidFill>
                  <a:schemeClr val="bg1"/>
                </a:solidFill>
              </a:rPr>
              <a:t>ReLU</a:t>
            </a:r>
            <a:r>
              <a:rPr lang="en-US" altLang="zh-TW" sz="2400" dirty="0">
                <a:solidFill>
                  <a:schemeClr val="bg1"/>
                </a:solidFill>
              </a:rPr>
              <a:t> and loss function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65C36E9-F434-4ACA-B4F4-670CEFAE745B}"/>
              </a:ext>
            </a:extLst>
          </p:cNvPr>
          <p:cNvSpPr/>
          <p:nvPr/>
        </p:nvSpPr>
        <p:spPr>
          <a:xfrm>
            <a:off x="964395" y="2210257"/>
            <a:ext cx="834060" cy="6463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C7072EA8-8391-4B62-9525-65FECEA59739}"/>
              </a:ext>
            </a:extLst>
          </p:cNvPr>
          <p:cNvCxnSpPr>
            <a:stCxn id="8" idx="2"/>
          </p:cNvCxnSpPr>
          <p:nvPr/>
        </p:nvCxnSpPr>
        <p:spPr>
          <a:xfrm>
            <a:off x="1381425" y="2856588"/>
            <a:ext cx="0" cy="74625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78D575AC-B45B-45B1-8C2B-C34E30F50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145" y="3820056"/>
            <a:ext cx="5381056" cy="1089417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8F32C2E9-1321-4E0B-8CA1-3D0C2D216094}"/>
              </a:ext>
            </a:extLst>
          </p:cNvPr>
          <p:cNvSpPr/>
          <p:nvPr/>
        </p:nvSpPr>
        <p:spPr>
          <a:xfrm>
            <a:off x="6679096" y="2175808"/>
            <a:ext cx="1659834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B72ED8D3-E8E5-4136-92CC-616EB3D8E46A}"/>
              </a:ext>
            </a:extLst>
          </p:cNvPr>
          <p:cNvCxnSpPr>
            <a:cxnSpLocks/>
          </p:cNvCxnSpPr>
          <p:nvPr/>
        </p:nvCxnSpPr>
        <p:spPr>
          <a:xfrm>
            <a:off x="7517182" y="2822139"/>
            <a:ext cx="0" cy="93706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95A2723-1A2D-42C1-8314-C41354133447}"/>
              </a:ext>
            </a:extLst>
          </p:cNvPr>
          <p:cNvSpPr txBox="1"/>
          <p:nvPr/>
        </p:nvSpPr>
        <p:spPr>
          <a:xfrm>
            <a:off x="9658719" y="5071504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*</a:t>
            </a:r>
            <a:r>
              <a:rPr lang="en-US" altLang="zh-TW" dirty="0" err="1">
                <a:solidFill>
                  <a:schemeClr val="bg1"/>
                </a:solidFill>
              </a:rPr>
              <a:t>Pytorch</a:t>
            </a:r>
            <a:r>
              <a:rPr lang="en-US" altLang="zh-TW" dirty="0">
                <a:solidFill>
                  <a:schemeClr val="bg1"/>
                </a:solidFill>
              </a:rPr>
              <a:t>: weight decay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2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499" y="180972"/>
            <a:ext cx="377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text image deblurring (DL)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F1252C-DD10-4461-BD6A-F390A9AEDE22}"/>
              </a:ext>
            </a:extLst>
          </p:cNvPr>
          <p:cNvSpPr txBox="1"/>
          <p:nvPr/>
        </p:nvSpPr>
        <p:spPr>
          <a:xfrm>
            <a:off x="190499" y="622555"/>
            <a:ext cx="1130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Convolutional Neural Networks for Direct Text Deblurring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B63137A-62CA-4CFA-8F24-1428F0D45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59" y="2901524"/>
            <a:ext cx="10344682" cy="333392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BC34FAF-817B-47C4-B98D-9F164B936645}"/>
              </a:ext>
            </a:extLst>
          </p:cNvPr>
          <p:cNvSpPr txBox="1"/>
          <p:nvPr/>
        </p:nvSpPr>
        <p:spPr>
          <a:xfrm>
            <a:off x="854085" y="1823595"/>
            <a:ext cx="5554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Result: </a:t>
            </a:r>
            <a:r>
              <a:rPr lang="en-US" altLang="zh-TW" sz="2000" dirty="0">
                <a:solidFill>
                  <a:schemeClr val="bg1"/>
                </a:solidFill>
              </a:rPr>
              <a:t>the result </a:t>
            </a:r>
            <a:r>
              <a:rPr lang="en-US" altLang="zh-TW" sz="2000" dirty="0" err="1">
                <a:solidFill>
                  <a:schemeClr val="bg1"/>
                </a:solidFill>
              </a:rPr>
              <a:t>dependends</a:t>
            </a:r>
            <a:r>
              <a:rPr lang="en-US" altLang="zh-TW" sz="2000" dirty="0">
                <a:solidFill>
                  <a:schemeClr val="bg1"/>
                </a:solidFill>
              </a:rPr>
              <a:t> on the training data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0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4000">
              <a:schemeClr val="tx1"/>
            </a:gs>
            <a:gs pos="1800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153948"/>
            <a:ext cx="18806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大綱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938267" y="1089898"/>
            <a:ext cx="8770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non-blind image deblurring</a:t>
            </a:r>
            <a:br>
              <a:rPr lang="en-US" altLang="zh-TW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en-US" altLang="zh-TW" sz="40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blind image deblurring</a:t>
            </a:r>
            <a:r>
              <a:rPr lang="zh-TW" altLang="en-US" sz="4000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br>
              <a:rPr lang="en-US" altLang="zh-TW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en-US" altLang="zh-TW" sz="40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text image deblurring(non-DL)</a:t>
            </a:r>
            <a:br>
              <a:rPr lang="en-US" altLang="zh-TW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en-US" altLang="zh-TW" sz="40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text image deblurring(DL)</a:t>
            </a:r>
          </a:p>
          <a:p>
            <a:pPr marL="342900" indent="-342900">
              <a:buFont typeface="+mj-lt"/>
              <a:buAutoNum type="arabicPeriod"/>
            </a:pP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811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5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21764"/>
          <a:stretch/>
        </p:blipFill>
        <p:spPr>
          <a:xfrm>
            <a:off x="0" y="4615"/>
            <a:ext cx="12191999" cy="68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4F9B6CC-B857-41B2-8CD0-3A5BF12C3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7" y="1977900"/>
            <a:ext cx="2379510" cy="184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3E7D204-9EE4-4F61-9CD1-451ADEA67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68" y="2307221"/>
            <a:ext cx="1228725" cy="122872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39BC3BA-9CFC-4997-A3C3-C846245A90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3230" b="1716"/>
          <a:stretch/>
        </p:blipFill>
        <p:spPr>
          <a:xfrm>
            <a:off x="6832398" y="2128478"/>
            <a:ext cx="1942415" cy="154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88D68C2-A850-4844-AD4A-83FBDC78475F}"/>
                  </a:ext>
                </a:extLst>
              </p:cNvPr>
              <p:cNvSpPr txBox="1"/>
              <p:nvPr/>
            </p:nvSpPr>
            <p:spPr>
              <a:xfrm>
                <a:off x="8908935" y="2353387"/>
                <a:ext cx="76783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88D68C2-A850-4844-AD4A-83FBDC784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935" y="2353387"/>
                <a:ext cx="76783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950ABB9D-4DA4-4544-BF40-455F5998B9A4}"/>
                  </a:ext>
                </a:extLst>
              </p:cNvPr>
              <p:cNvSpPr txBox="1"/>
              <p:nvPr/>
            </p:nvSpPr>
            <p:spPr>
              <a:xfrm>
                <a:off x="5886526" y="2329460"/>
                <a:ext cx="76783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950ABB9D-4DA4-4544-BF40-455F5998B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526" y="2329460"/>
                <a:ext cx="767839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B96A723-5DBD-44FA-B989-854FAFFAADFC}"/>
                  </a:ext>
                </a:extLst>
              </p:cNvPr>
              <p:cNvSpPr/>
              <p:nvPr/>
            </p:nvSpPr>
            <p:spPr>
              <a:xfrm>
                <a:off x="2839511" y="2307221"/>
                <a:ext cx="114646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＊</m:t>
                      </m:r>
                    </m:oMath>
                  </m:oMathPara>
                </a14:m>
                <a:endParaRPr lang="zh-TW" altLang="en-US" sz="6000" dirty="0"/>
              </a:p>
            </p:txBody>
          </p:sp>
        </mc:Choice>
        <mc:Fallback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B96A723-5DBD-44FA-B989-854FAFFAA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511" y="2307221"/>
                <a:ext cx="1146468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圖片 23">
            <a:extLst>
              <a:ext uri="{FF2B5EF4-FFF2-40B4-BE49-F238E27FC236}">
                <a16:creationId xmlns:a16="http://schemas.microsoft.com/office/drawing/2014/main" id="{6F90DEF5-EEAB-4410-AC66-EDD52CF674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1256" b="2164"/>
          <a:stretch/>
        </p:blipFill>
        <p:spPr>
          <a:xfrm>
            <a:off x="9676774" y="1977900"/>
            <a:ext cx="2400844" cy="184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7591BE61-958B-4C0F-9B10-A4ADF38D33CF}"/>
              </a:ext>
            </a:extLst>
          </p:cNvPr>
          <p:cNvSpPr txBox="1"/>
          <p:nvPr/>
        </p:nvSpPr>
        <p:spPr>
          <a:xfrm>
            <a:off x="2708348" y="3252892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2D convolution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8" name="箭號: 弧形下彎 27">
            <a:extLst>
              <a:ext uri="{FF2B5EF4-FFF2-40B4-BE49-F238E27FC236}">
                <a16:creationId xmlns:a16="http://schemas.microsoft.com/office/drawing/2014/main" id="{19F66164-CB03-4382-A999-127A94BE735C}"/>
              </a:ext>
            </a:extLst>
          </p:cNvPr>
          <p:cNvSpPr/>
          <p:nvPr/>
        </p:nvSpPr>
        <p:spPr>
          <a:xfrm rot="10800000">
            <a:off x="1374542" y="4198461"/>
            <a:ext cx="9372437" cy="1679713"/>
          </a:xfrm>
          <a:prstGeom prst="curvedDownArrow">
            <a:avLst>
              <a:gd name="adj1" fmla="val 3374"/>
              <a:gd name="adj2" fmla="val 21824"/>
              <a:gd name="adj3" fmla="val 28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EE7DD39D-F134-47C1-9FF3-43A20D22F049}"/>
              </a:ext>
            </a:extLst>
          </p:cNvPr>
          <p:cNvSpPr txBox="1"/>
          <p:nvPr/>
        </p:nvSpPr>
        <p:spPr>
          <a:xfrm>
            <a:off x="560857" y="1471372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original image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756FDC87-11C0-4CDC-B9F0-76C6EBA3BC59}"/>
              </a:ext>
            </a:extLst>
          </p:cNvPr>
          <p:cNvSpPr txBox="1"/>
          <p:nvPr/>
        </p:nvSpPr>
        <p:spPr>
          <a:xfrm>
            <a:off x="4713256" y="14873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kernel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2958226A-B85A-4A42-B365-58DCE741F359}"/>
              </a:ext>
            </a:extLst>
          </p:cNvPr>
          <p:cNvSpPr txBox="1"/>
          <p:nvPr/>
        </p:nvSpPr>
        <p:spPr>
          <a:xfrm>
            <a:off x="6967478" y="147097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noise(Gaussian)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8F35D436-3171-44C9-96B1-B027F99E5984}"/>
              </a:ext>
            </a:extLst>
          </p:cNvPr>
          <p:cNvSpPr txBox="1"/>
          <p:nvPr/>
        </p:nvSpPr>
        <p:spPr>
          <a:xfrm>
            <a:off x="10121220" y="150928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blurred image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89D93683-C026-402F-9C0B-A3CB175CA10A}"/>
              </a:ext>
            </a:extLst>
          </p:cNvPr>
          <p:cNvSpPr txBox="1"/>
          <p:nvPr/>
        </p:nvSpPr>
        <p:spPr>
          <a:xfrm>
            <a:off x="5456760" y="5186031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image deblurring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4F9B6CC-B857-41B2-8CD0-3A5BF12C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0" y="894535"/>
            <a:ext cx="2379510" cy="184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3E7D204-9EE4-4F61-9CD1-451ADEA67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011" y="1223856"/>
            <a:ext cx="1228725" cy="122872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39BC3BA-9CFC-4997-A3C3-C846245A90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3230" b="1716"/>
          <a:stretch/>
        </p:blipFill>
        <p:spPr>
          <a:xfrm>
            <a:off x="6792641" y="1045113"/>
            <a:ext cx="1942415" cy="154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88D68C2-A850-4844-AD4A-83FBDC78475F}"/>
                  </a:ext>
                </a:extLst>
              </p:cNvPr>
              <p:cNvSpPr txBox="1"/>
              <p:nvPr/>
            </p:nvSpPr>
            <p:spPr>
              <a:xfrm>
                <a:off x="8869178" y="1270022"/>
                <a:ext cx="76783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zh-TW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endParaRPr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88D68C2-A850-4844-AD4A-83FBDC784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178" y="1270022"/>
                <a:ext cx="767839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950ABB9D-4DA4-4544-BF40-455F5998B9A4}"/>
                  </a:ext>
                </a:extLst>
              </p:cNvPr>
              <p:cNvSpPr txBox="1"/>
              <p:nvPr/>
            </p:nvSpPr>
            <p:spPr>
              <a:xfrm>
                <a:off x="5846769" y="1246095"/>
                <a:ext cx="76783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zh-TW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endParaRPr>
              </a:p>
            </p:txBody>
          </p:sp>
        </mc:Choice>
        <mc:Fallback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950ABB9D-4DA4-4544-BF40-455F5998B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769" y="1246095"/>
                <a:ext cx="767839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B96A723-5DBD-44FA-B989-854FAFFAADFC}"/>
                  </a:ext>
                </a:extLst>
              </p:cNvPr>
              <p:cNvSpPr/>
              <p:nvPr/>
            </p:nvSpPr>
            <p:spPr>
              <a:xfrm>
                <a:off x="2799754" y="1223856"/>
                <a:ext cx="114646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＊</m:t>
                      </m:r>
                    </m:oMath>
                  </m:oMathPara>
                </a14:m>
                <a:endParaRPr kumimoji="0" lang="zh-TW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endParaRPr>
              </a:p>
            </p:txBody>
          </p:sp>
        </mc:Choice>
        <mc:Fallback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B96A723-5DBD-44FA-B989-854FAFFAA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54" y="1223856"/>
                <a:ext cx="1146468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圖片 23">
            <a:extLst>
              <a:ext uri="{FF2B5EF4-FFF2-40B4-BE49-F238E27FC236}">
                <a16:creationId xmlns:a16="http://schemas.microsoft.com/office/drawing/2014/main" id="{6F90DEF5-EEAB-4410-AC66-EDD52CF6741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1256" b="2164"/>
          <a:stretch/>
        </p:blipFill>
        <p:spPr>
          <a:xfrm>
            <a:off x="9637017" y="894535"/>
            <a:ext cx="2400844" cy="184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7591BE61-958B-4C0F-9B10-A4ADF38D33CF}"/>
              </a:ext>
            </a:extLst>
          </p:cNvPr>
          <p:cNvSpPr txBox="1"/>
          <p:nvPr/>
        </p:nvSpPr>
        <p:spPr>
          <a:xfrm>
            <a:off x="2668591" y="2169527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2D convolution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16" name="Picture 2" descr="Red Question Mark on Transparent Background 17177879 PNG">
            <a:extLst>
              <a:ext uri="{FF2B5EF4-FFF2-40B4-BE49-F238E27FC236}">
                <a16:creationId xmlns:a16="http://schemas.microsoft.com/office/drawing/2014/main" id="{F9B06D9C-305C-47AF-B1C1-EA5BE86E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41" y="644829"/>
            <a:ext cx="2173715" cy="21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067804D6-4AB9-4807-8506-5B48DC7B09D6}"/>
              </a:ext>
            </a:extLst>
          </p:cNvPr>
          <p:cNvSpPr txBox="1"/>
          <p:nvPr/>
        </p:nvSpPr>
        <p:spPr>
          <a:xfrm>
            <a:off x="51528" y="121609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1" u="sng" dirty="0">
                <a:solidFill>
                  <a:prstClr val="black"/>
                </a:solidFill>
                <a:latin typeface="Times New Roman"/>
                <a:ea typeface="新細明體"/>
              </a:rPr>
              <a:t>n</a:t>
            </a:r>
            <a:r>
              <a:rPr kumimoji="0" lang="en-US" altLang="zh-TW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on-blind deblurring</a:t>
            </a:r>
            <a:endParaRPr kumimoji="0" lang="zh-TW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1C53D289-31DE-45A1-877A-96866BB4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7" y="4023958"/>
            <a:ext cx="2379510" cy="184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2220826-6457-47AC-844D-92D206E77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808" y="4353279"/>
            <a:ext cx="1228725" cy="122872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6EEEACD-159B-46D4-AF21-DDA7A0095E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3230" b="1716"/>
          <a:stretch/>
        </p:blipFill>
        <p:spPr>
          <a:xfrm>
            <a:off x="6780438" y="4174536"/>
            <a:ext cx="1942415" cy="154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9520AD7-8F80-40E4-8E0F-2DECFDF6B366}"/>
                  </a:ext>
                </a:extLst>
              </p:cNvPr>
              <p:cNvSpPr txBox="1"/>
              <p:nvPr/>
            </p:nvSpPr>
            <p:spPr>
              <a:xfrm>
                <a:off x="8856975" y="4399445"/>
                <a:ext cx="76783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zh-TW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9520AD7-8F80-40E4-8E0F-2DECFDF6B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75" y="4399445"/>
                <a:ext cx="767839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A61C2119-D7DF-40DE-BB5C-FD33C4F244C0}"/>
                  </a:ext>
                </a:extLst>
              </p:cNvPr>
              <p:cNvSpPr txBox="1"/>
              <p:nvPr/>
            </p:nvSpPr>
            <p:spPr>
              <a:xfrm>
                <a:off x="5834566" y="4375518"/>
                <a:ext cx="76783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zh-TW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endParaRPr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A61C2119-D7DF-40DE-BB5C-FD33C4F24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566" y="4375518"/>
                <a:ext cx="767839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E9B4882D-41F4-4196-9FE6-0267198E35BC}"/>
                  </a:ext>
                </a:extLst>
              </p:cNvPr>
              <p:cNvSpPr/>
              <p:nvPr/>
            </p:nvSpPr>
            <p:spPr>
              <a:xfrm>
                <a:off x="2787551" y="4353279"/>
                <a:ext cx="114646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＊</m:t>
                      </m:r>
                    </m:oMath>
                  </m:oMathPara>
                </a14:m>
                <a:endParaRPr kumimoji="0" lang="zh-TW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endParaRPr>
              </a:p>
            </p:txBody>
          </p:sp>
        </mc:Choice>
        <mc:Fallback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E9B4882D-41F4-4196-9FE6-0267198E3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551" y="4353279"/>
                <a:ext cx="1146468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圖片 28">
            <a:extLst>
              <a:ext uri="{FF2B5EF4-FFF2-40B4-BE49-F238E27FC236}">
                <a16:creationId xmlns:a16="http://schemas.microsoft.com/office/drawing/2014/main" id="{2454E955-8822-49E7-8043-166A4C6484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1256" b="2164"/>
          <a:stretch/>
        </p:blipFill>
        <p:spPr>
          <a:xfrm>
            <a:off x="9624814" y="4023958"/>
            <a:ext cx="2400844" cy="184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F161A7AA-4C85-412A-AE7A-A005AA81EAD1}"/>
              </a:ext>
            </a:extLst>
          </p:cNvPr>
          <p:cNvSpPr txBox="1"/>
          <p:nvPr/>
        </p:nvSpPr>
        <p:spPr>
          <a:xfrm>
            <a:off x="2656388" y="529895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2D convolution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32" name="Picture 2" descr="Red Question Mark on Transparent Background 17177879 PNG">
            <a:extLst>
              <a:ext uri="{FF2B5EF4-FFF2-40B4-BE49-F238E27FC236}">
                <a16:creationId xmlns:a16="http://schemas.microsoft.com/office/drawing/2014/main" id="{225C4560-6EBA-489C-87BD-45EF82A9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38" y="3774252"/>
            <a:ext cx="2173715" cy="21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9A5FF594-296E-47A5-95FB-89CFCB8521DA}"/>
              </a:ext>
            </a:extLst>
          </p:cNvPr>
          <p:cNvSpPr txBox="1"/>
          <p:nvPr/>
        </p:nvSpPr>
        <p:spPr>
          <a:xfrm>
            <a:off x="39325" y="3251032"/>
            <a:ext cx="273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blind deblurring</a:t>
            </a:r>
            <a:endParaRPr kumimoji="0" lang="zh-TW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34" name="Picture 2" descr="Red Question Mark on Transparent Background 17177879 PNG">
            <a:extLst>
              <a:ext uri="{FF2B5EF4-FFF2-40B4-BE49-F238E27FC236}">
                <a16:creationId xmlns:a16="http://schemas.microsoft.com/office/drawing/2014/main" id="{DBEBC222-09BD-41C2-8ED9-1AD49EF7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15" y="3774252"/>
            <a:ext cx="2173715" cy="21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8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499" y="180972"/>
            <a:ext cx="340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Non-blind image deblurring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F9AF188-A5EC-4DFC-B007-3F3573B79802}"/>
              </a:ext>
            </a:extLst>
          </p:cNvPr>
          <p:cNvSpPr txBox="1"/>
          <p:nvPr/>
        </p:nvSpPr>
        <p:spPr>
          <a:xfrm>
            <a:off x="66262" y="6211669"/>
            <a:ext cx="1212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D. Krishnan and R. Fergus. Fast image deconvolution using hyper-</a:t>
            </a:r>
            <a:r>
              <a:rPr lang="en-US" altLang="zh-TW" dirty="0" err="1">
                <a:solidFill>
                  <a:schemeClr val="bg1"/>
                </a:solidFill>
              </a:rPr>
              <a:t>laplacian</a:t>
            </a:r>
            <a:r>
              <a:rPr lang="en-US" altLang="zh-TW" dirty="0">
                <a:solidFill>
                  <a:schemeClr val="bg1"/>
                </a:solidFill>
              </a:rPr>
              <a:t> priors. In Y. </a:t>
            </a:r>
            <a:r>
              <a:rPr lang="en-US" altLang="zh-TW" dirty="0" err="1">
                <a:solidFill>
                  <a:schemeClr val="bg1"/>
                </a:solidFill>
              </a:rPr>
              <a:t>Bengio</a:t>
            </a:r>
            <a:r>
              <a:rPr lang="en-US" altLang="zh-TW" dirty="0">
                <a:solidFill>
                  <a:schemeClr val="bg1"/>
                </a:solidFill>
              </a:rPr>
              <a:t>, D. Schuurmans, J. Lafferty, C. Williams, and A. </a:t>
            </a:r>
            <a:r>
              <a:rPr lang="en-US" altLang="zh-TW" dirty="0" err="1">
                <a:solidFill>
                  <a:schemeClr val="bg1"/>
                </a:solidFill>
              </a:rPr>
              <a:t>Culotta</a:t>
            </a:r>
            <a:r>
              <a:rPr lang="en-US" altLang="zh-TW" dirty="0">
                <a:solidFill>
                  <a:schemeClr val="bg1"/>
                </a:solidFill>
              </a:rPr>
              <a:t>, editors, Advances in Neural Information Processing Systems, volume 22. Curran Associates, Inc., 2009.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AEC4D46-170B-4D6E-A30F-E18C9E129557}"/>
              </a:ext>
            </a:extLst>
          </p:cNvPr>
          <p:cNvSpPr txBox="1"/>
          <p:nvPr/>
        </p:nvSpPr>
        <p:spPr>
          <a:xfrm>
            <a:off x="66262" y="584233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Reference: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966BF09E-4486-44F2-966E-4F8D63D72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971" y="2096326"/>
            <a:ext cx="2379510" cy="184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B314E47B-18D7-416F-A1DE-5B2B83CD8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952" y="2425647"/>
            <a:ext cx="1228725" cy="1228725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FF27AE89-B670-4A1C-9EE3-62305AB2A1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3230" b="1716"/>
          <a:stretch/>
        </p:blipFill>
        <p:spPr>
          <a:xfrm>
            <a:off x="10172582" y="2246904"/>
            <a:ext cx="1942415" cy="154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E1FFD5AD-1BF7-47A8-B468-A271C211078A}"/>
                  </a:ext>
                </a:extLst>
              </p:cNvPr>
              <p:cNvSpPr txBox="1"/>
              <p:nvPr/>
            </p:nvSpPr>
            <p:spPr>
              <a:xfrm>
                <a:off x="2722506" y="2471813"/>
                <a:ext cx="76783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E1FFD5AD-1BF7-47A8-B468-A271C2110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506" y="2471813"/>
                <a:ext cx="767839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E99A0D0-2172-469C-B5F2-6327321282DA}"/>
                  </a:ext>
                </a:extLst>
              </p:cNvPr>
              <p:cNvSpPr txBox="1"/>
              <p:nvPr/>
            </p:nvSpPr>
            <p:spPr>
              <a:xfrm>
                <a:off x="9226710" y="2447886"/>
                <a:ext cx="76783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E99A0D0-2172-469C-B5F2-632732128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710" y="2447886"/>
                <a:ext cx="767839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0A9F7FEE-9880-4264-BCAA-EFCA0D15676A}"/>
                  </a:ext>
                </a:extLst>
              </p:cNvPr>
              <p:cNvSpPr/>
              <p:nvPr/>
            </p:nvSpPr>
            <p:spPr>
              <a:xfrm>
                <a:off x="6179695" y="2425647"/>
                <a:ext cx="114646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＊</m:t>
                      </m:r>
                    </m:oMath>
                  </m:oMathPara>
                </a14:m>
                <a:endParaRPr lang="zh-TW" altLang="en-US" sz="6000" dirty="0"/>
              </a:p>
            </p:txBody>
          </p:sp>
        </mc:Choice>
        <mc:Fallback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0A9F7FEE-9880-4264-BCAA-EFCA0D156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695" y="2425647"/>
                <a:ext cx="1146468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圖片 38">
            <a:extLst>
              <a:ext uri="{FF2B5EF4-FFF2-40B4-BE49-F238E27FC236}">
                <a16:creationId xmlns:a16="http://schemas.microsoft.com/office/drawing/2014/main" id="{7B8081F7-0CC7-4186-B79D-B2FFE673639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1256" b="2164"/>
          <a:stretch/>
        </p:blipFill>
        <p:spPr>
          <a:xfrm>
            <a:off x="190499" y="2096326"/>
            <a:ext cx="2400844" cy="184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EE70AC3-85C4-4608-916F-0194FC63DDE9}"/>
                  </a:ext>
                </a:extLst>
              </p:cNvPr>
              <p:cNvSpPr txBox="1"/>
              <p:nvPr/>
            </p:nvSpPr>
            <p:spPr>
              <a:xfrm>
                <a:off x="4112056" y="4809776"/>
                <a:ext cx="38868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000" b="1" dirty="0">
                    <a:solidFill>
                      <a:schemeClr val="bg1"/>
                    </a:solidFill>
                  </a:rPr>
                  <a:t>y = x</a:t>
                </a:r>
                <a14:m>
                  <m:oMath xmlns:m="http://schemas.openxmlformats.org/officeDocument/2006/math">
                    <m:r>
                      <a:rPr lang="zh-TW" alt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＊</m:t>
                    </m:r>
                    <m:r>
                      <a:rPr lang="en-US" altLang="zh-TW" sz="4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𝐤</m:t>
                    </m:r>
                  </m:oMath>
                </a14:m>
                <a:r>
                  <a:rPr lang="en-US" altLang="zh-TW" sz="4000" b="1" dirty="0">
                    <a:solidFill>
                      <a:schemeClr val="bg1"/>
                    </a:solidFill>
                  </a:rPr>
                  <a:t> + n</a:t>
                </a:r>
                <a:endParaRPr lang="zh-TW" alt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EE70AC3-85C4-4608-916F-0194FC63D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056" y="4809776"/>
                <a:ext cx="3886804" cy="707886"/>
              </a:xfrm>
              <a:prstGeom prst="rect">
                <a:avLst/>
              </a:prstGeom>
              <a:blipFill>
                <a:blip r:embed="rId10"/>
                <a:stretch>
                  <a:fillRect l="-5651" t="-15517" b="-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6CCB2591-7581-4F28-AC5F-826A2657536D}"/>
              </a:ext>
            </a:extLst>
          </p:cNvPr>
          <p:cNvSpPr/>
          <p:nvPr/>
        </p:nvSpPr>
        <p:spPr>
          <a:xfrm>
            <a:off x="1240880" y="413067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y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4EA37ED-6244-4A13-A383-47766940D64E}"/>
              </a:ext>
            </a:extLst>
          </p:cNvPr>
          <p:cNvSpPr/>
          <p:nvPr/>
        </p:nvSpPr>
        <p:spPr>
          <a:xfrm>
            <a:off x="4714726" y="412493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x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2B9FD9A-8EEE-4E74-B6A2-7580BB8AC170}"/>
              </a:ext>
            </a:extLst>
          </p:cNvPr>
          <p:cNvSpPr/>
          <p:nvPr/>
        </p:nvSpPr>
        <p:spPr>
          <a:xfrm>
            <a:off x="8252692" y="412493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k</a:t>
            </a:r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7E3CA57-0D0A-4385-8BE2-6C308412F1DE}"/>
              </a:ext>
            </a:extLst>
          </p:cNvPr>
          <p:cNvSpPr/>
          <p:nvPr/>
        </p:nvSpPr>
        <p:spPr>
          <a:xfrm>
            <a:off x="10964061" y="413449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n</a:t>
            </a:r>
            <a:endParaRPr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8AF6216-0C32-4B6C-96B6-1B7B3E4A5062}"/>
              </a:ext>
            </a:extLst>
          </p:cNvPr>
          <p:cNvSpPr txBox="1"/>
          <p:nvPr/>
        </p:nvSpPr>
        <p:spPr>
          <a:xfrm>
            <a:off x="190499" y="576389"/>
            <a:ext cx="10652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Fast Image Deconvolution using Hyper-Laplacian Priors</a:t>
            </a:r>
          </a:p>
          <a:p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1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499" y="180972"/>
            <a:ext cx="340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Non-blind image deblurring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EE70AC3-85C4-4608-916F-0194FC63DDE9}"/>
                  </a:ext>
                </a:extLst>
              </p:cNvPr>
              <p:cNvSpPr txBox="1"/>
              <p:nvPr/>
            </p:nvSpPr>
            <p:spPr>
              <a:xfrm>
                <a:off x="4317540" y="1464249"/>
                <a:ext cx="38868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4000" b="1" dirty="0">
                    <a:solidFill>
                      <a:prstClr val="black"/>
                    </a:solidFill>
                    <a:latin typeface="Times New Roman"/>
                    <a:ea typeface="新細明體"/>
                  </a:rPr>
                  <a:t>y</a:t>
                </a:r>
                <a:r>
                  <a:rPr kumimoji="0" lang="en-US" altLang="zh-TW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新細明體"/>
                    <a:cs typeface="+mn-cs"/>
                  </a:rPr>
                  <a:t> = x</a:t>
                </a:r>
                <a14:m>
                  <m:oMath xmlns:m="http://schemas.openxmlformats.org/officeDocument/2006/math">
                    <m:r>
                      <a:rPr kumimoji="0" lang="zh-TW" alt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＊</m:t>
                    </m:r>
                    <m:r>
                      <a:rPr kumimoji="0" lang="en-US" altLang="zh-TW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𝐤</m:t>
                    </m:r>
                  </m:oMath>
                </a14:m>
                <a:r>
                  <a:rPr kumimoji="0" lang="en-US" altLang="zh-TW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新細明體"/>
                    <a:cs typeface="+mn-cs"/>
                  </a:rPr>
                  <a:t> + n</a:t>
                </a:r>
                <a:endPara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endParaRPr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EE70AC3-85C4-4608-916F-0194FC63D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540" y="1464249"/>
                <a:ext cx="3886804" cy="707886"/>
              </a:xfrm>
              <a:prstGeom prst="rect">
                <a:avLst/>
              </a:prstGeom>
              <a:blipFill>
                <a:blip r:embed="rId3"/>
                <a:stretch>
                  <a:fillRect l="-5486" t="-15517" b="-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>
            <a:extLst>
              <a:ext uri="{FF2B5EF4-FFF2-40B4-BE49-F238E27FC236}">
                <a16:creationId xmlns:a16="http://schemas.microsoft.com/office/drawing/2014/main" id="{B8AF6216-0C32-4B6C-96B6-1B7B3E4A5062}"/>
              </a:ext>
            </a:extLst>
          </p:cNvPr>
          <p:cNvSpPr txBox="1"/>
          <p:nvPr/>
        </p:nvSpPr>
        <p:spPr>
          <a:xfrm>
            <a:off x="190499" y="576389"/>
            <a:ext cx="10652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Fast Image Deconvolution using Hyper-Laplacian Priors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4143CE6-6B53-4751-A0E4-17279814A764}"/>
              </a:ext>
            </a:extLst>
          </p:cNvPr>
          <p:cNvSpPr txBox="1"/>
          <p:nvPr/>
        </p:nvSpPr>
        <p:spPr>
          <a:xfrm>
            <a:off x="190499" y="2817082"/>
            <a:ext cx="4663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Main concept: using Bayes' theorem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AAEEC2-2258-411A-858A-A5CCA5076C86}"/>
              </a:ext>
            </a:extLst>
          </p:cNvPr>
          <p:cNvSpPr/>
          <p:nvPr/>
        </p:nvSpPr>
        <p:spPr>
          <a:xfrm>
            <a:off x="4116644" y="3531562"/>
            <a:ext cx="4166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p(</a:t>
            </a:r>
            <a:r>
              <a:rPr lang="en-US" altLang="zh-TW" sz="3200" b="1" dirty="0" err="1">
                <a:solidFill>
                  <a:schemeClr val="bg1"/>
                </a:solidFill>
              </a:rPr>
              <a:t>x</a:t>
            </a:r>
            <a:r>
              <a:rPr lang="en-US" altLang="zh-TW" sz="3200" dirty="0" err="1">
                <a:solidFill>
                  <a:schemeClr val="bg1"/>
                </a:solidFill>
              </a:rPr>
              <a:t>|</a:t>
            </a:r>
            <a:r>
              <a:rPr lang="en-US" altLang="zh-TW" sz="3200" b="1" dirty="0" err="1">
                <a:solidFill>
                  <a:schemeClr val="bg1"/>
                </a:solidFill>
              </a:rPr>
              <a:t>y</a:t>
            </a:r>
            <a:r>
              <a:rPr lang="en-US" altLang="zh-TW" sz="3200" dirty="0">
                <a:solidFill>
                  <a:schemeClr val="bg1"/>
                </a:solidFill>
              </a:rPr>
              <a:t>, </a:t>
            </a:r>
            <a:r>
              <a:rPr lang="en-US" altLang="zh-TW" sz="3200" b="1" dirty="0">
                <a:solidFill>
                  <a:schemeClr val="bg1"/>
                </a:solidFill>
              </a:rPr>
              <a:t>k</a:t>
            </a:r>
            <a:r>
              <a:rPr lang="en-US" altLang="zh-TW" sz="3200" dirty="0">
                <a:solidFill>
                  <a:schemeClr val="bg1"/>
                </a:solidFill>
              </a:rPr>
              <a:t>) ∝ p(</a:t>
            </a:r>
            <a:r>
              <a:rPr lang="en-US" altLang="zh-TW" sz="3200" b="1" dirty="0" err="1">
                <a:solidFill>
                  <a:schemeClr val="bg1"/>
                </a:solidFill>
              </a:rPr>
              <a:t>y</a:t>
            </a:r>
            <a:r>
              <a:rPr lang="en-US" altLang="zh-TW" sz="3200" dirty="0" err="1">
                <a:solidFill>
                  <a:schemeClr val="bg1"/>
                </a:solidFill>
              </a:rPr>
              <a:t>|</a:t>
            </a:r>
            <a:r>
              <a:rPr lang="en-US" altLang="zh-TW" sz="3200" b="1" dirty="0" err="1">
                <a:solidFill>
                  <a:schemeClr val="bg1"/>
                </a:solidFill>
              </a:rPr>
              <a:t>x</a:t>
            </a:r>
            <a:r>
              <a:rPr lang="en-US" altLang="zh-TW" sz="3200" dirty="0">
                <a:solidFill>
                  <a:schemeClr val="bg1"/>
                </a:solidFill>
              </a:rPr>
              <a:t>, </a:t>
            </a:r>
            <a:r>
              <a:rPr lang="en-US" altLang="zh-TW" sz="3200" b="1" dirty="0">
                <a:solidFill>
                  <a:schemeClr val="bg1"/>
                </a:solidFill>
              </a:rPr>
              <a:t>k</a:t>
            </a:r>
            <a:r>
              <a:rPr lang="en-US" altLang="zh-TW" sz="3200" dirty="0">
                <a:solidFill>
                  <a:schemeClr val="bg1"/>
                </a:solidFill>
              </a:rPr>
              <a:t>)p(</a:t>
            </a:r>
            <a:r>
              <a:rPr lang="en-US" altLang="zh-TW" sz="3200" b="1" dirty="0">
                <a:solidFill>
                  <a:schemeClr val="bg1"/>
                </a:solidFill>
              </a:rPr>
              <a:t>x</a:t>
            </a:r>
            <a:r>
              <a:rPr lang="en-US" altLang="zh-TW" sz="3200" dirty="0">
                <a:solidFill>
                  <a:schemeClr val="bg1"/>
                </a:solidFill>
              </a:rPr>
              <a:t>)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2CC00E-7AB0-4AAD-B013-06B959B49AEC}"/>
              </a:ext>
            </a:extLst>
          </p:cNvPr>
          <p:cNvSpPr/>
          <p:nvPr/>
        </p:nvSpPr>
        <p:spPr>
          <a:xfrm>
            <a:off x="3063470" y="4369152"/>
            <a:ext cx="6272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minimize</a:t>
            </a:r>
            <a:r>
              <a:rPr lang="en-US" altLang="zh-TW" sz="3200" dirty="0">
                <a:solidFill>
                  <a:schemeClr val="bg1"/>
                </a:solidFill>
              </a:rPr>
              <a:t>        − log p(</a:t>
            </a:r>
            <a:r>
              <a:rPr lang="en-US" altLang="zh-TW" sz="3200" b="1" dirty="0" err="1">
                <a:solidFill>
                  <a:schemeClr val="bg1"/>
                </a:solidFill>
              </a:rPr>
              <a:t>y</a:t>
            </a:r>
            <a:r>
              <a:rPr lang="en-US" altLang="zh-TW" sz="3200" dirty="0" err="1">
                <a:solidFill>
                  <a:schemeClr val="bg1"/>
                </a:solidFill>
              </a:rPr>
              <a:t>|</a:t>
            </a:r>
            <a:r>
              <a:rPr lang="en-US" altLang="zh-TW" sz="3200" b="1" dirty="0" err="1">
                <a:solidFill>
                  <a:schemeClr val="bg1"/>
                </a:solidFill>
              </a:rPr>
              <a:t>x</a:t>
            </a:r>
            <a:r>
              <a:rPr lang="en-US" altLang="zh-TW" sz="3200" dirty="0">
                <a:solidFill>
                  <a:schemeClr val="bg1"/>
                </a:solidFill>
              </a:rPr>
              <a:t>, </a:t>
            </a:r>
            <a:r>
              <a:rPr lang="en-US" altLang="zh-TW" sz="3200" b="1" dirty="0">
                <a:solidFill>
                  <a:schemeClr val="bg1"/>
                </a:solidFill>
              </a:rPr>
              <a:t>k</a:t>
            </a:r>
            <a:r>
              <a:rPr lang="en-US" altLang="zh-TW" sz="3200" dirty="0">
                <a:solidFill>
                  <a:schemeClr val="bg1"/>
                </a:solidFill>
              </a:rPr>
              <a:t>) − log p(</a:t>
            </a:r>
            <a:r>
              <a:rPr lang="en-US" altLang="zh-TW" sz="3200" b="1" dirty="0">
                <a:solidFill>
                  <a:schemeClr val="bg1"/>
                </a:solidFill>
              </a:rPr>
              <a:t>x</a:t>
            </a:r>
            <a:r>
              <a:rPr lang="en-US" altLang="zh-TW" sz="3200" dirty="0">
                <a:solidFill>
                  <a:schemeClr val="bg1"/>
                </a:solidFill>
              </a:rPr>
              <a:t>)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FE47CAD-4EC1-48C8-A57D-40D6B632DDD0}"/>
                  </a:ext>
                </a:extLst>
              </p:cNvPr>
              <p:cNvSpPr txBox="1"/>
              <p:nvPr/>
            </p:nvSpPr>
            <p:spPr>
              <a:xfrm>
                <a:off x="2623880" y="5261839"/>
                <a:ext cx="7746668" cy="126034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zh-TW" alt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altLang="zh-TW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TW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lang="en-US" altLang="zh-TW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num>
                                    <m:den>
                                      <m:r>
                                        <a:rPr lang="en-US" altLang="zh-TW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altLang="zh-TW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TW" sz="2800" b="1" dirty="0">
                                          <a:solidFill>
                                            <a:schemeClr val="bg1"/>
                                          </a:solidFill>
                                        </a:rPr>
                                        <m:t>x</m:t>
                                      </m:r>
                                      <m:r>
                                        <a:rPr lang="zh-TW" alt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＊</m:t>
                                      </m:r>
                                      <m:r>
                                        <a:rPr lang="en-US" altLang="zh-TW" sz="2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TW" sz="2800" b="1" dirty="0">
                                          <a:solidFill>
                                            <a:schemeClr val="bg1"/>
                                          </a:solidFill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TW" sz="2800" b="1" dirty="0">
                                          <a:solidFill>
                                            <a:schemeClr val="bg1"/>
                                          </a:solidFill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TW" sz="2800" b="1" dirty="0">
                                          <a:solidFill>
                                            <a:schemeClr val="bg1"/>
                                          </a:solidFill>
                                        </a:rPr>
                                        <m:t>y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zh-TW" alt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altLang="zh-TW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TW" altLang="en-US" sz="28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2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sz="28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US" altLang="zh-TW" sz="2800" b="1" dirty="0">
                                                      <a:solidFill>
                                                        <a:schemeClr val="bg1"/>
                                                      </a:solidFill>
                                                    </a:rPr>
                                                    <m:t>x</m:t>
                                                  </m:r>
                                                  <m:r>
                                                    <a:rPr lang="zh-TW" altLang="en-US" sz="2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＊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2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sz="2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2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altLang="zh-TW" sz="2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  <m:r>
                                    <a:rPr lang="en-US" altLang="zh-TW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altLang="zh-TW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FE47CAD-4EC1-48C8-A57D-40D6B632D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880" y="5261839"/>
                <a:ext cx="7746668" cy="1260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D0F23763-5788-4FFE-BAA7-FA8BAA54A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840" y="2443612"/>
            <a:ext cx="2665160" cy="1943251"/>
          </a:xfrm>
          <a:prstGeom prst="rect">
            <a:avLst/>
          </a:prstGeom>
        </p:spPr>
      </p:pic>
      <p:sp>
        <p:nvSpPr>
          <p:cNvPr id="25" name="箭號: 弧形下彎 24">
            <a:extLst>
              <a:ext uri="{FF2B5EF4-FFF2-40B4-BE49-F238E27FC236}">
                <a16:creationId xmlns:a16="http://schemas.microsoft.com/office/drawing/2014/main" id="{03C46545-1FC7-46E2-9810-A83AA2B91C49}"/>
              </a:ext>
            </a:extLst>
          </p:cNvPr>
          <p:cNvSpPr/>
          <p:nvPr/>
        </p:nvSpPr>
        <p:spPr>
          <a:xfrm rot="5400000">
            <a:off x="9550323" y="5076773"/>
            <a:ext cx="1602769" cy="660061"/>
          </a:xfrm>
          <a:prstGeom prst="curvedDownArrow">
            <a:avLst>
              <a:gd name="adj1" fmla="val 3374"/>
              <a:gd name="adj2" fmla="val 21824"/>
              <a:gd name="adj3" fmla="val 28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3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499" y="180972"/>
            <a:ext cx="340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Non-blind image deblurring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8AF6216-0C32-4B6C-96B6-1B7B3E4A5062}"/>
              </a:ext>
            </a:extLst>
          </p:cNvPr>
          <p:cNvSpPr txBox="1"/>
          <p:nvPr/>
        </p:nvSpPr>
        <p:spPr>
          <a:xfrm>
            <a:off x="190499" y="576389"/>
            <a:ext cx="10652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Fast Image Deconvolution using Hyper-Laplacian Priors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FE47CAD-4EC1-48C8-A57D-40D6B632DDD0}"/>
                  </a:ext>
                </a:extLst>
              </p:cNvPr>
              <p:cNvSpPr txBox="1"/>
              <p:nvPr/>
            </p:nvSpPr>
            <p:spPr>
              <a:xfrm>
                <a:off x="950458" y="1639020"/>
                <a:ext cx="7746668" cy="126034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altLang="zh-TW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kumimoji="0" lang="zh-TW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sup>
                            <m:e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kumimoji="0" lang="en-US" altLang="zh-TW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zh-TW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𝜆</m:t>
                                      </m:r>
                                    </m:num>
                                    <m:den>
                                      <m:r>
                                        <a:rPr kumimoji="0" lang="en-US" altLang="zh-TW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kumimoji="0" lang="en-US" altLang="zh-TW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kumimoji="0" lang="en-US" altLang="zh-TW" sz="2800" b="1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Times New Roman"/>
                                          <a:ea typeface="新細明體"/>
                                          <a:cs typeface="+mn-cs"/>
                                        </a:rPr>
                                        <m:t>x</m:t>
                                      </m:r>
                                      <m:r>
                                        <a:rPr kumimoji="0" lang="zh-TW" alt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＊</m:t>
                                      </m:r>
                                      <m:r>
                                        <a:rPr kumimoji="0" lang="en-US" altLang="zh-TW" sz="28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en-US" altLang="zh-TW" sz="2800" b="1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Times New Roman"/>
                                          <a:ea typeface="新細明體"/>
                                          <a:cs typeface="+mn-cs"/>
                                        </a:rPr>
                                        <m:t> 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en-US" altLang="zh-TW" sz="2800" b="1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Times New Roman"/>
                                          <a:ea typeface="新細明體"/>
                                          <a:cs typeface="+mn-cs"/>
                                        </a:rPr>
                                        <m:t>y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kumimoji="0" lang="zh-TW" alt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𝑗</m:t>
                                  </m:r>
                                  <m: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𝐽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kumimoji="0" lang="en-US" altLang="zh-TW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|</m:t>
                                      </m:r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kumimoji="0" lang="en-US" altLang="zh-TW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zh-TW" altLang="en-US" sz="2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​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altLang="zh-TW" sz="2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kumimoji="0" lang="en-US" altLang="zh-TW" sz="2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kumimoji="0" lang="en-US" altLang="zh-TW" sz="2800" b="1" i="0" u="none" strike="noStrike" kern="1200" cap="none" spc="0" normalizeH="0" baseline="0" noProof="0" dirty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Times New Roman"/>
                                                      <a:ea typeface="新細明體"/>
                                                      <a:cs typeface="+mn-cs"/>
                                                    </a:rPr>
                                                    <m:t>x</m:t>
                                                  </m:r>
                                                  <m:r>
                                                    <a:rPr kumimoji="0" lang="zh-TW" altLang="en-US" sz="2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＊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kumimoji="0" lang="en-US" altLang="zh-TW" sz="2800" b="0" i="1" u="none" strike="noStrike" kern="1200" cap="none" spc="0" normalizeH="0" baseline="0" noProof="0" smtClean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cs typeface="+mn-cs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kumimoji="0" lang="en-US" altLang="zh-TW" sz="2800" b="0" i="1" u="none" strike="noStrike" kern="1200" cap="none" spc="0" normalizeH="0" baseline="0" noProof="0" smtClean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cs typeface="+mn-cs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kumimoji="0" lang="en-US" altLang="zh-TW" sz="2800" b="0" i="1" u="none" strike="noStrike" kern="1200" cap="none" spc="0" normalizeH="0" baseline="0" noProof="0" smtClean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cs typeface="+mn-cs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kumimoji="0" lang="en-US" altLang="zh-TW" sz="2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𝛼</m:t>
                                      </m:r>
                                    </m:sup>
                                  </m:sSup>
                                  <m: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endParaRPr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FE47CAD-4EC1-48C8-A57D-40D6B632D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58" y="1639020"/>
                <a:ext cx="7746668" cy="12603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D0F23763-5788-4FFE-BAA7-FA8BAA54A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701" y="1297566"/>
            <a:ext cx="2665160" cy="19432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89FAA2D-B0BC-4BAA-BEDF-89EDC1490E9D}"/>
                  </a:ext>
                </a:extLst>
              </p:cNvPr>
              <p:cNvSpPr txBox="1"/>
              <p:nvPr/>
            </p:nvSpPr>
            <p:spPr>
              <a:xfrm>
                <a:off x="387240" y="3687418"/>
                <a:ext cx="10455919" cy="8654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altLang="zh-TW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altLang="zh-TW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altLang="zh-TW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kumimoji="0" lang="zh-TW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sup>
                            <m:e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𝜆</m:t>
                                      </m:r>
                                    </m:num>
                                    <m:den>
                                      <m: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kumimoji="0" lang="en-US" altLang="zh-TW" sz="2000" b="1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Times New Roman"/>
                                          <a:ea typeface="新細明體"/>
                                          <a:cs typeface="+mn-cs"/>
                                        </a:rPr>
                                        <m:t>x</m:t>
                                      </m:r>
                                      <m:r>
                                        <a:rPr kumimoji="0" lang="zh-TW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＊</m:t>
                                      </m:r>
                                      <m:r>
                                        <a:rPr kumimoji="0" lang="en-US" altLang="zh-TW" sz="20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en-US" altLang="zh-TW" sz="2000" b="1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Times New Roman"/>
                                          <a:ea typeface="新細明體"/>
                                          <a:cs typeface="+mn-cs"/>
                                        </a:rPr>
                                        <m:t> 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en-US" altLang="zh-TW" sz="2000" b="1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Times New Roman"/>
                                          <a:ea typeface="新細明體"/>
                                          <a:cs typeface="+mn-cs"/>
                                        </a:rPr>
                                        <m:t>y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kumimoji="0" lang="en-US" altLang="zh-TW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0" lang="en-US" altLang="zh-TW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0" lang="en-US" altLang="zh-TW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kumimoji="0" lang="en-US" altLang="zh-TW" sz="2000" b="1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 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altLang="zh-TW" sz="2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TW" sz="2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TW" sz="2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kumimoji="0" lang="en-US" altLang="zh-TW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kumimoji="0" lang="en-US" altLang="zh-TW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kumimoji="0" lang="en-US" altLang="zh-TW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TW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altLang="zh-TW" sz="2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TW" sz="2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TW" sz="20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altLang="zh-TW" sz="20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altLang="zh-TW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altLang="zh-TW" sz="2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TW" sz="2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TW" sz="20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zh-TW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en-US" altLang="zh-TW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kumimoji="0" lang="en-US" altLang="zh-TW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en-US" altLang="zh-TW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TW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kumimoji="0" lang="en-US" altLang="zh-TW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TW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 +</m:t>
                              </m:r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0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endParaRPr>
              </a:p>
            </p:txBody>
          </p:sp>
        </mc:Choice>
        <mc:Fallback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89FAA2D-B0BC-4BAA-BEDF-89EDC149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0" y="3687418"/>
                <a:ext cx="10455919" cy="8654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483E7180-B00A-4681-9E68-6DD0EBA1F480}"/>
              </a:ext>
            </a:extLst>
          </p:cNvPr>
          <p:cNvCxnSpPr/>
          <p:nvPr/>
        </p:nvCxnSpPr>
        <p:spPr>
          <a:xfrm flipV="1">
            <a:off x="4651513" y="3051313"/>
            <a:ext cx="0" cy="566530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9EF1DE2-1F6B-40CA-94AC-31ECAE04411D}"/>
                  </a:ext>
                </a:extLst>
              </p:cNvPr>
              <p:cNvSpPr txBox="1"/>
              <p:nvPr/>
            </p:nvSpPr>
            <p:spPr>
              <a:xfrm>
                <a:off x="4708604" y="3170582"/>
                <a:ext cx="987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TW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zh-TW" alt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zh-TW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9EF1DE2-1F6B-40CA-94AC-31ECAE044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604" y="3170582"/>
                <a:ext cx="987322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EBEFDB22-2481-4C6B-9934-677AA98A96ED}"/>
              </a:ext>
            </a:extLst>
          </p:cNvPr>
          <p:cNvCxnSpPr>
            <a:cxnSpLocks/>
          </p:cNvCxnSpPr>
          <p:nvPr/>
        </p:nvCxnSpPr>
        <p:spPr>
          <a:xfrm flipH="1">
            <a:off x="3260035" y="4552911"/>
            <a:ext cx="337929" cy="595559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466299A-EF74-4F65-B7D4-931CFFFA25DF}"/>
              </a:ext>
            </a:extLst>
          </p:cNvPr>
          <p:cNvCxnSpPr>
            <a:cxnSpLocks/>
          </p:cNvCxnSpPr>
          <p:nvPr/>
        </p:nvCxnSpPr>
        <p:spPr>
          <a:xfrm>
            <a:off x="6978350" y="4581923"/>
            <a:ext cx="484423" cy="596494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0E8972C-F7F9-42C0-9D2E-7283C47B7291}"/>
              </a:ext>
            </a:extLst>
          </p:cNvPr>
          <p:cNvSpPr txBox="1"/>
          <p:nvPr/>
        </p:nvSpPr>
        <p:spPr>
          <a:xfrm>
            <a:off x="2387039" y="5229856"/>
            <a:ext cx="1745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</a:rPr>
              <a:t>x subproblem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A2F5C38-4058-418E-9F43-F3E9FE8EE233}"/>
              </a:ext>
            </a:extLst>
          </p:cNvPr>
          <p:cNvSpPr txBox="1"/>
          <p:nvPr/>
        </p:nvSpPr>
        <p:spPr>
          <a:xfrm>
            <a:off x="6589777" y="5287620"/>
            <a:ext cx="1745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</a:rPr>
              <a:t>w subproblem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5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499" y="180972"/>
            <a:ext cx="340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Non-blind image deblurring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8AF6216-0C32-4B6C-96B6-1B7B3E4A5062}"/>
              </a:ext>
            </a:extLst>
          </p:cNvPr>
          <p:cNvSpPr txBox="1"/>
          <p:nvPr/>
        </p:nvSpPr>
        <p:spPr>
          <a:xfrm>
            <a:off x="190499" y="576389"/>
            <a:ext cx="10652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Fast Image Deconvolution using Hyper-Laplacian Priors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89FAA2D-B0BC-4BAA-BEDF-89EDC1490E9D}"/>
                  </a:ext>
                </a:extLst>
              </p:cNvPr>
              <p:cNvSpPr txBox="1"/>
              <p:nvPr/>
            </p:nvSpPr>
            <p:spPr>
              <a:xfrm>
                <a:off x="655597" y="1428688"/>
                <a:ext cx="10455919" cy="8654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altLang="zh-TW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altLang="zh-TW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altLang="zh-TW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kumimoji="0" lang="zh-TW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sup>
                            <m:e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𝜆</m:t>
                                      </m:r>
                                    </m:num>
                                    <m:den>
                                      <m: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kumimoji="0" lang="en-US" altLang="zh-TW" sz="2000" b="1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Times New Roman"/>
                                          <a:ea typeface="新細明體"/>
                                          <a:cs typeface="+mn-cs"/>
                                        </a:rPr>
                                        <m:t>x</m:t>
                                      </m:r>
                                      <m:r>
                                        <a:rPr kumimoji="0" lang="zh-TW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＊</m:t>
                                      </m:r>
                                      <m:r>
                                        <a:rPr kumimoji="0" lang="en-US" altLang="zh-TW" sz="20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en-US" altLang="zh-TW" sz="2000" b="1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Times New Roman"/>
                                          <a:ea typeface="新細明體"/>
                                          <a:cs typeface="+mn-cs"/>
                                        </a:rPr>
                                        <m:t> 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kumimoji="0" lang="en-US" altLang="zh-TW" sz="2000" b="1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Times New Roman"/>
                                          <a:ea typeface="新細明體"/>
                                          <a:cs typeface="+mn-cs"/>
                                        </a:rPr>
                                        <m:t>y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TW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kumimoji="0" lang="en-US" altLang="zh-TW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0" lang="en-US" altLang="zh-TW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0" lang="en-US" altLang="zh-TW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kumimoji="0" lang="en-US" altLang="zh-TW" sz="2000" b="1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 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kumimoji="0" lang="en-US" altLang="zh-TW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kumimoji="0" lang="en-US" altLang="zh-TW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TW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kumimoji="0" lang="en-US" altLang="zh-TW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kumimoji="0" lang="en-US" altLang="zh-TW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kumimoji="0" lang="en-US" altLang="zh-TW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kumimoji="0" lang="en-US" altLang="zh-TW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0" lang="en-US" altLang="zh-TW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altLang="zh-TW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kumimoji="0" lang="en-US" altLang="zh-TW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kumimoji="0" lang="en-US" altLang="zh-TW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TW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kumimoji="0" lang="en-US" altLang="zh-TW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kumimoji="0" lang="en-US" altLang="zh-TW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 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kumimoji="0" lang="en-US" altLang="zh-TW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kumimoji="0" lang="en-US" altLang="zh-TW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TW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kumimoji="0" lang="en-US" altLang="zh-TW" sz="20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zh-TW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en-US" altLang="zh-TW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kumimoji="0" lang="en-US" altLang="zh-TW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en-US" altLang="zh-TW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TW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kumimoji="0" lang="en-US" altLang="zh-TW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TW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 +</m:t>
                              </m:r>
                              <m:sSup>
                                <m:sSupPr>
                                  <m:ctrlP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en-US" altLang="zh-TW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kumimoji="0" lang="en-US" altLang="zh-TW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en-US" altLang="zh-TW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TW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kumimoji="0" lang="en-US" altLang="zh-TW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TW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kumimoji="0" lang="en-US" altLang="zh-TW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endParaRPr>
              </a:p>
            </p:txBody>
          </p:sp>
        </mc:Choice>
        <mc:Fallback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89FAA2D-B0BC-4BAA-BEDF-89EDC149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97" y="1428688"/>
                <a:ext cx="10455919" cy="8654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EBEFDB22-2481-4C6B-9934-677AA98A96ED}"/>
              </a:ext>
            </a:extLst>
          </p:cNvPr>
          <p:cNvCxnSpPr>
            <a:cxnSpLocks/>
          </p:cNvCxnSpPr>
          <p:nvPr/>
        </p:nvCxnSpPr>
        <p:spPr>
          <a:xfrm flipH="1">
            <a:off x="3528392" y="2294181"/>
            <a:ext cx="337929" cy="595559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466299A-EF74-4F65-B7D4-931CFFFA25DF}"/>
              </a:ext>
            </a:extLst>
          </p:cNvPr>
          <p:cNvCxnSpPr>
            <a:cxnSpLocks/>
          </p:cNvCxnSpPr>
          <p:nvPr/>
        </p:nvCxnSpPr>
        <p:spPr>
          <a:xfrm>
            <a:off x="7246707" y="2323193"/>
            <a:ext cx="484423" cy="596494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0E8972C-F7F9-42C0-9D2E-7283C47B7291}"/>
              </a:ext>
            </a:extLst>
          </p:cNvPr>
          <p:cNvSpPr txBox="1"/>
          <p:nvPr/>
        </p:nvSpPr>
        <p:spPr>
          <a:xfrm>
            <a:off x="2655396" y="2971126"/>
            <a:ext cx="159855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x subproblem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A2F5C38-4058-418E-9F43-F3E9FE8EE233}"/>
              </a:ext>
            </a:extLst>
          </p:cNvPr>
          <p:cNvSpPr txBox="1"/>
          <p:nvPr/>
        </p:nvSpPr>
        <p:spPr>
          <a:xfrm>
            <a:off x="7643325" y="3006467"/>
            <a:ext cx="1689518" cy="40011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w subproblem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52C93A3-C343-4F04-91F1-0423631455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69" t="45812" r="18314" b="41568"/>
          <a:stretch/>
        </p:blipFill>
        <p:spPr>
          <a:xfrm>
            <a:off x="444113" y="3566685"/>
            <a:ext cx="5529780" cy="574618"/>
          </a:xfrm>
          <a:prstGeom prst="rect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A5B109A-A604-4E7D-AA1F-69B20CE3E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542" y="3538360"/>
            <a:ext cx="3668601" cy="689076"/>
          </a:xfrm>
          <a:prstGeom prst="rect">
            <a:avLst/>
          </a:prstGeom>
          <a:ln w="57150">
            <a:solidFill>
              <a:srgbClr val="FFFF99"/>
            </a:solidFill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7D16993-3C4A-4342-9949-5B88467FE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557" y="2940270"/>
            <a:ext cx="1070586" cy="4618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C1FAEF60-2EE9-417D-9CCB-A76EFE916327}"/>
                  </a:ext>
                </a:extLst>
              </p:cNvPr>
              <p:cNvSpPr txBox="1"/>
              <p:nvPr/>
            </p:nvSpPr>
            <p:spPr>
              <a:xfrm>
                <a:off x="7498542" y="4767476"/>
                <a:ext cx="42707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chemeClr val="bg1"/>
                    </a:solidFill>
                  </a:rPr>
                  <a:t>polynomial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b="0" i="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chemeClr val="bg1"/>
                    </a:solidFill>
                  </a:rPr>
                  <a:t>look up table, Newton-Raphson(</a:t>
                </a:r>
                <a:r>
                  <a:rPr lang="zh-TW" altLang="en-US" dirty="0">
                    <a:solidFill>
                      <a:schemeClr val="bg1"/>
                    </a:solidFill>
                  </a:rPr>
                  <a:t>牛頓法</a:t>
                </a:r>
                <a:r>
                  <a:rPr lang="en-US" altLang="zh-TW" dirty="0">
                    <a:solidFill>
                      <a:schemeClr val="bg1"/>
                    </a:solidFill>
                  </a:rPr>
                  <a:t>) 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C1FAEF60-2EE9-417D-9CCB-A76EFE916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42" y="4767476"/>
                <a:ext cx="4270721" cy="646331"/>
              </a:xfrm>
              <a:prstGeom prst="rect">
                <a:avLst/>
              </a:prstGeom>
              <a:blipFill>
                <a:blip r:embed="rId7"/>
                <a:stretch>
                  <a:fillRect l="-1141" t="-47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圖片 21">
            <a:extLst>
              <a:ext uri="{FF2B5EF4-FFF2-40B4-BE49-F238E27FC236}">
                <a16:creationId xmlns:a16="http://schemas.microsoft.com/office/drawing/2014/main" id="{ED0BE92E-A320-41D4-B8C0-C60FEA40DD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291"/>
          <a:stretch/>
        </p:blipFill>
        <p:spPr>
          <a:xfrm>
            <a:off x="190499" y="5413807"/>
            <a:ext cx="6327836" cy="505607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5C663998-534B-48C5-86C1-9B70810ECBB5}"/>
              </a:ext>
            </a:extLst>
          </p:cNvPr>
          <p:cNvSpPr/>
          <p:nvPr/>
        </p:nvSpPr>
        <p:spPr>
          <a:xfrm>
            <a:off x="3490913" y="5195514"/>
            <a:ext cx="145959" cy="243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6D22138-C8EB-4FE4-9AFE-7072314D156B}"/>
              </a:ext>
            </a:extLst>
          </p:cNvPr>
          <p:cNvSpPr/>
          <p:nvPr/>
        </p:nvSpPr>
        <p:spPr>
          <a:xfrm>
            <a:off x="2706688" y="5182814"/>
            <a:ext cx="145959" cy="243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D3D66A7-6246-4789-B5B0-517DD57412B7}"/>
              </a:ext>
            </a:extLst>
          </p:cNvPr>
          <p:cNvSpPr/>
          <p:nvPr/>
        </p:nvSpPr>
        <p:spPr>
          <a:xfrm>
            <a:off x="4787352" y="5195513"/>
            <a:ext cx="145959" cy="243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B9FC86F-3A00-484F-AEC7-6F8E5724D5F8}"/>
              </a:ext>
            </a:extLst>
          </p:cNvPr>
          <p:cNvSpPr/>
          <p:nvPr/>
        </p:nvSpPr>
        <p:spPr>
          <a:xfrm>
            <a:off x="6080081" y="5195513"/>
            <a:ext cx="145959" cy="243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2BEEEF2-2153-4054-9262-643937C426C8}"/>
              </a:ext>
            </a:extLst>
          </p:cNvPr>
          <p:cNvSpPr/>
          <p:nvPr/>
        </p:nvSpPr>
        <p:spPr>
          <a:xfrm>
            <a:off x="2166345" y="5182814"/>
            <a:ext cx="145959" cy="243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8BAAF1FF-1FF7-4529-A58D-FAB619AEE077}"/>
                  </a:ext>
                </a:extLst>
              </p:cNvPr>
              <p:cNvSpPr txBox="1"/>
              <p:nvPr/>
            </p:nvSpPr>
            <p:spPr>
              <a:xfrm>
                <a:off x="142453" y="4896344"/>
                <a:ext cx="2113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0" i="0" dirty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>Parseval‘s theorem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altLang="zh-TW" b="0" i="0" dirty="0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8BAAF1FF-1FF7-4529-A58D-FAB619AEE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53" y="4896344"/>
                <a:ext cx="2113079" cy="369332"/>
              </a:xfrm>
              <a:prstGeom prst="rect">
                <a:avLst/>
              </a:prstGeom>
              <a:blipFill>
                <a:blip r:embed="rId9"/>
                <a:stretch>
                  <a:fillRect l="-2305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圖片 29">
            <a:extLst>
              <a:ext uri="{FF2B5EF4-FFF2-40B4-BE49-F238E27FC236}">
                <a16:creationId xmlns:a16="http://schemas.microsoft.com/office/drawing/2014/main" id="{54DF57CE-E474-4B4C-B73F-264CCCB1A4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4430" y="3586261"/>
            <a:ext cx="3536823" cy="5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5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tx1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499" y="180972"/>
            <a:ext cx="340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/>
                <a:ea typeface="新細明體" panose="02020500000000000000" pitchFamily="18" charset="-120"/>
                <a:cs typeface="Times New Roman" panose="02020603050405020304" pitchFamily="18" charset="0"/>
              </a:rPr>
              <a:t>Non-blind image deblurring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8AF6216-0C32-4B6C-96B6-1B7B3E4A5062}"/>
              </a:ext>
            </a:extLst>
          </p:cNvPr>
          <p:cNvSpPr txBox="1"/>
          <p:nvPr/>
        </p:nvSpPr>
        <p:spPr>
          <a:xfrm>
            <a:off x="190499" y="576389"/>
            <a:ext cx="10652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Fast Image Deconvolution using Hyper-Laplacian Priors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8B9BDCE-9775-41AB-9DC2-FA8C6B550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556" y="1776718"/>
            <a:ext cx="5980043" cy="4649881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3D003699-5070-4774-865A-E3D06541ED1B}"/>
              </a:ext>
            </a:extLst>
          </p:cNvPr>
          <p:cNvSpPr txBox="1"/>
          <p:nvPr/>
        </p:nvSpPr>
        <p:spPr>
          <a:xfrm>
            <a:off x="308113" y="1521596"/>
            <a:ext cx="143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dirty="0">
                <a:solidFill>
                  <a:prstClr val="black"/>
                </a:solidFill>
                <a:latin typeface="Times New Roman"/>
                <a:ea typeface="新細明體"/>
              </a:rPr>
              <a:t>R</a:t>
            </a:r>
            <a:r>
              <a:rPr kumimoji="0" lang="en-US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esult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: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5EF5009-58B2-44A2-8CB7-C847E64BFB55}"/>
              </a:ext>
            </a:extLst>
          </p:cNvPr>
          <p:cNvSpPr txBox="1"/>
          <p:nvPr/>
        </p:nvSpPr>
        <p:spPr>
          <a:xfrm>
            <a:off x="8502709" y="1824495"/>
            <a:ext cx="301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00B050"/>
                </a:solidFill>
              </a:rPr>
              <a:t>pros:</a:t>
            </a:r>
            <a:r>
              <a:rPr lang="en-US" altLang="zh-TW" dirty="0">
                <a:solidFill>
                  <a:schemeClr val="bg1"/>
                </a:solidFill>
              </a:rPr>
              <a:t> run time(&lt; 5s)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71ACCB0-A8DF-45DD-A1E9-9FC53DAF57DC}"/>
              </a:ext>
            </a:extLst>
          </p:cNvPr>
          <p:cNvSpPr txBox="1"/>
          <p:nvPr/>
        </p:nvSpPr>
        <p:spPr>
          <a:xfrm>
            <a:off x="8502709" y="2716663"/>
            <a:ext cx="35335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cons:</a:t>
            </a:r>
            <a:r>
              <a:rPr lang="en-US" altLang="zh-TW" dirty="0">
                <a:solidFill>
                  <a:schemeClr val="bg1"/>
                </a:solidFill>
              </a:rPr>
              <a:t> either higher noise in smooth area or bad deblurring in edge area.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89455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自訂 1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824</Words>
  <Application>Microsoft Office PowerPoint</Application>
  <PresentationFormat>寬螢幕</PresentationFormat>
  <Paragraphs>136</Paragraphs>
  <Slides>20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新細明體</vt:lpstr>
      <vt:lpstr>Arial</vt:lpstr>
      <vt:lpstr>Calibri</vt:lpstr>
      <vt:lpstr>Cambria Math</vt:lpstr>
      <vt:lpstr>Times New Roman</vt:lpstr>
      <vt:lpstr>Wingdings 3</vt:lpstr>
      <vt:lpstr>切割線</vt:lpstr>
      <vt:lpstr>Image Deblurring - text image deblurring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Jimmy Liaw</dc:creator>
  <cp:lastModifiedBy>廖駿林</cp:lastModifiedBy>
  <cp:revision>531</cp:revision>
  <dcterms:created xsi:type="dcterms:W3CDTF">2023-07-03T07:11:59Z</dcterms:created>
  <dcterms:modified xsi:type="dcterms:W3CDTF">2023-11-07T04:04:01Z</dcterms:modified>
</cp:coreProperties>
</file>