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127"/>
  </p:notesMasterIdLst>
  <p:handoutMasterIdLst>
    <p:handoutMasterId r:id="rId128"/>
  </p:handoutMasterIdLst>
  <p:sldIdLst>
    <p:sldId id="265" r:id="rId3"/>
    <p:sldId id="310" r:id="rId4"/>
    <p:sldId id="320" r:id="rId5"/>
    <p:sldId id="321" r:id="rId6"/>
    <p:sldId id="322" r:id="rId7"/>
    <p:sldId id="325" r:id="rId8"/>
    <p:sldId id="323" r:id="rId9"/>
    <p:sldId id="326" r:id="rId10"/>
    <p:sldId id="324" r:id="rId11"/>
    <p:sldId id="327" r:id="rId12"/>
    <p:sldId id="365" r:id="rId13"/>
    <p:sldId id="366" r:id="rId14"/>
    <p:sldId id="367" r:id="rId15"/>
    <p:sldId id="368" r:id="rId16"/>
    <p:sldId id="369" r:id="rId17"/>
    <p:sldId id="370" r:id="rId18"/>
    <p:sldId id="371" r:id="rId19"/>
    <p:sldId id="328" r:id="rId20"/>
    <p:sldId id="329" r:id="rId21"/>
    <p:sldId id="330" r:id="rId22"/>
    <p:sldId id="332" r:id="rId23"/>
    <p:sldId id="331" r:id="rId24"/>
    <p:sldId id="379" r:id="rId25"/>
    <p:sldId id="380" r:id="rId26"/>
    <p:sldId id="333" r:id="rId27"/>
    <p:sldId id="381" r:id="rId28"/>
    <p:sldId id="382" r:id="rId29"/>
    <p:sldId id="383" r:id="rId30"/>
    <p:sldId id="384" r:id="rId31"/>
    <p:sldId id="385" r:id="rId32"/>
    <p:sldId id="354" r:id="rId33"/>
    <p:sldId id="373" r:id="rId34"/>
    <p:sldId id="372" r:id="rId35"/>
    <p:sldId id="376" r:id="rId36"/>
    <p:sldId id="355" r:id="rId37"/>
    <p:sldId id="374" r:id="rId38"/>
    <p:sldId id="386" r:id="rId39"/>
    <p:sldId id="375" r:id="rId40"/>
    <p:sldId id="356" r:id="rId41"/>
    <p:sldId id="377" r:id="rId42"/>
    <p:sldId id="378" r:id="rId43"/>
    <p:sldId id="357" r:id="rId44"/>
    <p:sldId id="358" r:id="rId45"/>
    <p:sldId id="359" r:id="rId46"/>
    <p:sldId id="360" r:id="rId47"/>
    <p:sldId id="361" r:id="rId48"/>
    <p:sldId id="391" r:id="rId49"/>
    <p:sldId id="392" r:id="rId50"/>
    <p:sldId id="362" r:id="rId51"/>
    <p:sldId id="364" r:id="rId52"/>
    <p:sldId id="388" r:id="rId53"/>
    <p:sldId id="390" r:id="rId54"/>
    <p:sldId id="393" r:id="rId55"/>
    <p:sldId id="395" r:id="rId56"/>
    <p:sldId id="421" r:id="rId57"/>
    <p:sldId id="422" r:id="rId58"/>
    <p:sldId id="423" r:id="rId59"/>
    <p:sldId id="319" r:id="rId60"/>
    <p:sldId id="394" r:id="rId61"/>
    <p:sldId id="396" r:id="rId62"/>
    <p:sldId id="397" r:id="rId63"/>
    <p:sldId id="334" r:id="rId64"/>
    <p:sldId id="335" r:id="rId65"/>
    <p:sldId id="336" r:id="rId66"/>
    <p:sldId id="337" r:id="rId67"/>
    <p:sldId id="338" r:id="rId68"/>
    <p:sldId id="339" r:id="rId69"/>
    <p:sldId id="340" r:id="rId70"/>
    <p:sldId id="341" r:id="rId71"/>
    <p:sldId id="342" r:id="rId72"/>
    <p:sldId id="343" r:id="rId73"/>
    <p:sldId id="344" r:id="rId74"/>
    <p:sldId id="345" r:id="rId75"/>
    <p:sldId id="346" r:id="rId76"/>
    <p:sldId id="347" r:id="rId77"/>
    <p:sldId id="348" r:id="rId78"/>
    <p:sldId id="349" r:id="rId79"/>
    <p:sldId id="350" r:id="rId80"/>
    <p:sldId id="351" r:id="rId81"/>
    <p:sldId id="352" r:id="rId82"/>
    <p:sldId id="353" r:id="rId83"/>
    <p:sldId id="398" r:id="rId84"/>
    <p:sldId id="399" r:id="rId85"/>
    <p:sldId id="400" r:id="rId86"/>
    <p:sldId id="401" r:id="rId87"/>
    <p:sldId id="402" r:id="rId88"/>
    <p:sldId id="403" r:id="rId89"/>
    <p:sldId id="404" r:id="rId90"/>
    <p:sldId id="405" r:id="rId91"/>
    <p:sldId id="406" r:id="rId92"/>
    <p:sldId id="407" r:id="rId93"/>
    <p:sldId id="408" r:id="rId94"/>
    <p:sldId id="410" r:id="rId95"/>
    <p:sldId id="411" r:id="rId96"/>
    <p:sldId id="409" r:id="rId97"/>
    <p:sldId id="412" r:id="rId98"/>
    <p:sldId id="413" r:id="rId99"/>
    <p:sldId id="414" r:id="rId100"/>
    <p:sldId id="415" r:id="rId101"/>
    <p:sldId id="416" r:id="rId102"/>
    <p:sldId id="417" r:id="rId103"/>
    <p:sldId id="418" r:id="rId104"/>
    <p:sldId id="419" r:id="rId105"/>
    <p:sldId id="420" r:id="rId106"/>
    <p:sldId id="426" r:id="rId107"/>
    <p:sldId id="427" r:id="rId108"/>
    <p:sldId id="428" r:id="rId109"/>
    <p:sldId id="429" r:id="rId110"/>
    <p:sldId id="430" r:id="rId111"/>
    <p:sldId id="431" r:id="rId112"/>
    <p:sldId id="432" r:id="rId113"/>
    <p:sldId id="433" r:id="rId114"/>
    <p:sldId id="434" r:id="rId115"/>
    <p:sldId id="435" r:id="rId116"/>
    <p:sldId id="436" r:id="rId117"/>
    <p:sldId id="437" r:id="rId118"/>
    <p:sldId id="438" r:id="rId119"/>
    <p:sldId id="439" r:id="rId120"/>
    <p:sldId id="440" r:id="rId121"/>
    <p:sldId id="441" r:id="rId122"/>
    <p:sldId id="442" r:id="rId123"/>
    <p:sldId id="443" r:id="rId124"/>
    <p:sldId id="424" r:id="rId125"/>
    <p:sldId id="425" r:id="rId126"/>
  </p:sldIdLst>
  <p:sldSz cx="12188825" cy="6858000"/>
  <p:notesSz cx="6858000" cy="9144000"/>
  <p:custDataLst>
    <p:tags r:id="rId1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4030">
          <p15:clr>
            <a:srgbClr val="A4A3A4"/>
          </p15:clr>
        </p15:guide>
        <p15:guide id="3" orient="horz" pos="1200">
          <p15:clr>
            <a:srgbClr val="A4A3A4"/>
          </p15:clr>
        </p15:guide>
        <p15:guide id="4" orient="horz" pos="1008">
          <p15:clr>
            <a:srgbClr val="A4A3A4"/>
          </p15:clr>
        </p15:guide>
        <p15:guide id="5" orient="horz" pos="3792">
          <p15:clr>
            <a:srgbClr val="A4A3A4"/>
          </p15:clr>
        </p15:guide>
        <p15:guide id="6" orient="horz">
          <p15:clr>
            <a:srgbClr val="A4A3A4"/>
          </p15:clr>
        </p15:guide>
        <p15:guide id="7" orient="horz" pos="3360">
          <p15:clr>
            <a:srgbClr val="A4A3A4"/>
          </p15:clr>
        </p15:guide>
        <p15:guide id="8" orient="horz" pos="3312">
          <p15:clr>
            <a:srgbClr val="A4A3A4"/>
          </p15:clr>
        </p15:guide>
        <p15:guide id="9" orient="horz" pos="240">
          <p15:clr>
            <a:srgbClr val="A4A3A4"/>
          </p15:clr>
        </p15:guide>
        <p15:guide id="10" orient="horz" pos="432">
          <p15:clr>
            <a:srgbClr val="A4A3A4"/>
          </p15:clr>
        </p15:guide>
        <p15:guide id="11" orient="horz" pos="2784">
          <p15:clr>
            <a:srgbClr val="A4A3A4"/>
          </p15:clr>
        </p15:guide>
        <p15:guide id="12" pos="3839">
          <p15:clr>
            <a:srgbClr val="A4A3A4"/>
          </p15:clr>
        </p15:guide>
        <p15:guide id="13" pos="959">
          <p15:clr>
            <a:srgbClr val="A4A3A4"/>
          </p15:clr>
        </p15:guide>
        <p15:guide id="14" pos="6143">
          <p15:clr>
            <a:srgbClr val="A4A3A4"/>
          </p15:clr>
        </p15:guide>
        <p15:guide id="15" pos="1247">
          <p15:clr>
            <a:srgbClr val="A4A3A4"/>
          </p15:clr>
        </p15:guide>
        <p15:guide id="16" pos="7007">
          <p15:clr>
            <a:srgbClr val="A4A3A4"/>
          </p15:clr>
        </p15:guide>
        <p15:guide id="17" pos="5855">
          <p15:clr>
            <a:srgbClr val="A4A3A4"/>
          </p15:clr>
        </p15:guide>
        <p15:guide id="18" pos="671">
          <p15:clr>
            <a:srgbClr val="A4A3A4"/>
          </p15:clr>
        </p15:guide>
        <p15:guide id="19" pos="7151">
          <p15:clr>
            <a:srgbClr val="A4A3A4"/>
          </p15:clr>
        </p15:guide>
        <p15:guide id="20" pos="311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6429" autoAdjust="0"/>
  </p:normalViewPr>
  <p:slideViewPr>
    <p:cSldViewPr showGuides="1">
      <p:cViewPr>
        <p:scale>
          <a:sx n="100" d="100"/>
          <a:sy n="100" d="100"/>
        </p:scale>
        <p:origin x="936" y="354"/>
      </p:cViewPr>
      <p:guideLst>
        <p:guide orient="horz" pos="2160"/>
        <p:guide orient="horz" pos="4030"/>
        <p:guide orient="horz" pos="1200"/>
        <p:guide orient="horz" pos="1008"/>
        <p:guide orient="horz" pos="3792"/>
        <p:guide orient="horz"/>
        <p:guide orient="horz" pos="3360"/>
        <p:guide orient="horz" pos="3312"/>
        <p:guide orient="horz" pos="240"/>
        <p:guide orient="horz" pos="432"/>
        <p:guide orient="horz" pos="2784"/>
        <p:guide pos="3839"/>
        <p:guide pos="959"/>
        <p:guide pos="6143"/>
        <p:guide pos="1247"/>
        <p:guide pos="7007"/>
        <p:guide pos="5855"/>
        <p:guide pos="671"/>
        <p:guide pos="7151"/>
        <p:guide pos="3119"/>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66" d="100"/>
          <a:sy n="66" d="100"/>
        </p:scale>
        <p:origin x="2250" y="9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handoutMaster" Target="handoutMasters/handout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tags" Target="tags/tag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customXml" Target="../customXml/item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presProps" Target="pres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theme" Target="theme/theme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 Id="rId4" Type="http://schemas.openxmlformats.org/officeDocument/2006/relationships/image" Target="../media/image5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zh-TW" sz="1200"/>
            </a:lvl1pPr>
          </a:lstStyle>
          <a:p>
            <a:endParaRPr lang="zh-TW"/>
          </a:p>
        </p:txBody>
      </p:sp>
      <p:sp>
        <p:nvSpPr>
          <p:cNvPr id="3" name="日期版面配置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latinLnBrk="0">
              <a:defRPr lang="zh-TW" sz="1200"/>
            </a:lvl1pPr>
          </a:lstStyle>
          <a:p>
            <a:fld id="{59088EAF-6ECA-4616-85EF-35AA19C641F3}" type="datetimeFigureOut">
              <a:rPr lang="en-US" altLang="zh-TW"/>
              <a:t>9/8/2016</a:t>
            </a:fld>
            <a:endParaRPr lang="zh-TW"/>
          </a:p>
        </p:txBody>
      </p:sp>
      <p:sp>
        <p:nvSpPr>
          <p:cNvPr id="4" name="頁尾版面配置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latinLnBrk="0">
              <a:defRPr lang="zh-TW" sz="1200"/>
            </a:lvl1pPr>
          </a:lstStyle>
          <a:p>
            <a:endParaRPr lang="zh-TW"/>
          </a:p>
        </p:txBody>
      </p:sp>
      <p:sp>
        <p:nvSpPr>
          <p:cNvPr id="5" name="投影片編號版面配置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latinLnBrk="0">
              <a:defRPr lang="zh-TW" sz="1200"/>
            </a:lvl1pPr>
          </a:lstStyle>
          <a:p>
            <a:fld id="{D9F912AB-2776-42F2-A957-313FC7EFEDB9}" type="slidenum">
              <a:rPr lang="zh-TW"/>
              <a:t>‹#›</a:t>
            </a:fld>
            <a:endParaRPr lang="zh-TW"/>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latinLnBrk="0">
              <a:defRPr lang="zh-TW" sz="1200"/>
            </a:lvl1pPr>
          </a:lstStyle>
          <a:p>
            <a:endParaRPr lang="zh-TW"/>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latinLnBrk="0">
              <a:defRPr lang="zh-TW" sz="1200"/>
            </a:lvl1pPr>
          </a:lstStyle>
          <a:p>
            <a:fld id="{3ABD2D7A-D230-4F91-BD59-0A39C2703BA8}" type="datetimeFigureOut">
              <a:t>2016/9/8</a:t>
            </a:fld>
            <a:endParaRPr lang="zh-TW"/>
          </a:p>
        </p:txBody>
      </p:sp>
      <p:sp>
        <p:nvSpPr>
          <p:cNvPr id="4" name="投影片圖像版面配置區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TW"/>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latinLnBrk="0">
              <a:defRPr lang="zh-TW" sz="1200"/>
            </a:lvl1pPr>
          </a:lstStyle>
          <a:p>
            <a:endParaRPr lang="zh-TW"/>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latinLnBrk="0">
              <a:defRPr lang="zh-TW" sz="1200"/>
            </a:lvl1pPr>
          </a:lstStyle>
          <a:p>
            <a:fld id="{F93199CD-3E1B-4AE6-990F-76F925F5EA9F}" type="slidenum">
              <a:t>‹#›</a:t>
            </a:fld>
            <a:endParaRPr lang="zh-TW"/>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lang="zh-TW" sz="1200" kern="1200">
        <a:solidFill>
          <a:schemeClr val="tx1"/>
        </a:solidFill>
        <a:latin typeface="+mn-lt"/>
        <a:ea typeface="+mn-ea"/>
        <a:cs typeface="+mn-cs"/>
      </a:defRPr>
    </a:lvl1pPr>
    <a:lvl2pPr marL="457200" algn="l" defTabSz="914400" rtl="0" eaLnBrk="1" latinLnBrk="0" hangingPunct="1">
      <a:defRPr lang="zh-TW" sz="1200" kern="1200">
        <a:solidFill>
          <a:schemeClr val="tx1"/>
        </a:solidFill>
        <a:latin typeface="+mn-lt"/>
        <a:ea typeface="+mn-ea"/>
        <a:cs typeface="+mn-cs"/>
      </a:defRPr>
    </a:lvl2pPr>
    <a:lvl3pPr marL="914400" algn="l" defTabSz="914400" rtl="0" eaLnBrk="1" latinLnBrk="0" hangingPunct="1">
      <a:defRPr lang="zh-TW" sz="1200" kern="1200">
        <a:solidFill>
          <a:schemeClr val="tx1"/>
        </a:solidFill>
        <a:latin typeface="+mn-lt"/>
        <a:ea typeface="+mn-ea"/>
        <a:cs typeface="+mn-cs"/>
      </a:defRPr>
    </a:lvl3pPr>
    <a:lvl4pPr marL="1371600" algn="l" defTabSz="914400" rtl="0" eaLnBrk="1" latinLnBrk="0" hangingPunct="1">
      <a:defRPr lang="zh-TW" sz="1200" kern="1200">
        <a:solidFill>
          <a:schemeClr val="tx1"/>
        </a:solidFill>
        <a:latin typeface="+mn-lt"/>
        <a:ea typeface="+mn-ea"/>
        <a:cs typeface="+mn-cs"/>
      </a:defRPr>
    </a:lvl4pPr>
    <a:lvl5pPr marL="1828800" algn="l" defTabSz="914400" rtl="0" eaLnBrk="1" latinLnBrk="0" hangingPunct="1">
      <a:defRPr lang="zh-TW" sz="1200" kern="1200">
        <a:solidFill>
          <a:schemeClr val="tx1"/>
        </a:solidFill>
        <a:latin typeface="+mn-lt"/>
        <a:ea typeface="+mn-ea"/>
        <a:cs typeface="+mn-cs"/>
      </a:defRPr>
    </a:lvl5pPr>
    <a:lvl6pPr marL="2286000" algn="l" defTabSz="914400" rtl="0" eaLnBrk="1" latinLnBrk="0" hangingPunct="1">
      <a:defRPr lang="zh-TW" sz="1200" kern="1200">
        <a:solidFill>
          <a:schemeClr val="tx1"/>
        </a:solidFill>
        <a:latin typeface="+mn-lt"/>
        <a:ea typeface="+mn-ea"/>
        <a:cs typeface="+mn-cs"/>
      </a:defRPr>
    </a:lvl6pPr>
    <a:lvl7pPr marL="2743200" algn="l" defTabSz="914400" rtl="0" eaLnBrk="1" latinLnBrk="0" hangingPunct="1">
      <a:defRPr lang="zh-TW" sz="1200" kern="1200">
        <a:solidFill>
          <a:schemeClr val="tx1"/>
        </a:solidFill>
        <a:latin typeface="+mn-lt"/>
        <a:ea typeface="+mn-ea"/>
        <a:cs typeface="+mn-cs"/>
      </a:defRPr>
    </a:lvl7pPr>
    <a:lvl8pPr marL="3200400" algn="l" defTabSz="914400" rtl="0" eaLnBrk="1" latinLnBrk="0" hangingPunct="1">
      <a:defRPr lang="zh-TW" sz="1200" kern="1200">
        <a:solidFill>
          <a:schemeClr val="tx1"/>
        </a:solidFill>
        <a:latin typeface="+mn-lt"/>
        <a:ea typeface="+mn-ea"/>
        <a:cs typeface="+mn-cs"/>
      </a:defRPr>
    </a:lvl8pPr>
    <a:lvl9pPr marL="3657600" algn="l" defTabSz="914400" rtl="0" eaLnBrk="1" latinLnBrk="0" hangingPunct="1">
      <a:defRPr lang="zh-TW"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大家好，今天主要跟大家分享的題目是關於音樂訊號和音訊設備相關的知識。 不過雖然說是音訊設備，但由於個人平常主要是以耳機主，因此本次報告的音訊設備會以耳機為主。</a:t>
            </a:r>
          </a:p>
          <a:p>
            <a:endParaRPr lang="zh-TW" altLang="en-US" dirty="0"/>
          </a:p>
        </p:txBody>
      </p:sp>
      <p:sp>
        <p:nvSpPr>
          <p:cNvPr id="4" name="投影片編號版面配置區 3"/>
          <p:cNvSpPr>
            <a:spLocks noGrp="1"/>
          </p:cNvSpPr>
          <p:nvPr>
            <p:ph type="sldNum" sz="quarter" idx="10"/>
          </p:nvPr>
        </p:nvSpPr>
        <p:spPr/>
        <p:txBody>
          <a:bodyPr/>
          <a:lstStyle/>
          <a:p>
            <a:fld id="{F93199CD-3E1B-4AE6-990F-76F925F5EA9F}" type="slidenum">
              <a:rPr lang="en-US" altLang="zh-TW" smtClean="0"/>
              <a:t>1</a:t>
            </a:fld>
            <a:endParaRPr lang="zh-TW" altLang="en-US"/>
          </a:p>
        </p:txBody>
      </p:sp>
    </p:spTree>
    <p:extLst>
      <p:ext uri="{BB962C8B-B14F-4D97-AF65-F5344CB8AC3E}">
        <p14:creationId xmlns:p14="http://schemas.microsoft.com/office/powerpoint/2010/main" val="1866379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會想報告這項題目其實是因為，個人在日常生活中發現大部分的人都有聽音樂的習慣，用喇叭也好 耳機也好 音響也好，其實聽音樂的人不在少數。</a:t>
            </a:r>
            <a:endParaRPr lang="en-US" altLang="zh-TW" dirty="0" smtClean="0"/>
          </a:p>
          <a:p>
            <a:r>
              <a:rPr lang="zh-TW" altLang="en-US" dirty="0" smtClean="0"/>
              <a:t>但是如果試著去問那些人，你知道最近音樂和音訊設備有甚麼變動嗎</a:t>
            </a:r>
            <a:r>
              <a:rPr lang="en-US" altLang="zh-TW" dirty="0" smtClean="0"/>
              <a:t>?(</a:t>
            </a:r>
            <a:r>
              <a:rPr lang="zh-TW" altLang="en-US" dirty="0" smtClean="0"/>
              <a:t>不是誰誰誰出了甚麼新歌，哪一家公司出了甚麼耳機或音響</a:t>
            </a:r>
            <a:r>
              <a:rPr lang="en-US" altLang="zh-TW" dirty="0" smtClean="0"/>
              <a:t>)</a:t>
            </a:r>
            <a:r>
              <a:rPr lang="zh-TW" altLang="en-US" dirty="0" smtClean="0"/>
              <a:t> </a:t>
            </a:r>
            <a:r>
              <a:rPr lang="en-US" altLang="zh-TW" dirty="0" smtClean="0"/>
              <a:t>CD</a:t>
            </a:r>
            <a:r>
              <a:rPr lang="zh-TW" altLang="en-US" dirty="0" smtClean="0"/>
              <a:t>的規格在</a:t>
            </a:r>
            <a:r>
              <a:rPr lang="en-US" altLang="zh-TW" dirty="0" smtClean="0"/>
              <a:t>1974</a:t>
            </a:r>
            <a:r>
              <a:rPr lang="zh-TW" altLang="en-US" dirty="0" smtClean="0"/>
              <a:t>年就已經被制定</a:t>
            </a:r>
            <a:r>
              <a:rPr lang="en-US" altLang="zh-TW" dirty="0" smtClean="0"/>
              <a:t/>
            </a:r>
            <a:br>
              <a:rPr lang="en-US" altLang="zh-TW" dirty="0" smtClean="0"/>
            </a:br>
            <a:r>
              <a:rPr lang="zh-TW" altLang="en-US" dirty="0" smtClean="0"/>
              <a:t>而近期大概大家也有聽說關於</a:t>
            </a:r>
            <a:r>
              <a:rPr lang="en-US" altLang="zh-TW" dirty="0" smtClean="0"/>
              <a:t>CD</a:t>
            </a:r>
            <a:r>
              <a:rPr lang="zh-TW" altLang="en-US" dirty="0" smtClean="0"/>
              <a:t>與唱片市場的萎縮，難道那些音樂公司沒有開拓其他路嗎</a:t>
            </a:r>
            <a:r>
              <a:rPr lang="en-US" altLang="zh-TW" dirty="0" smtClean="0"/>
              <a:t>?</a:t>
            </a:r>
          </a:p>
          <a:p>
            <a:r>
              <a:rPr lang="zh-TW" altLang="en-US" dirty="0" smtClean="0"/>
              <a:t>此外，如果跟大家說</a:t>
            </a:r>
            <a:r>
              <a:rPr lang="en-US" altLang="zh-TW" dirty="0" smtClean="0"/>
              <a:t>FULL</a:t>
            </a:r>
            <a:r>
              <a:rPr lang="zh-TW" altLang="en-US" dirty="0" smtClean="0"/>
              <a:t> </a:t>
            </a:r>
            <a:r>
              <a:rPr lang="en-US" altLang="zh-TW" dirty="0" smtClean="0"/>
              <a:t>HD</a:t>
            </a:r>
            <a:r>
              <a:rPr lang="zh-TW" altLang="en-US" dirty="0" smtClean="0"/>
              <a:t> 藍光 </a:t>
            </a:r>
            <a:r>
              <a:rPr lang="en-US" altLang="zh-TW" dirty="0" smtClean="0"/>
              <a:t>4K</a:t>
            </a:r>
            <a:r>
              <a:rPr lang="zh-TW" altLang="en-US" dirty="0" smtClean="0"/>
              <a:t> 有蠻大一部分的人都知道，音樂訊號呢</a:t>
            </a:r>
            <a:r>
              <a:rPr lang="en-US" altLang="zh-TW" dirty="0" smtClean="0"/>
              <a:t>?</a:t>
            </a:r>
            <a:r>
              <a:rPr lang="zh-TW" altLang="en-US" dirty="0" smtClean="0"/>
              <a:t> </a:t>
            </a:r>
            <a:r>
              <a:rPr lang="en-US" altLang="zh-TW" dirty="0" smtClean="0"/>
              <a:t>44.1kHz </a:t>
            </a:r>
            <a:r>
              <a:rPr lang="zh-TW" altLang="en-US" dirty="0" smtClean="0"/>
              <a:t>可能蠻多人有聽過 ， 事實上更早以前 </a:t>
            </a:r>
            <a:r>
              <a:rPr lang="en-US" altLang="zh-TW" dirty="0" smtClean="0"/>
              <a:t>96</a:t>
            </a:r>
            <a:r>
              <a:rPr lang="zh-TW" altLang="en-US" dirty="0" smtClean="0"/>
              <a:t> </a:t>
            </a:r>
            <a:r>
              <a:rPr lang="en-US" altLang="zh-TW" dirty="0" err="1" smtClean="0"/>
              <a:t>khz</a:t>
            </a:r>
            <a:r>
              <a:rPr lang="en-US" altLang="zh-TW" dirty="0" smtClean="0"/>
              <a:t> 192khz</a:t>
            </a:r>
            <a:r>
              <a:rPr lang="zh-TW" altLang="en-US" dirty="0" smtClean="0"/>
              <a:t>已經有了，這兩個的概念其實跟</a:t>
            </a:r>
            <a:r>
              <a:rPr lang="en-US" altLang="zh-TW" dirty="0" smtClean="0"/>
              <a:t>FULL</a:t>
            </a:r>
            <a:r>
              <a:rPr lang="zh-TW" altLang="en-US" dirty="0" smtClean="0"/>
              <a:t> </a:t>
            </a:r>
            <a:r>
              <a:rPr lang="en-US" altLang="zh-TW" dirty="0" smtClean="0"/>
              <a:t>HD</a:t>
            </a:r>
            <a:r>
              <a:rPr lang="zh-TW" altLang="en-US" dirty="0" smtClean="0"/>
              <a:t> 和 </a:t>
            </a:r>
            <a:r>
              <a:rPr lang="en-US" altLang="zh-TW" dirty="0" smtClean="0"/>
              <a:t>4K</a:t>
            </a:r>
            <a:r>
              <a:rPr lang="zh-TW" altLang="en-US" dirty="0" smtClean="0"/>
              <a:t>很像，</a:t>
            </a:r>
            <a:endParaRPr lang="en-US" altLang="zh-TW" dirty="0" smtClean="0"/>
          </a:p>
          <a:p>
            <a:r>
              <a:rPr lang="zh-TW" altLang="en-US" dirty="0" smtClean="0"/>
              <a:t>但直到近期才有</a:t>
            </a:r>
            <a:r>
              <a:rPr lang="en-US" altLang="zh-TW" dirty="0" smtClean="0"/>
              <a:t>96</a:t>
            </a:r>
            <a:r>
              <a:rPr lang="zh-TW" altLang="en-US" dirty="0" smtClean="0"/>
              <a:t> </a:t>
            </a:r>
            <a:r>
              <a:rPr lang="en-US" altLang="zh-TW" dirty="0" err="1" smtClean="0"/>
              <a:t>khz</a:t>
            </a:r>
            <a:r>
              <a:rPr lang="zh-TW" altLang="en-US" dirty="0" smtClean="0"/>
              <a:t>和 </a:t>
            </a:r>
            <a:r>
              <a:rPr lang="en-US" altLang="zh-TW" dirty="0" smtClean="0"/>
              <a:t>192khz</a:t>
            </a:r>
            <a:r>
              <a:rPr lang="zh-TW" altLang="en-US" dirty="0" smtClean="0"/>
              <a:t>的商用標準出來，而且蠻大比例的人可能也沒聽過。 所以，大部分人其實對於這方面的概念還是較缺乏。</a:t>
            </a:r>
            <a:endParaRPr lang="en-US" altLang="zh-TW" dirty="0" smtClean="0"/>
          </a:p>
          <a:p>
            <a:r>
              <a:rPr lang="zh-TW" altLang="en-US" dirty="0" smtClean="0"/>
              <a:t>個人雖然開始研究這方面的領域也沒有很久，但因為覺得這領域不是向大家說的只有耳朵好的人才能體會，只要大家喜歡聽音樂的，能夠更注意到這一塊領域，久而久之音樂訊號的領域也可以像影像那樣為人所知。</a:t>
            </a:r>
            <a:endParaRPr lang="en-US" altLang="zh-TW" dirty="0" smtClean="0"/>
          </a:p>
          <a:p>
            <a:r>
              <a:rPr lang="zh-TW" altLang="en-US" dirty="0" smtClean="0"/>
              <a:t>因此，本次報告希望將個人的經驗分享給大家，如果有興趣，本投影片的附件也提供了一些個人認為好用的工具跟大家分享。</a:t>
            </a:r>
            <a:endParaRPr lang="zh-TW" altLang="en-US" dirty="0"/>
          </a:p>
        </p:txBody>
      </p:sp>
      <p:sp>
        <p:nvSpPr>
          <p:cNvPr id="4" name="投影片編號版面配置區 3"/>
          <p:cNvSpPr>
            <a:spLocks noGrp="1"/>
          </p:cNvSpPr>
          <p:nvPr>
            <p:ph type="sldNum" sz="quarter" idx="10"/>
          </p:nvPr>
        </p:nvSpPr>
        <p:spPr/>
        <p:txBody>
          <a:bodyPr/>
          <a:lstStyle/>
          <a:p>
            <a:fld id="{F93199CD-3E1B-4AE6-990F-76F925F5EA9F}" type="slidenum">
              <a:rPr lang="en-US" altLang="zh-TW" smtClean="0"/>
              <a:t>2</a:t>
            </a:fld>
            <a:endParaRPr lang="zh-TW" altLang="en-US"/>
          </a:p>
        </p:txBody>
      </p:sp>
    </p:spTree>
    <p:extLst>
      <p:ext uri="{BB962C8B-B14F-4D97-AF65-F5344CB8AC3E}">
        <p14:creationId xmlns:p14="http://schemas.microsoft.com/office/powerpoint/2010/main" val="3910628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提到數位應該蠻多人知道就是 </a:t>
            </a:r>
            <a:r>
              <a:rPr lang="en-US" altLang="zh-TW" dirty="0" smtClean="0"/>
              <a:t>0</a:t>
            </a:r>
            <a:r>
              <a:rPr lang="zh-TW" altLang="en-US" dirty="0" smtClean="0"/>
              <a:t> </a:t>
            </a:r>
            <a:r>
              <a:rPr lang="en-US" altLang="zh-TW" dirty="0" smtClean="0"/>
              <a:t>1</a:t>
            </a:r>
            <a:r>
              <a:rPr lang="zh-TW" altLang="en-US" dirty="0" smtClean="0"/>
              <a:t> </a:t>
            </a:r>
            <a:r>
              <a:rPr lang="en-US" altLang="zh-TW" dirty="0" smtClean="0"/>
              <a:t>0</a:t>
            </a:r>
            <a:r>
              <a:rPr lang="zh-TW" altLang="en-US" dirty="0" smtClean="0"/>
              <a:t> </a:t>
            </a:r>
            <a:r>
              <a:rPr lang="en-US" altLang="zh-TW" dirty="0" smtClean="0"/>
              <a:t>1</a:t>
            </a:r>
            <a:r>
              <a:rPr lang="zh-TW" altLang="en-US" dirty="0" smtClean="0"/>
              <a:t> </a:t>
            </a:r>
            <a:r>
              <a:rPr lang="en-US" altLang="zh-TW" dirty="0" smtClean="0"/>
              <a:t>0</a:t>
            </a:r>
            <a:r>
              <a:rPr lang="zh-TW" altLang="en-US" dirty="0" smtClean="0"/>
              <a:t> </a:t>
            </a:r>
            <a:r>
              <a:rPr lang="en-US" altLang="zh-TW" dirty="0" smtClean="0"/>
              <a:t>1</a:t>
            </a:r>
            <a:r>
              <a:rPr lang="zh-TW" altLang="en-US" dirty="0" smtClean="0"/>
              <a:t> ， 嘛</a:t>
            </a:r>
            <a:r>
              <a:rPr lang="en-US" altLang="zh-TW" dirty="0" smtClean="0"/>
              <a:t>….</a:t>
            </a:r>
            <a:r>
              <a:rPr lang="zh-TW" altLang="en-US" dirty="0" smtClean="0"/>
              <a:t> 如果簡單來說也差不多確實是這樣</a:t>
            </a:r>
            <a:r>
              <a:rPr lang="en-US" altLang="zh-TW" dirty="0" smtClean="0"/>
              <a:t>XD</a:t>
            </a:r>
          </a:p>
          <a:p>
            <a:r>
              <a:rPr lang="zh-TW" altLang="en-US" dirty="0" smtClean="0"/>
              <a:t>後面會跟大家提什麼是</a:t>
            </a:r>
            <a:r>
              <a:rPr lang="en-US" altLang="zh-TW" dirty="0" smtClean="0"/>
              <a:t>SACD</a:t>
            </a:r>
            <a:r>
              <a:rPr lang="zh-TW" altLang="en-US" dirty="0" smtClean="0"/>
              <a:t> 和 </a:t>
            </a:r>
            <a:r>
              <a:rPr lang="en-US" altLang="zh-TW" dirty="0" smtClean="0"/>
              <a:t>hi-res</a:t>
            </a:r>
            <a:r>
              <a:rPr lang="zh-TW" altLang="en-US" dirty="0" smtClean="0"/>
              <a:t> </a:t>
            </a:r>
            <a:r>
              <a:rPr lang="en-US" altLang="zh-TW" dirty="0" smtClean="0"/>
              <a:t>audio</a:t>
            </a:r>
            <a:r>
              <a:rPr lang="zh-TW" altLang="en-US" dirty="0" smtClean="0"/>
              <a:t>。</a:t>
            </a:r>
            <a:endParaRPr lang="en-US" altLang="zh-TW" dirty="0" smtClean="0"/>
          </a:p>
          <a:p>
            <a:r>
              <a:rPr lang="zh-TW" altLang="en-US" dirty="0" smtClean="0"/>
              <a:t>如果已經有這些概念的暫時跟大家解釋一下，</a:t>
            </a:r>
            <a:r>
              <a:rPr lang="en-US" altLang="zh-TW" dirty="0" smtClean="0"/>
              <a:t>SACD</a:t>
            </a:r>
            <a:r>
              <a:rPr lang="zh-TW" altLang="en-US" dirty="0" smtClean="0"/>
              <a:t>所採用的</a:t>
            </a:r>
            <a:r>
              <a:rPr lang="en-US" altLang="zh-TW" dirty="0" smtClean="0"/>
              <a:t>DSD</a:t>
            </a:r>
            <a:r>
              <a:rPr lang="zh-TW" altLang="en-US" dirty="0" smtClean="0"/>
              <a:t>訊號其實也可以歸類在</a:t>
            </a:r>
            <a:r>
              <a:rPr lang="en-US" altLang="zh-TW" dirty="0" smtClean="0"/>
              <a:t>Hi-res</a:t>
            </a:r>
            <a:r>
              <a:rPr lang="zh-TW" altLang="en-US" dirty="0" smtClean="0"/>
              <a:t> </a:t>
            </a:r>
            <a:r>
              <a:rPr lang="en-US" altLang="zh-TW" dirty="0" smtClean="0"/>
              <a:t>audio</a:t>
            </a:r>
            <a:r>
              <a:rPr lang="zh-TW" altLang="en-US" dirty="0" smtClean="0"/>
              <a:t>。但因為後面為了方便講解，我在這邊將</a:t>
            </a:r>
            <a:r>
              <a:rPr lang="en-US" altLang="zh-TW" dirty="0" smtClean="0"/>
              <a:t>SACD</a:t>
            </a:r>
            <a:r>
              <a:rPr lang="zh-TW" altLang="en-US" dirty="0" smtClean="0"/>
              <a:t>獨立出來，但事實上</a:t>
            </a:r>
            <a:r>
              <a:rPr lang="en-US" altLang="zh-TW" dirty="0" smtClean="0"/>
              <a:t>SACD</a:t>
            </a:r>
            <a:r>
              <a:rPr lang="zh-TW" altLang="en-US" dirty="0" smtClean="0"/>
              <a:t>和</a:t>
            </a:r>
            <a:r>
              <a:rPr lang="en-US" altLang="zh-TW" dirty="0" smtClean="0"/>
              <a:t>hi-res</a:t>
            </a:r>
            <a:r>
              <a:rPr lang="zh-TW" altLang="en-US" dirty="0" smtClean="0"/>
              <a:t>本來也就是不同的東西，所以我將它分了開來；希望不要造成誤會。</a:t>
            </a:r>
            <a:endParaRPr lang="zh-TW" altLang="en-US" dirty="0"/>
          </a:p>
        </p:txBody>
      </p:sp>
      <p:sp>
        <p:nvSpPr>
          <p:cNvPr id="4" name="投影片編號版面配置區 3"/>
          <p:cNvSpPr>
            <a:spLocks noGrp="1"/>
          </p:cNvSpPr>
          <p:nvPr>
            <p:ph type="sldNum" sz="quarter" idx="10"/>
          </p:nvPr>
        </p:nvSpPr>
        <p:spPr/>
        <p:txBody>
          <a:bodyPr/>
          <a:lstStyle/>
          <a:p>
            <a:fld id="{F93199CD-3E1B-4AE6-990F-76F925F5EA9F}" type="slidenum">
              <a:rPr lang="en-US" altLang="zh-TW" smtClean="0"/>
              <a:t>5</a:t>
            </a:fld>
            <a:endParaRPr lang="zh-TW" altLang="en-US"/>
          </a:p>
        </p:txBody>
      </p:sp>
    </p:spTree>
    <p:extLst>
      <p:ext uri="{BB962C8B-B14F-4D97-AF65-F5344CB8AC3E}">
        <p14:creationId xmlns:p14="http://schemas.microsoft.com/office/powerpoint/2010/main" val="2891296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因為數位系統沒辦法紀錄連續的值，所以我們只能靠數位裡面能表示的值來表達一個訊號的振幅，所以就會產生量化誤差。</a:t>
            </a:r>
            <a:endParaRPr lang="zh-TW" altLang="en-US" dirty="0"/>
          </a:p>
        </p:txBody>
      </p:sp>
      <p:sp>
        <p:nvSpPr>
          <p:cNvPr id="4" name="投影片編號版面配置區 3"/>
          <p:cNvSpPr>
            <a:spLocks noGrp="1"/>
          </p:cNvSpPr>
          <p:nvPr>
            <p:ph type="sldNum" sz="quarter" idx="10"/>
          </p:nvPr>
        </p:nvSpPr>
        <p:spPr/>
        <p:txBody>
          <a:bodyPr/>
          <a:lstStyle/>
          <a:p>
            <a:fld id="{F93199CD-3E1B-4AE6-990F-76F925F5EA9F}" type="slidenum">
              <a:rPr lang="en-US" altLang="zh-TW" smtClean="0"/>
              <a:t>6</a:t>
            </a:fld>
            <a:endParaRPr lang="zh-TW" altLang="en-US"/>
          </a:p>
        </p:txBody>
      </p:sp>
    </p:spTree>
    <p:extLst>
      <p:ext uri="{BB962C8B-B14F-4D97-AF65-F5344CB8AC3E}">
        <p14:creationId xmlns:p14="http://schemas.microsoft.com/office/powerpoint/2010/main" val="4114439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所以大家常看到的</a:t>
            </a:r>
            <a:r>
              <a:rPr lang="en-US" altLang="zh-TW" dirty="0" err="1" smtClean="0"/>
              <a:t>pcm</a:t>
            </a:r>
            <a:r>
              <a:rPr lang="zh-TW" altLang="en-US" dirty="0" smtClean="0"/>
              <a:t> </a:t>
            </a:r>
            <a:r>
              <a:rPr lang="en-US" altLang="zh-TW" dirty="0" smtClean="0"/>
              <a:t>1411</a:t>
            </a:r>
            <a:r>
              <a:rPr lang="zh-TW" altLang="en-US" dirty="0" smtClean="0"/>
              <a:t> 就是這麼來的</a:t>
            </a:r>
            <a:endParaRPr lang="zh-TW" altLang="en-US" dirty="0"/>
          </a:p>
        </p:txBody>
      </p:sp>
      <p:sp>
        <p:nvSpPr>
          <p:cNvPr id="4" name="投影片編號版面配置區 3"/>
          <p:cNvSpPr>
            <a:spLocks noGrp="1"/>
          </p:cNvSpPr>
          <p:nvPr>
            <p:ph type="sldNum" sz="quarter" idx="10"/>
          </p:nvPr>
        </p:nvSpPr>
        <p:spPr/>
        <p:txBody>
          <a:bodyPr/>
          <a:lstStyle/>
          <a:p>
            <a:fld id="{F93199CD-3E1B-4AE6-990F-76F925F5EA9F}" type="slidenum">
              <a:rPr lang="en-US" altLang="zh-TW" smtClean="0"/>
              <a:t>8</a:t>
            </a:fld>
            <a:endParaRPr lang="zh-TW" altLang="en-US"/>
          </a:p>
        </p:txBody>
      </p:sp>
    </p:spTree>
    <p:extLst>
      <p:ext uri="{BB962C8B-B14F-4D97-AF65-F5344CB8AC3E}">
        <p14:creationId xmlns:p14="http://schemas.microsoft.com/office/powerpoint/2010/main" val="4217791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所以，數值越大的 </a:t>
            </a:r>
            <a:r>
              <a:rPr lang="en-US" altLang="zh-TW" dirty="0" smtClean="0"/>
              <a:t>1</a:t>
            </a:r>
            <a:r>
              <a:rPr lang="zh-TW" altLang="en-US" dirty="0" smtClean="0"/>
              <a:t> 的脈衝會越密集 ，反之數值越小 </a:t>
            </a:r>
            <a:r>
              <a:rPr lang="en-US" altLang="zh-TW" dirty="0" smtClean="0"/>
              <a:t>-1</a:t>
            </a:r>
            <a:r>
              <a:rPr lang="zh-TW" altLang="en-US" dirty="0" smtClean="0"/>
              <a:t> 或</a:t>
            </a:r>
            <a:r>
              <a:rPr lang="en-US" altLang="zh-TW" dirty="0" smtClean="0"/>
              <a:t>0</a:t>
            </a:r>
            <a:r>
              <a:rPr lang="zh-TW" altLang="en-US" dirty="0" smtClean="0"/>
              <a:t>的會越密集</a:t>
            </a:r>
            <a:endParaRPr lang="zh-TW" altLang="en-US" dirty="0"/>
          </a:p>
        </p:txBody>
      </p:sp>
      <p:sp>
        <p:nvSpPr>
          <p:cNvPr id="4" name="投影片編號版面配置區 3"/>
          <p:cNvSpPr>
            <a:spLocks noGrp="1"/>
          </p:cNvSpPr>
          <p:nvPr>
            <p:ph type="sldNum" sz="quarter" idx="10"/>
          </p:nvPr>
        </p:nvSpPr>
        <p:spPr/>
        <p:txBody>
          <a:bodyPr/>
          <a:lstStyle/>
          <a:p>
            <a:fld id="{F93199CD-3E1B-4AE6-990F-76F925F5EA9F}" type="slidenum">
              <a:rPr lang="en-US" altLang="zh-TW" smtClean="0"/>
              <a:t>9</a:t>
            </a:fld>
            <a:endParaRPr lang="zh-TW" altLang="en-US"/>
          </a:p>
        </p:txBody>
      </p:sp>
    </p:spTree>
    <p:extLst>
      <p:ext uri="{BB962C8B-B14F-4D97-AF65-F5344CB8AC3E}">
        <p14:creationId xmlns:p14="http://schemas.microsoft.com/office/powerpoint/2010/main" val="3644776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93199CD-3E1B-4AE6-990F-76F925F5EA9F}" type="slidenum">
              <a:rPr lang="en-US" altLang="zh-TW" smtClean="0"/>
              <a:t>46</a:t>
            </a:fld>
            <a:endParaRPr lang="zh-TW" altLang="en-US"/>
          </a:p>
        </p:txBody>
      </p:sp>
    </p:spTree>
    <p:extLst>
      <p:ext uri="{BB962C8B-B14F-4D97-AF65-F5344CB8AC3E}">
        <p14:creationId xmlns:p14="http://schemas.microsoft.com/office/powerpoint/2010/main" val="3811764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93199CD-3E1B-4AE6-990F-76F925F5EA9F}" type="slidenum">
              <a:rPr lang="en-US" altLang="zh-TW" smtClean="0"/>
              <a:t>49</a:t>
            </a:fld>
            <a:endParaRPr lang="zh-TW" altLang="en-US"/>
          </a:p>
        </p:txBody>
      </p:sp>
    </p:spTree>
    <p:extLst>
      <p:ext uri="{BB962C8B-B14F-4D97-AF65-F5344CB8AC3E}">
        <p14:creationId xmlns:p14="http://schemas.microsoft.com/office/powerpoint/2010/main" val="3552777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http://wellswoo.pixnet.net/blog/post/199905042-cannon-xlr-%E8%88%87-trs-%E8%81%B2%E9%9F%B3%E6%8E%A5%E9%A0%AD%E4%BB%8B%E7%B4%B9</a:t>
            </a:r>
            <a:endParaRPr lang="zh-TW" altLang="en-US" dirty="0"/>
          </a:p>
        </p:txBody>
      </p:sp>
      <p:sp>
        <p:nvSpPr>
          <p:cNvPr id="4" name="投影片編號版面配置區 3"/>
          <p:cNvSpPr>
            <a:spLocks noGrp="1"/>
          </p:cNvSpPr>
          <p:nvPr>
            <p:ph type="sldNum" sz="quarter" idx="10"/>
          </p:nvPr>
        </p:nvSpPr>
        <p:spPr/>
        <p:txBody>
          <a:bodyPr/>
          <a:lstStyle/>
          <a:p>
            <a:fld id="{F93199CD-3E1B-4AE6-990F-76F925F5EA9F}" type="slidenum">
              <a:rPr lang="en-US" altLang="zh-TW" smtClean="0"/>
              <a:t>50</a:t>
            </a:fld>
            <a:endParaRPr lang="zh-TW" altLang="en-US"/>
          </a:p>
        </p:txBody>
      </p:sp>
    </p:spTree>
    <p:extLst>
      <p:ext uri="{BB962C8B-B14F-4D97-AF65-F5344CB8AC3E}">
        <p14:creationId xmlns:p14="http://schemas.microsoft.com/office/powerpoint/2010/main" val="4036567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1065214" y="1828800"/>
            <a:ext cx="8229600" cy="2895600"/>
          </a:xfrm>
        </p:spPr>
        <p:txBody>
          <a:bodyPr anchor="b">
            <a:normAutofit/>
          </a:bodyPr>
          <a:lstStyle>
            <a:lvl1pPr latinLnBrk="0">
              <a:lnSpc>
                <a:spcPct val="80000"/>
              </a:lnSpc>
              <a:defRPr lang="zh-TW" sz="4800">
                <a:solidFill>
                  <a:schemeClr val="tx1"/>
                </a:solidFill>
              </a:defRPr>
            </a:lvl1pPr>
          </a:lstStyle>
          <a:p>
            <a:r>
              <a:rPr lang="zh-TW" altLang="en-US" smtClean="0"/>
              <a:t>按一下以編輯母片標題樣式</a:t>
            </a:r>
            <a:endParaRPr lang="zh-TW" dirty="0"/>
          </a:p>
        </p:txBody>
      </p:sp>
      <p:sp>
        <p:nvSpPr>
          <p:cNvPr id="3" name="副標題 2"/>
          <p:cNvSpPr>
            <a:spLocks noGrp="1"/>
          </p:cNvSpPr>
          <p:nvPr>
            <p:ph type="subTitle" idx="1"/>
          </p:nvPr>
        </p:nvSpPr>
        <p:spPr>
          <a:xfrm>
            <a:off x="1065213" y="4800600"/>
            <a:ext cx="8229600" cy="1219200"/>
          </a:xfrm>
        </p:spPr>
        <p:txBody>
          <a:bodyPr>
            <a:normAutofit/>
          </a:bodyPr>
          <a:lstStyle>
            <a:lvl1pPr marL="0" indent="0" algn="l" latinLnBrk="0">
              <a:spcBef>
                <a:spcPts val="0"/>
              </a:spcBef>
              <a:buNone/>
              <a:defRPr lang="zh-TW" sz="2000" cap="all" spc="200" baseline="0">
                <a:solidFill>
                  <a:schemeClr val="accent1"/>
                </a:solidFill>
              </a:defRPr>
            </a:lvl1pPr>
            <a:lvl2pPr marL="457200" indent="0" algn="ctr" latinLnBrk="0">
              <a:buNone/>
              <a:defRPr lang="zh-TW">
                <a:solidFill>
                  <a:schemeClr val="tx1">
                    <a:tint val="75000"/>
                  </a:schemeClr>
                </a:solidFill>
              </a:defRPr>
            </a:lvl2pPr>
            <a:lvl3pPr marL="914400" indent="0" algn="ctr" latinLnBrk="0">
              <a:buNone/>
              <a:defRPr lang="zh-TW">
                <a:solidFill>
                  <a:schemeClr val="tx1">
                    <a:tint val="75000"/>
                  </a:schemeClr>
                </a:solidFill>
              </a:defRPr>
            </a:lvl3pPr>
            <a:lvl4pPr marL="1371600" indent="0" algn="ctr" latinLnBrk="0">
              <a:buNone/>
              <a:defRPr lang="zh-TW">
                <a:solidFill>
                  <a:schemeClr val="tx1">
                    <a:tint val="75000"/>
                  </a:schemeClr>
                </a:solidFill>
              </a:defRPr>
            </a:lvl4pPr>
            <a:lvl5pPr marL="1828800" indent="0" algn="ctr" latinLnBrk="0">
              <a:buNone/>
              <a:defRPr lang="zh-TW">
                <a:solidFill>
                  <a:schemeClr val="tx1">
                    <a:tint val="75000"/>
                  </a:schemeClr>
                </a:solidFill>
              </a:defRPr>
            </a:lvl5pPr>
            <a:lvl6pPr marL="2286000" indent="0" algn="ctr" latinLnBrk="0">
              <a:buNone/>
              <a:defRPr lang="zh-TW">
                <a:solidFill>
                  <a:schemeClr val="tx1">
                    <a:tint val="75000"/>
                  </a:schemeClr>
                </a:solidFill>
              </a:defRPr>
            </a:lvl6pPr>
            <a:lvl7pPr marL="2743200" indent="0" algn="ctr" latinLnBrk="0">
              <a:buNone/>
              <a:defRPr lang="zh-TW">
                <a:solidFill>
                  <a:schemeClr val="tx1">
                    <a:tint val="75000"/>
                  </a:schemeClr>
                </a:solidFill>
              </a:defRPr>
            </a:lvl7pPr>
            <a:lvl8pPr marL="3200400" indent="0" algn="ctr" latinLnBrk="0">
              <a:buNone/>
              <a:defRPr lang="zh-TW">
                <a:solidFill>
                  <a:schemeClr val="tx1">
                    <a:tint val="75000"/>
                  </a:schemeClr>
                </a:solidFill>
              </a:defRPr>
            </a:lvl8pPr>
            <a:lvl9pPr marL="3657600" indent="0" algn="ctr" latinLnBrk="0">
              <a:buNone/>
              <a:defRPr lang="zh-TW">
                <a:solidFill>
                  <a:schemeClr val="tx1">
                    <a:tint val="75000"/>
                  </a:schemeClr>
                </a:solidFill>
              </a:defRPr>
            </a:lvl9pPr>
          </a:lstStyle>
          <a:p>
            <a:r>
              <a:rPr lang="zh-TW" altLang="en-US" smtClean="0"/>
              <a:t>按一下以編輯母片副標題樣式</a:t>
            </a:r>
            <a:endParaRPr lang="zh-TW" dirty="0"/>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垂直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dirty="0"/>
          </a:p>
        </p:txBody>
      </p:sp>
      <p:sp>
        <p:nvSpPr>
          <p:cNvPr id="3" name="垂直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dirty="0"/>
          </a:p>
        </p:txBody>
      </p:sp>
      <p:sp>
        <p:nvSpPr>
          <p:cNvPr id="4" name="日期版面配置區 3"/>
          <p:cNvSpPr>
            <a:spLocks noGrp="1"/>
          </p:cNvSpPr>
          <p:nvPr>
            <p:ph type="dt" sz="half" idx="10"/>
          </p:nvPr>
        </p:nvSpPr>
        <p:spPr/>
        <p:txBody>
          <a:bodyPr/>
          <a:lstStyle/>
          <a:p>
            <a:fld id="{03F41C87-7AD9-4845-A077-840E4A0F3F06}" type="datetimeFigureOut">
              <a:t>2016/9/8</a:t>
            </a:fld>
            <a:endParaRPr lang="zh-TW"/>
          </a:p>
        </p:txBody>
      </p:sp>
      <p:sp>
        <p:nvSpPr>
          <p:cNvPr id="5" name="頁尾版面配置區 4"/>
          <p:cNvSpPr>
            <a:spLocks noGrp="1"/>
          </p:cNvSpPr>
          <p:nvPr>
            <p:ph type="ftr" sz="quarter" idx="11"/>
          </p:nvPr>
        </p:nvSpPr>
        <p:spPr/>
        <p:txBody>
          <a:bodyPr/>
          <a:lstStyle/>
          <a:p>
            <a:endParaRPr lang="zh-TW"/>
          </a:p>
        </p:txBody>
      </p:sp>
      <p:sp>
        <p:nvSpPr>
          <p:cNvPr id="6" name="投影片編號版面配置區 5"/>
          <p:cNvSpPr>
            <a:spLocks noGrp="1"/>
          </p:cNvSpPr>
          <p:nvPr>
            <p:ph type="sldNum" sz="quarter" idx="12"/>
          </p:nvPr>
        </p:nvSpPr>
        <p:spPr/>
        <p:txBody>
          <a:bodyPr/>
          <a:lstStyle/>
          <a:p>
            <a:fld id="{2A013F82-EE5E-44EE-A61D-E31C6657F26F}" type="slidenum">
              <a:t>‹#›</a:t>
            </a:fld>
            <a:endParaRPr lang="zh-TW"/>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9142412" y="381001"/>
            <a:ext cx="1524001" cy="5638800"/>
          </a:xfrm>
        </p:spPr>
        <p:txBody>
          <a:bodyPr vert="eaVert">
            <a:normAutofit/>
          </a:bodyPr>
          <a:lstStyle>
            <a:lvl1pPr>
              <a:defRPr sz="3200"/>
            </a:lvl1pPr>
          </a:lstStyle>
          <a:p>
            <a:r>
              <a:rPr lang="zh-TW" altLang="en-US" smtClean="0"/>
              <a:t>按一下以編輯母片標題樣式</a:t>
            </a:r>
            <a:endParaRPr lang="zh-TW" dirty="0"/>
          </a:p>
        </p:txBody>
      </p:sp>
      <p:sp>
        <p:nvSpPr>
          <p:cNvPr id="3" name="垂直文字版面配置區 2"/>
          <p:cNvSpPr>
            <a:spLocks noGrp="1"/>
          </p:cNvSpPr>
          <p:nvPr>
            <p:ph type="body" orient="vert" idx="1"/>
          </p:nvPr>
        </p:nvSpPr>
        <p:spPr>
          <a:xfrm>
            <a:off x="1522412" y="381001"/>
            <a:ext cx="7391399" cy="56388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dirty="0"/>
          </a:p>
        </p:txBody>
      </p:sp>
      <p:sp>
        <p:nvSpPr>
          <p:cNvPr id="4" name="日期版面配置區 3"/>
          <p:cNvSpPr>
            <a:spLocks noGrp="1"/>
          </p:cNvSpPr>
          <p:nvPr>
            <p:ph type="dt" sz="half" idx="10"/>
          </p:nvPr>
        </p:nvSpPr>
        <p:spPr/>
        <p:txBody>
          <a:bodyPr/>
          <a:lstStyle/>
          <a:p>
            <a:fld id="{03F41C87-7AD9-4845-A077-840E4A0F3F06}" type="datetimeFigureOut">
              <a:t>2016/9/8</a:t>
            </a:fld>
            <a:endParaRPr lang="zh-TW"/>
          </a:p>
        </p:txBody>
      </p:sp>
      <p:sp>
        <p:nvSpPr>
          <p:cNvPr id="5" name="頁尾版面配置區 4"/>
          <p:cNvSpPr>
            <a:spLocks noGrp="1"/>
          </p:cNvSpPr>
          <p:nvPr>
            <p:ph type="ftr" sz="quarter" idx="11"/>
          </p:nvPr>
        </p:nvSpPr>
        <p:spPr/>
        <p:txBody>
          <a:bodyPr/>
          <a:lstStyle/>
          <a:p>
            <a:endParaRPr lang="zh-TW"/>
          </a:p>
        </p:txBody>
      </p:sp>
      <p:sp>
        <p:nvSpPr>
          <p:cNvPr id="6" name="投影片編號版面配置區 5"/>
          <p:cNvSpPr>
            <a:spLocks noGrp="1"/>
          </p:cNvSpPr>
          <p:nvPr>
            <p:ph type="sldNum" sz="quarter" idx="12"/>
          </p:nvPr>
        </p:nvSpPr>
        <p:spPr/>
        <p:txBody>
          <a:bodyPr/>
          <a:lstStyle/>
          <a:p>
            <a:fld id="{2A013F82-EE5E-44EE-A61D-E31C6657F26F}" type="slidenum">
              <a:t>‹#›</a:t>
            </a:fld>
            <a:endParaRPr lang="zh-TW"/>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dirty="0"/>
          </a:p>
        </p:txBody>
      </p:sp>
      <p:sp>
        <p:nvSpPr>
          <p:cNvPr id="3" name="內容版面配置區 2"/>
          <p:cNvSpPr>
            <a:spLocks noGrp="1"/>
          </p:cNvSpPr>
          <p:nvPr>
            <p:ph idx="1"/>
          </p:nvPr>
        </p:nvSpPr>
        <p:spPr/>
        <p:txBody>
          <a:bodyPr/>
          <a:lstStyle>
            <a:lvl5pPr latinLnBrk="0">
              <a:defRPr lang="zh-TW"/>
            </a:lvl5pPr>
            <a:lvl6pPr latinLnBrk="0">
              <a:defRPr lang="zh-TW"/>
            </a:lvl6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dirty="0"/>
          </a:p>
        </p:txBody>
      </p:sp>
      <p:sp>
        <p:nvSpPr>
          <p:cNvPr id="4" name="日期版面配置區 3"/>
          <p:cNvSpPr>
            <a:spLocks noGrp="1"/>
          </p:cNvSpPr>
          <p:nvPr>
            <p:ph type="dt" sz="half" idx="10"/>
          </p:nvPr>
        </p:nvSpPr>
        <p:spPr/>
        <p:txBody>
          <a:bodyPr/>
          <a:lstStyle/>
          <a:p>
            <a:fld id="{03F41C87-7AD9-4845-A077-840E4A0F3F06}" type="datetimeFigureOut">
              <a:t>2016/9/8</a:t>
            </a:fld>
            <a:endParaRPr lang="zh-TW" dirty="0"/>
          </a:p>
        </p:txBody>
      </p:sp>
      <p:sp>
        <p:nvSpPr>
          <p:cNvPr id="5" name="頁尾版面配置區 4"/>
          <p:cNvSpPr>
            <a:spLocks noGrp="1"/>
          </p:cNvSpPr>
          <p:nvPr>
            <p:ph type="ftr" sz="quarter" idx="11"/>
          </p:nvPr>
        </p:nvSpPr>
        <p:spPr/>
        <p:txBody>
          <a:bodyPr/>
          <a:lstStyle/>
          <a:p>
            <a:endParaRPr lang="zh-TW" dirty="0"/>
          </a:p>
        </p:txBody>
      </p:sp>
      <p:sp>
        <p:nvSpPr>
          <p:cNvPr id="6" name="投影片編號版面配置區 5"/>
          <p:cNvSpPr>
            <a:spLocks noGrp="1"/>
          </p:cNvSpPr>
          <p:nvPr>
            <p:ph type="sldNum" sz="quarter" idx="12"/>
          </p:nvPr>
        </p:nvSpPr>
        <p:spPr/>
        <p:txBody>
          <a:bodyPr/>
          <a:lstStyle/>
          <a:p>
            <a:fld id="{2A013F82-EE5E-44EE-A61D-E31C6657F26F}" type="slidenum">
              <a:t>‹#›</a:t>
            </a:fld>
            <a:endParaRPr lang="zh-TW" dirty="0"/>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1059614" y="2514600"/>
            <a:ext cx="8692399" cy="2819400"/>
          </a:xfrm>
        </p:spPr>
        <p:txBody>
          <a:bodyPr anchor="b">
            <a:normAutofit/>
          </a:bodyPr>
          <a:lstStyle>
            <a:lvl1pPr algn="l" latinLnBrk="0">
              <a:lnSpc>
                <a:spcPct val="80000"/>
              </a:lnSpc>
              <a:defRPr lang="zh-TW" sz="4800" b="0" cap="none" baseline="0"/>
            </a:lvl1pPr>
          </a:lstStyle>
          <a:p>
            <a:r>
              <a:rPr lang="zh-TW" altLang="en-US" smtClean="0"/>
              <a:t>按一下以編輯母片標題樣式</a:t>
            </a:r>
            <a:endParaRPr lang="zh-TW" dirty="0"/>
          </a:p>
        </p:txBody>
      </p:sp>
      <p:sp>
        <p:nvSpPr>
          <p:cNvPr id="3" name="文字版面配置區 2"/>
          <p:cNvSpPr>
            <a:spLocks noGrp="1"/>
          </p:cNvSpPr>
          <p:nvPr>
            <p:ph type="body" idx="1"/>
          </p:nvPr>
        </p:nvSpPr>
        <p:spPr>
          <a:xfrm>
            <a:off x="1065213" y="5410200"/>
            <a:ext cx="8687333" cy="609601"/>
          </a:xfrm>
        </p:spPr>
        <p:txBody>
          <a:bodyPr anchor="t">
            <a:normAutofit/>
          </a:bodyPr>
          <a:lstStyle>
            <a:lvl1pPr marL="0" indent="0" latinLnBrk="0">
              <a:spcBef>
                <a:spcPts val="0"/>
              </a:spcBef>
              <a:buNone/>
              <a:defRPr lang="zh-TW" sz="2000" cap="all" spc="200" baseline="0">
                <a:solidFill>
                  <a:schemeClr val="accent1"/>
                </a:solidFill>
              </a:defRPr>
            </a:lvl1pPr>
            <a:lvl2pPr marL="457200" indent="0" latinLnBrk="0">
              <a:buNone/>
              <a:defRPr lang="zh-TW" sz="1800">
                <a:solidFill>
                  <a:schemeClr val="tx1">
                    <a:tint val="75000"/>
                  </a:schemeClr>
                </a:solidFill>
              </a:defRPr>
            </a:lvl2pPr>
            <a:lvl3pPr marL="914400" indent="0" latinLnBrk="0">
              <a:buNone/>
              <a:defRPr lang="zh-TW" sz="1600">
                <a:solidFill>
                  <a:schemeClr val="tx1">
                    <a:tint val="75000"/>
                  </a:schemeClr>
                </a:solidFill>
              </a:defRPr>
            </a:lvl3pPr>
            <a:lvl4pPr marL="1371600" indent="0" latinLnBrk="0">
              <a:buNone/>
              <a:defRPr lang="zh-TW" sz="1400">
                <a:solidFill>
                  <a:schemeClr val="tx1">
                    <a:tint val="75000"/>
                  </a:schemeClr>
                </a:solidFill>
              </a:defRPr>
            </a:lvl4pPr>
            <a:lvl5pPr marL="1828800" indent="0" latinLnBrk="0">
              <a:buNone/>
              <a:defRPr lang="zh-TW" sz="1400">
                <a:solidFill>
                  <a:schemeClr val="tx1">
                    <a:tint val="75000"/>
                  </a:schemeClr>
                </a:solidFill>
              </a:defRPr>
            </a:lvl5pPr>
            <a:lvl6pPr marL="2286000" indent="0" latinLnBrk="0">
              <a:buNone/>
              <a:defRPr lang="zh-TW" sz="1400">
                <a:solidFill>
                  <a:schemeClr val="tx1">
                    <a:tint val="75000"/>
                  </a:schemeClr>
                </a:solidFill>
              </a:defRPr>
            </a:lvl6pPr>
            <a:lvl7pPr marL="2743200" indent="0" latinLnBrk="0">
              <a:buNone/>
              <a:defRPr lang="zh-TW" sz="1400">
                <a:solidFill>
                  <a:schemeClr val="tx1">
                    <a:tint val="75000"/>
                  </a:schemeClr>
                </a:solidFill>
              </a:defRPr>
            </a:lvl7pPr>
            <a:lvl8pPr marL="3200400" indent="0" latinLnBrk="0">
              <a:buNone/>
              <a:defRPr lang="zh-TW" sz="1400">
                <a:solidFill>
                  <a:schemeClr val="tx1">
                    <a:tint val="75000"/>
                  </a:schemeClr>
                </a:solidFill>
              </a:defRPr>
            </a:lvl8pPr>
            <a:lvl9pPr marL="3657600" indent="0" latinLnBrk="0">
              <a:buNone/>
              <a:defRPr lang="zh-TW"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03F41C87-7AD9-4845-A077-840E4A0F3F06}" type="datetimeFigureOut">
              <a:t>2016/9/8</a:t>
            </a:fld>
            <a:endParaRPr lang="zh-TW"/>
          </a:p>
        </p:txBody>
      </p:sp>
      <p:sp>
        <p:nvSpPr>
          <p:cNvPr id="5" name="頁尾版面配置區 4"/>
          <p:cNvSpPr>
            <a:spLocks noGrp="1"/>
          </p:cNvSpPr>
          <p:nvPr>
            <p:ph type="ftr" sz="quarter" idx="11"/>
          </p:nvPr>
        </p:nvSpPr>
        <p:spPr/>
        <p:txBody>
          <a:bodyPr/>
          <a:lstStyle/>
          <a:p>
            <a:endParaRPr lang="zh-TW" dirty="0"/>
          </a:p>
        </p:txBody>
      </p:sp>
      <p:sp>
        <p:nvSpPr>
          <p:cNvPr id="6" name="投影片編號版面配置區 5"/>
          <p:cNvSpPr>
            <a:spLocks noGrp="1"/>
          </p:cNvSpPr>
          <p:nvPr>
            <p:ph type="sldNum" sz="quarter" idx="12"/>
          </p:nvPr>
        </p:nvSpPr>
        <p:spPr/>
        <p:txBody>
          <a:bodyPr/>
          <a:lstStyle/>
          <a:p>
            <a:fld id="{2A013F82-EE5E-44EE-A61D-E31C6657F26F}" type="slidenum">
              <a:t>‹#›</a:t>
            </a:fld>
            <a:endParaRPr lang="zh-TW"/>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1522412" y="381000"/>
            <a:ext cx="9144002" cy="1371600"/>
          </a:xfrm>
        </p:spPr>
        <p:txBody>
          <a:bodyPr/>
          <a:lstStyle/>
          <a:p>
            <a:r>
              <a:rPr lang="zh-TW" altLang="en-US" smtClean="0"/>
              <a:t>按一下以編輯母片標題樣式</a:t>
            </a:r>
            <a:endParaRPr lang="zh-TW" dirty="0"/>
          </a:p>
        </p:txBody>
      </p:sp>
      <p:sp>
        <p:nvSpPr>
          <p:cNvPr id="3" name="內容版面配置區 2"/>
          <p:cNvSpPr>
            <a:spLocks noGrp="1"/>
          </p:cNvSpPr>
          <p:nvPr>
            <p:ph sz="half" idx="1"/>
          </p:nvPr>
        </p:nvSpPr>
        <p:spPr>
          <a:xfrm>
            <a:off x="1504781" y="1905001"/>
            <a:ext cx="4419599" cy="4114800"/>
          </a:xfrm>
        </p:spPr>
        <p:txBody>
          <a:bodyPr>
            <a:normAutofit/>
          </a:bodyPr>
          <a:lstStyle>
            <a:lvl1pPr latinLnBrk="0">
              <a:defRPr lang="zh-TW" sz="2400"/>
            </a:lvl1pPr>
            <a:lvl2pPr latinLnBrk="0">
              <a:defRPr lang="zh-TW" sz="2000"/>
            </a:lvl2pPr>
            <a:lvl3pPr latinLnBrk="0">
              <a:defRPr lang="zh-TW" sz="1800"/>
            </a:lvl3pPr>
            <a:lvl4pPr latinLnBrk="0">
              <a:defRPr lang="zh-TW" sz="1600"/>
            </a:lvl4pPr>
            <a:lvl5pPr latinLnBrk="0">
              <a:defRPr lang="zh-TW" sz="1600"/>
            </a:lvl5pPr>
            <a:lvl6pPr latinLnBrk="0">
              <a:defRPr lang="zh-TW" sz="1600"/>
            </a:lvl6pPr>
            <a:lvl7pPr latinLnBrk="0">
              <a:defRPr lang="zh-TW" sz="1600"/>
            </a:lvl7pPr>
            <a:lvl8pPr latinLnBrk="0">
              <a:defRPr lang="zh-TW" sz="1600"/>
            </a:lvl8pPr>
            <a:lvl9pPr latinLnBrk="0">
              <a:defRPr lang="zh-TW"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dirty="0"/>
          </a:p>
        </p:txBody>
      </p:sp>
      <p:sp>
        <p:nvSpPr>
          <p:cNvPr id="4" name="內容版面配置區 3"/>
          <p:cNvSpPr>
            <a:spLocks noGrp="1"/>
          </p:cNvSpPr>
          <p:nvPr>
            <p:ph sz="half" idx="2"/>
          </p:nvPr>
        </p:nvSpPr>
        <p:spPr>
          <a:xfrm>
            <a:off x="6229183" y="1905001"/>
            <a:ext cx="4419600" cy="4114800"/>
          </a:xfrm>
        </p:spPr>
        <p:txBody>
          <a:bodyPr>
            <a:normAutofit/>
          </a:bodyPr>
          <a:lstStyle>
            <a:lvl1pPr latinLnBrk="0">
              <a:defRPr lang="zh-TW" sz="2400"/>
            </a:lvl1pPr>
            <a:lvl2pPr latinLnBrk="0">
              <a:defRPr lang="zh-TW" sz="2000"/>
            </a:lvl2pPr>
            <a:lvl3pPr latinLnBrk="0">
              <a:defRPr lang="zh-TW" sz="1800"/>
            </a:lvl3pPr>
            <a:lvl4pPr latinLnBrk="0">
              <a:defRPr lang="zh-TW" sz="1600"/>
            </a:lvl4pPr>
            <a:lvl5pPr latinLnBrk="0">
              <a:defRPr lang="zh-TW" sz="1600"/>
            </a:lvl5pPr>
            <a:lvl6pPr latinLnBrk="0">
              <a:defRPr lang="zh-TW" sz="1600"/>
            </a:lvl6pPr>
            <a:lvl7pPr latinLnBrk="0">
              <a:defRPr lang="zh-TW" sz="1600"/>
            </a:lvl7pPr>
            <a:lvl8pPr latinLnBrk="0">
              <a:defRPr lang="zh-TW" sz="1600"/>
            </a:lvl8pPr>
            <a:lvl9pPr latinLnBrk="0">
              <a:defRPr lang="zh-TW"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dirty="0"/>
          </a:p>
        </p:txBody>
      </p:sp>
      <p:sp>
        <p:nvSpPr>
          <p:cNvPr id="5" name="日期版面配置區 4"/>
          <p:cNvSpPr>
            <a:spLocks noGrp="1"/>
          </p:cNvSpPr>
          <p:nvPr>
            <p:ph type="dt" sz="half" idx="10"/>
          </p:nvPr>
        </p:nvSpPr>
        <p:spPr/>
        <p:txBody>
          <a:bodyPr/>
          <a:lstStyle/>
          <a:p>
            <a:fld id="{03F41C87-7AD9-4845-A077-840E4A0F3F06}" type="datetimeFigureOut">
              <a:t>2016/9/8</a:t>
            </a:fld>
            <a:endParaRPr lang="zh-TW"/>
          </a:p>
        </p:txBody>
      </p:sp>
      <p:sp>
        <p:nvSpPr>
          <p:cNvPr id="6" name="頁尾版面配置區 5"/>
          <p:cNvSpPr>
            <a:spLocks noGrp="1"/>
          </p:cNvSpPr>
          <p:nvPr>
            <p:ph type="ftr" sz="quarter" idx="11"/>
          </p:nvPr>
        </p:nvSpPr>
        <p:spPr/>
        <p:txBody>
          <a:bodyPr/>
          <a:lstStyle/>
          <a:p>
            <a:endParaRPr lang="zh-TW" dirty="0"/>
          </a:p>
        </p:txBody>
      </p:sp>
      <p:sp>
        <p:nvSpPr>
          <p:cNvPr id="7" name="投影片編號版面配置區 6"/>
          <p:cNvSpPr>
            <a:spLocks noGrp="1"/>
          </p:cNvSpPr>
          <p:nvPr>
            <p:ph type="sldNum" sz="quarter" idx="12"/>
          </p:nvPr>
        </p:nvSpPr>
        <p:spPr/>
        <p:txBody>
          <a:bodyPr/>
          <a:lstStyle/>
          <a:p>
            <a:fld id="{2A013F82-EE5E-44EE-A61D-E31C6657F26F}" type="slidenum">
              <a:t>‹#›</a:t>
            </a:fld>
            <a:endParaRPr lang="zh-TW"/>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1522412" y="381000"/>
            <a:ext cx="9144002" cy="1371600"/>
          </a:xfrm>
        </p:spPr>
        <p:txBody>
          <a:bodyPr/>
          <a:lstStyle>
            <a:lvl1pPr latinLnBrk="0">
              <a:defRPr lang="zh-TW"/>
            </a:lvl1pPr>
          </a:lstStyle>
          <a:p>
            <a:r>
              <a:rPr lang="zh-TW" altLang="en-US" smtClean="0"/>
              <a:t>按一下以編輯母片標題樣式</a:t>
            </a:r>
            <a:endParaRPr lang="zh-TW" dirty="0"/>
          </a:p>
        </p:txBody>
      </p:sp>
      <p:sp>
        <p:nvSpPr>
          <p:cNvPr id="3" name="文字版面配置區 2"/>
          <p:cNvSpPr>
            <a:spLocks noGrp="1"/>
          </p:cNvSpPr>
          <p:nvPr>
            <p:ph type="body" idx="1"/>
          </p:nvPr>
        </p:nvSpPr>
        <p:spPr>
          <a:xfrm>
            <a:off x="1522411" y="1905000"/>
            <a:ext cx="4416552" cy="762000"/>
          </a:xfrm>
        </p:spPr>
        <p:txBody>
          <a:bodyPr anchor="ctr">
            <a:noAutofit/>
          </a:bodyPr>
          <a:lstStyle>
            <a:lvl1pPr marL="0" indent="0" latinLnBrk="0">
              <a:spcBef>
                <a:spcPts val="0"/>
              </a:spcBef>
              <a:buNone/>
              <a:defRPr lang="zh-TW" sz="2000" b="0" cap="all" spc="200" baseline="0">
                <a:solidFill>
                  <a:schemeClr val="accent1"/>
                </a:solidFill>
              </a:defRPr>
            </a:lvl1pPr>
            <a:lvl2pPr marL="457200" indent="0" latinLnBrk="0">
              <a:buNone/>
              <a:defRPr lang="zh-TW" sz="2000" b="1"/>
            </a:lvl2pPr>
            <a:lvl3pPr marL="914400" indent="0" latinLnBrk="0">
              <a:buNone/>
              <a:defRPr lang="zh-TW" sz="1800" b="1"/>
            </a:lvl3pPr>
            <a:lvl4pPr marL="1371600" indent="0" latinLnBrk="0">
              <a:buNone/>
              <a:defRPr lang="zh-TW" sz="1600" b="1"/>
            </a:lvl4pPr>
            <a:lvl5pPr marL="1828800" indent="0" latinLnBrk="0">
              <a:buNone/>
              <a:defRPr lang="zh-TW" sz="1600" b="1"/>
            </a:lvl5pPr>
            <a:lvl6pPr marL="2286000" indent="0" latinLnBrk="0">
              <a:buNone/>
              <a:defRPr lang="zh-TW" sz="1600" b="1"/>
            </a:lvl6pPr>
            <a:lvl7pPr marL="2743200" indent="0" latinLnBrk="0">
              <a:buNone/>
              <a:defRPr lang="zh-TW" sz="1600" b="1"/>
            </a:lvl7pPr>
            <a:lvl8pPr marL="3200400" indent="0" latinLnBrk="0">
              <a:buNone/>
              <a:defRPr lang="zh-TW" sz="1600" b="1"/>
            </a:lvl8pPr>
            <a:lvl9pPr marL="3657600" indent="0" latinLnBrk="0">
              <a:buNone/>
              <a:defRPr lang="zh-TW"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1522411" y="2743201"/>
            <a:ext cx="4416552" cy="3276600"/>
          </a:xfrm>
        </p:spPr>
        <p:txBody>
          <a:bodyPr>
            <a:normAutofit/>
          </a:bodyPr>
          <a:lstStyle>
            <a:lvl1pPr latinLnBrk="0">
              <a:defRPr lang="zh-TW" sz="2400"/>
            </a:lvl1pPr>
            <a:lvl2pPr latinLnBrk="0">
              <a:defRPr lang="zh-TW" sz="2000"/>
            </a:lvl2pPr>
            <a:lvl3pPr latinLnBrk="0">
              <a:defRPr lang="zh-TW" sz="1800"/>
            </a:lvl3pPr>
            <a:lvl4pPr latinLnBrk="0">
              <a:defRPr lang="zh-TW" sz="1600"/>
            </a:lvl4pPr>
            <a:lvl5pPr latinLnBrk="0">
              <a:defRPr lang="zh-TW" sz="1600"/>
            </a:lvl5pPr>
            <a:lvl6pPr latinLnBrk="0">
              <a:defRPr lang="zh-TW" sz="1600"/>
            </a:lvl6pPr>
            <a:lvl7pPr latinLnBrk="0">
              <a:defRPr lang="zh-TW" sz="1600"/>
            </a:lvl7pPr>
            <a:lvl8pPr latinLnBrk="0">
              <a:defRPr lang="zh-TW" sz="1600"/>
            </a:lvl8pPr>
            <a:lvl9pPr latinLnBrk="0">
              <a:defRPr lang="zh-TW"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dirty="0"/>
          </a:p>
        </p:txBody>
      </p:sp>
      <p:sp>
        <p:nvSpPr>
          <p:cNvPr id="5" name="文字版面配置區 4"/>
          <p:cNvSpPr>
            <a:spLocks noGrp="1"/>
          </p:cNvSpPr>
          <p:nvPr>
            <p:ph type="body" sz="quarter" idx="3"/>
          </p:nvPr>
        </p:nvSpPr>
        <p:spPr>
          <a:xfrm>
            <a:off x="6249861" y="1905000"/>
            <a:ext cx="4416552" cy="762000"/>
          </a:xfrm>
        </p:spPr>
        <p:txBody>
          <a:bodyPr anchor="ctr">
            <a:noAutofit/>
          </a:bodyPr>
          <a:lstStyle>
            <a:lvl1pPr marL="0" indent="0" latinLnBrk="0">
              <a:spcBef>
                <a:spcPts val="0"/>
              </a:spcBef>
              <a:buNone/>
              <a:defRPr lang="zh-TW" sz="2000" b="0" cap="all" spc="200" baseline="0">
                <a:solidFill>
                  <a:schemeClr val="accent1"/>
                </a:solidFill>
              </a:defRPr>
            </a:lvl1pPr>
            <a:lvl2pPr marL="457200" indent="0" latinLnBrk="0">
              <a:buNone/>
              <a:defRPr lang="zh-TW" sz="2000" b="1"/>
            </a:lvl2pPr>
            <a:lvl3pPr marL="914400" indent="0" latinLnBrk="0">
              <a:buNone/>
              <a:defRPr lang="zh-TW" sz="1800" b="1"/>
            </a:lvl3pPr>
            <a:lvl4pPr marL="1371600" indent="0" latinLnBrk="0">
              <a:buNone/>
              <a:defRPr lang="zh-TW" sz="1600" b="1"/>
            </a:lvl4pPr>
            <a:lvl5pPr marL="1828800" indent="0" latinLnBrk="0">
              <a:buNone/>
              <a:defRPr lang="zh-TW" sz="1600" b="1"/>
            </a:lvl5pPr>
            <a:lvl6pPr marL="2286000" indent="0" latinLnBrk="0">
              <a:buNone/>
              <a:defRPr lang="zh-TW" sz="1600" b="1"/>
            </a:lvl6pPr>
            <a:lvl7pPr marL="2743200" indent="0" latinLnBrk="0">
              <a:buNone/>
              <a:defRPr lang="zh-TW" sz="1600" b="1"/>
            </a:lvl7pPr>
            <a:lvl8pPr marL="3200400" indent="0" latinLnBrk="0">
              <a:buNone/>
              <a:defRPr lang="zh-TW" sz="1600" b="1"/>
            </a:lvl8pPr>
            <a:lvl9pPr marL="3657600" indent="0" latinLnBrk="0">
              <a:buNone/>
              <a:defRPr lang="zh-TW"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249861" y="2743201"/>
            <a:ext cx="4416552" cy="3276600"/>
          </a:xfrm>
        </p:spPr>
        <p:txBody>
          <a:bodyPr>
            <a:normAutofit/>
          </a:bodyPr>
          <a:lstStyle>
            <a:lvl1pPr latinLnBrk="0">
              <a:defRPr lang="zh-TW" sz="2400"/>
            </a:lvl1pPr>
            <a:lvl2pPr latinLnBrk="0">
              <a:defRPr lang="zh-TW" sz="2000"/>
            </a:lvl2pPr>
            <a:lvl3pPr latinLnBrk="0">
              <a:defRPr lang="zh-TW" sz="1800"/>
            </a:lvl3pPr>
            <a:lvl4pPr latinLnBrk="0">
              <a:defRPr lang="zh-TW" sz="1600"/>
            </a:lvl4pPr>
            <a:lvl5pPr latinLnBrk="0">
              <a:defRPr lang="zh-TW" sz="1600"/>
            </a:lvl5pPr>
            <a:lvl6pPr latinLnBrk="0">
              <a:defRPr lang="zh-TW" sz="1600"/>
            </a:lvl6pPr>
            <a:lvl7pPr latinLnBrk="0">
              <a:defRPr lang="zh-TW" sz="1600"/>
            </a:lvl7pPr>
            <a:lvl8pPr latinLnBrk="0">
              <a:defRPr lang="zh-TW" sz="1600"/>
            </a:lvl8pPr>
            <a:lvl9pPr latinLnBrk="0">
              <a:defRPr lang="zh-TW"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dirty="0"/>
          </a:p>
        </p:txBody>
      </p:sp>
      <p:sp>
        <p:nvSpPr>
          <p:cNvPr id="7" name="日期版面配置區 6"/>
          <p:cNvSpPr>
            <a:spLocks noGrp="1"/>
          </p:cNvSpPr>
          <p:nvPr>
            <p:ph type="dt" sz="half" idx="10"/>
          </p:nvPr>
        </p:nvSpPr>
        <p:spPr/>
        <p:txBody>
          <a:bodyPr/>
          <a:lstStyle/>
          <a:p>
            <a:fld id="{03F41C87-7AD9-4845-A077-840E4A0F3F06}" type="datetimeFigureOut">
              <a:t>2016/9/8</a:t>
            </a:fld>
            <a:endParaRPr lang="zh-TW"/>
          </a:p>
        </p:txBody>
      </p:sp>
      <p:sp>
        <p:nvSpPr>
          <p:cNvPr id="8" name="頁尾版面配置區 7"/>
          <p:cNvSpPr>
            <a:spLocks noGrp="1"/>
          </p:cNvSpPr>
          <p:nvPr>
            <p:ph type="ftr" sz="quarter" idx="11"/>
          </p:nvPr>
        </p:nvSpPr>
        <p:spPr/>
        <p:txBody>
          <a:bodyPr/>
          <a:lstStyle/>
          <a:p>
            <a:endParaRPr lang="zh-TW"/>
          </a:p>
        </p:txBody>
      </p:sp>
      <p:sp>
        <p:nvSpPr>
          <p:cNvPr id="9" name="投影片編號版面配置區 8"/>
          <p:cNvSpPr>
            <a:spLocks noGrp="1"/>
          </p:cNvSpPr>
          <p:nvPr>
            <p:ph type="sldNum" sz="quarter" idx="12"/>
          </p:nvPr>
        </p:nvSpPr>
        <p:spPr/>
        <p:txBody>
          <a:bodyPr/>
          <a:lstStyle/>
          <a:p>
            <a:fld id="{2A013F82-EE5E-44EE-A61D-E31C6657F26F}" type="slidenum">
              <a:t>‹#›</a:t>
            </a:fld>
            <a:endParaRPr lang="zh-TW"/>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dirty="0"/>
          </a:p>
        </p:txBody>
      </p:sp>
      <p:sp>
        <p:nvSpPr>
          <p:cNvPr id="3" name="日期版面配置區 2"/>
          <p:cNvSpPr>
            <a:spLocks noGrp="1"/>
          </p:cNvSpPr>
          <p:nvPr>
            <p:ph type="dt" sz="half" idx="10"/>
          </p:nvPr>
        </p:nvSpPr>
        <p:spPr/>
        <p:txBody>
          <a:bodyPr/>
          <a:lstStyle/>
          <a:p>
            <a:fld id="{03F41C87-7AD9-4845-A077-840E4A0F3F06}" type="datetimeFigureOut">
              <a:t>2016/9/8</a:t>
            </a:fld>
            <a:endParaRPr lang="zh-TW"/>
          </a:p>
        </p:txBody>
      </p:sp>
      <p:sp>
        <p:nvSpPr>
          <p:cNvPr id="4" name="頁尾版面配置區 3"/>
          <p:cNvSpPr>
            <a:spLocks noGrp="1"/>
          </p:cNvSpPr>
          <p:nvPr>
            <p:ph type="ftr" sz="quarter" idx="11"/>
          </p:nvPr>
        </p:nvSpPr>
        <p:spPr/>
        <p:txBody>
          <a:bodyPr/>
          <a:lstStyle/>
          <a:p>
            <a:endParaRPr lang="zh-TW"/>
          </a:p>
        </p:txBody>
      </p:sp>
      <p:sp>
        <p:nvSpPr>
          <p:cNvPr id="5" name="投影片編號版面配置區 4"/>
          <p:cNvSpPr>
            <a:spLocks noGrp="1"/>
          </p:cNvSpPr>
          <p:nvPr>
            <p:ph type="sldNum" sz="quarter" idx="12"/>
          </p:nvPr>
        </p:nvSpPr>
        <p:spPr/>
        <p:txBody>
          <a:bodyPr/>
          <a:lstStyle/>
          <a:p>
            <a:fld id="{2A013F82-EE5E-44EE-A61D-E31C6657F26F}" type="slidenum">
              <a:t>‹#›</a:t>
            </a:fld>
            <a:endParaRPr lang="zh-TW"/>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03F41C87-7AD9-4845-A077-840E4A0F3F06}" type="datetimeFigureOut">
              <a:t>2016/9/8</a:t>
            </a:fld>
            <a:endParaRPr lang="zh-TW"/>
          </a:p>
        </p:txBody>
      </p:sp>
      <p:sp>
        <p:nvSpPr>
          <p:cNvPr id="3" name="頁尾版面配置區 2"/>
          <p:cNvSpPr>
            <a:spLocks noGrp="1"/>
          </p:cNvSpPr>
          <p:nvPr>
            <p:ph type="ftr" sz="quarter" idx="11"/>
          </p:nvPr>
        </p:nvSpPr>
        <p:spPr/>
        <p:txBody>
          <a:bodyPr/>
          <a:lstStyle/>
          <a:p>
            <a:endParaRPr lang="zh-TW"/>
          </a:p>
        </p:txBody>
      </p:sp>
      <p:sp>
        <p:nvSpPr>
          <p:cNvPr id="4" name="投影片編號版面配置區 3"/>
          <p:cNvSpPr>
            <a:spLocks noGrp="1"/>
          </p:cNvSpPr>
          <p:nvPr>
            <p:ph type="sldNum" sz="quarter" idx="12"/>
          </p:nvPr>
        </p:nvSpPr>
        <p:spPr/>
        <p:txBody>
          <a:bodyPr/>
          <a:lstStyle/>
          <a:p>
            <a:fld id="{2A013F82-EE5E-44EE-A61D-E31C6657F26F}" type="slidenum">
              <a:t>‹#›</a:t>
            </a:fld>
            <a:endParaRPr lang="zh-TW"/>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1055604" y="1905000"/>
            <a:ext cx="3596607" cy="2667000"/>
          </a:xfrm>
        </p:spPr>
        <p:txBody>
          <a:bodyPr anchor="b">
            <a:noAutofit/>
          </a:bodyPr>
          <a:lstStyle>
            <a:lvl1pPr algn="l" latinLnBrk="0">
              <a:lnSpc>
                <a:spcPct val="90000"/>
              </a:lnSpc>
              <a:defRPr lang="zh-TW" sz="3600" b="0" baseline="0">
                <a:solidFill>
                  <a:schemeClr val="tx1"/>
                </a:solidFill>
              </a:defRPr>
            </a:lvl1pPr>
          </a:lstStyle>
          <a:p>
            <a:r>
              <a:rPr lang="zh-TW" altLang="en-US" smtClean="0"/>
              <a:t>按一下以編輯母片標題樣式</a:t>
            </a:r>
            <a:endParaRPr lang="zh-TW" dirty="0"/>
          </a:p>
        </p:txBody>
      </p:sp>
      <p:sp>
        <p:nvSpPr>
          <p:cNvPr id="3" name="內容版面配置區 2"/>
          <p:cNvSpPr>
            <a:spLocks noGrp="1"/>
          </p:cNvSpPr>
          <p:nvPr>
            <p:ph idx="1"/>
          </p:nvPr>
        </p:nvSpPr>
        <p:spPr>
          <a:xfrm>
            <a:off x="4951414" y="685800"/>
            <a:ext cx="6400800" cy="5334000"/>
          </a:xfrm>
        </p:spPr>
        <p:txBody>
          <a:bodyPr>
            <a:normAutofit/>
          </a:bodyPr>
          <a:lstStyle>
            <a:lvl1pPr latinLnBrk="0">
              <a:defRPr lang="zh-TW" sz="2400"/>
            </a:lvl1pPr>
            <a:lvl2pPr latinLnBrk="0">
              <a:defRPr lang="zh-TW" sz="2000"/>
            </a:lvl2pPr>
            <a:lvl3pPr latinLnBrk="0">
              <a:defRPr lang="zh-TW" sz="1800"/>
            </a:lvl3pPr>
            <a:lvl4pPr latinLnBrk="0">
              <a:defRPr lang="zh-TW" sz="1600"/>
            </a:lvl4pPr>
            <a:lvl5pPr latinLnBrk="0">
              <a:defRPr lang="zh-TW" sz="1600"/>
            </a:lvl5pPr>
            <a:lvl6pPr latinLnBrk="0">
              <a:defRPr lang="zh-TW" sz="1600"/>
            </a:lvl6pPr>
            <a:lvl7pPr latinLnBrk="0">
              <a:defRPr lang="zh-TW" sz="1600"/>
            </a:lvl7pPr>
            <a:lvl8pPr latinLnBrk="0">
              <a:defRPr lang="zh-TW" sz="1600"/>
            </a:lvl8pPr>
            <a:lvl9pPr latinLnBrk="0">
              <a:defRPr lang="zh-TW"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dirty="0"/>
          </a:p>
        </p:txBody>
      </p:sp>
      <p:sp>
        <p:nvSpPr>
          <p:cNvPr id="4" name="文字版面配置區 3"/>
          <p:cNvSpPr>
            <a:spLocks noGrp="1"/>
          </p:cNvSpPr>
          <p:nvPr>
            <p:ph type="body" sz="half" idx="2"/>
          </p:nvPr>
        </p:nvSpPr>
        <p:spPr>
          <a:xfrm>
            <a:off x="1065213" y="4648200"/>
            <a:ext cx="3581399" cy="1371600"/>
          </a:xfrm>
        </p:spPr>
        <p:txBody>
          <a:bodyPr>
            <a:normAutofit/>
          </a:bodyPr>
          <a:lstStyle>
            <a:lvl1pPr marL="0" indent="0" latinLnBrk="0">
              <a:lnSpc>
                <a:spcPct val="90000"/>
              </a:lnSpc>
              <a:spcBef>
                <a:spcPts val="1200"/>
              </a:spcBef>
              <a:buNone/>
              <a:defRPr lang="zh-TW" sz="1800"/>
            </a:lvl1pPr>
            <a:lvl2pPr marL="457200" indent="0" latinLnBrk="0">
              <a:buNone/>
              <a:defRPr lang="zh-TW" sz="1200"/>
            </a:lvl2pPr>
            <a:lvl3pPr marL="914400" indent="0" latinLnBrk="0">
              <a:buNone/>
              <a:defRPr lang="zh-TW" sz="1000"/>
            </a:lvl3pPr>
            <a:lvl4pPr marL="1371600" indent="0" latinLnBrk="0">
              <a:buNone/>
              <a:defRPr lang="zh-TW" sz="900"/>
            </a:lvl4pPr>
            <a:lvl5pPr marL="1828800" indent="0" latinLnBrk="0">
              <a:buNone/>
              <a:defRPr lang="zh-TW" sz="900"/>
            </a:lvl5pPr>
            <a:lvl6pPr marL="2286000" indent="0" latinLnBrk="0">
              <a:buNone/>
              <a:defRPr lang="zh-TW" sz="900"/>
            </a:lvl6pPr>
            <a:lvl7pPr marL="2743200" indent="0" latinLnBrk="0">
              <a:buNone/>
              <a:defRPr lang="zh-TW" sz="900"/>
            </a:lvl7pPr>
            <a:lvl8pPr marL="3200400" indent="0" latinLnBrk="0">
              <a:buNone/>
              <a:defRPr lang="zh-TW" sz="900"/>
            </a:lvl8pPr>
            <a:lvl9pPr marL="3657600" indent="0" latinLnBrk="0">
              <a:buNone/>
              <a:defRPr lang="zh-TW"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03F41C87-7AD9-4845-A077-840E4A0F3F06}" type="datetimeFigureOut">
              <a:t>2016/9/8</a:t>
            </a:fld>
            <a:endParaRPr lang="zh-TW"/>
          </a:p>
        </p:txBody>
      </p:sp>
      <p:sp>
        <p:nvSpPr>
          <p:cNvPr id="6" name="頁尾版面配置區 5"/>
          <p:cNvSpPr>
            <a:spLocks noGrp="1"/>
          </p:cNvSpPr>
          <p:nvPr>
            <p:ph type="ftr" sz="quarter" idx="11"/>
          </p:nvPr>
        </p:nvSpPr>
        <p:spPr/>
        <p:txBody>
          <a:bodyPr/>
          <a:lstStyle/>
          <a:p>
            <a:endParaRPr lang="zh-TW"/>
          </a:p>
        </p:txBody>
      </p:sp>
      <p:sp>
        <p:nvSpPr>
          <p:cNvPr id="7" name="投影片編號版面配置區 6"/>
          <p:cNvSpPr>
            <a:spLocks noGrp="1"/>
          </p:cNvSpPr>
          <p:nvPr>
            <p:ph type="sldNum" sz="quarter" idx="12"/>
          </p:nvPr>
        </p:nvSpPr>
        <p:spPr/>
        <p:txBody>
          <a:bodyPr/>
          <a:lstStyle/>
          <a:p>
            <a:fld id="{2A013F82-EE5E-44EE-A61D-E31C6657F26F}" type="slidenum">
              <a:t>‹#›</a:t>
            </a:fld>
            <a:endParaRPr lang="zh-TW"/>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圖片版面配置區 2"/>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dirty="0"/>
          </a:p>
        </p:txBody>
      </p:sp>
      <p:sp>
        <p:nvSpPr>
          <p:cNvPr id="2" name="標題 1"/>
          <p:cNvSpPr>
            <a:spLocks noGrp="1"/>
          </p:cNvSpPr>
          <p:nvPr>
            <p:ph type="title"/>
          </p:nvPr>
        </p:nvSpPr>
        <p:spPr>
          <a:xfrm>
            <a:off x="1055604" y="1905000"/>
            <a:ext cx="3596607" cy="2667000"/>
          </a:xfrm>
        </p:spPr>
        <p:txBody>
          <a:bodyPr anchor="b">
            <a:normAutofit/>
          </a:bodyPr>
          <a:lstStyle>
            <a:lvl1pPr algn="l" latinLnBrk="0">
              <a:lnSpc>
                <a:spcPct val="90000"/>
              </a:lnSpc>
              <a:defRPr lang="zh-TW" sz="3600" b="0" baseline="0">
                <a:solidFill>
                  <a:schemeClr val="tx1"/>
                </a:solidFill>
              </a:defRPr>
            </a:lvl1pPr>
          </a:lstStyle>
          <a:p>
            <a:r>
              <a:rPr lang="zh-TW" altLang="en-US" smtClean="0"/>
              <a:t>按一下以編輯母片標題樣式</a:t>
            </a:r>
            <a:endParaRPr lang="zh-TW" dirty="0"/>
          </a:p>
        </p:txBody>
      </p:sp>
      <p:sp>
        <p:nvSpPr>
          <p:cNvPr id="4" name="文字版面配置區 3"/>
          <p:cNvSpPr>
            <a:spLocks noGrp="1"/>
          </p:cNvSpPr>
          <p:nvPr>
            <p:ph type="body" sz="half" idx="2"/>
          </p:nvPr>
        </p:nvSpPr>
        <p:spPr>
          <a:xfrm>
            <a:off x="1065213" y="4648200"/>
            <a:ext cx="3581399" cy="1371600"/>
          </a:xfrm>
        </p:spPr>
        <p:txBody>
          <a:bodyPr>
            <a:normAutofit/>
          </a:bodyPr>
          <a:lstStyle>
            <a:lvl1pPr marL="0" indent="0" latinLnBrk="0">
              <a:lnSpc>
                <a:spcPct val="90000"/>
              </a:lnSpc>
              <a:spcBef>
                <a:spcPts val="1200"/>
              </a:spcBef>
              <a:buNone/>
              <a:defRPr lang="zh-TW" sz="1800"/>
            </a:lvl1pPr>
            <a:lvl2pPr marL="457200" indent="0" latinLnBrk="0">
              <a:buNone/>
              <a:defRPr lang="zh-TW" sz="1200"/>
            </a:lvl2pPr>
            <a:lvl3pPr marL="914400" indent="0" latinLnBrk="0">
              <a:buNone/>
              <a:defRPr lang="zh-TW" sz="1000"/>
            </a:lvl3pPr>
            <a:lvl4pPr marL="1371600" indent="0" latinLnBrk="0">
              <a:buNone/>
              <a:defRPr lang="zh-TW" sz="900"/>
            </a:lvl4pPr>
            <a:lvl5pPr marL="1828800" indent="0" latinLnBrk="0">
              <a:buNone/>
              <a:defRPr lang="zh-TW" sz="900"/>
            </a:lvl5pPr>
            <a:lvl6pPr marL="2286000" indent="0" latinLnBrk="0">
              <a:buNone/>
              <a:defRPr lang="zh-TW" sz="900"/>
            </a:lvl6pPr>
            <a:lvl7pPr marL="2743200" indent="0" latinLnBrk="0">
              <a:buNone/>
              <a:defRPr lang="zh-TW" sz="900"/>
            </a:lvl7pPr>
            <a:lvl8pPr marL="3200400" indent="0" latinLnBrk="0">
              <a:buNone/>
              <a:defRPr lang="zh-TW" sz="900"/>
            </a:lvl8pPr>
            <a:lvl9pPr marL="3657600" indent="0" latinLnBrk="0">
              <a:buNone/>
              <a:defRPr lang="zh-TW"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03F41C87-7AD9-4845-A077-840E4A0F3F06}" type="datetimeFigureOut">
              <a:pPr/>
              <a:t>2016/9/8</a:t>
            </a:fld>
            <a:endParaRPr lang="zh-TW" dirty="0"/>
          </a:p>
        </p:txBody>
      </p:sp>
      <p:sp>
        <p:nvSpPr>
          <p:cNvPr id="6" name="頁尾版面配置區 5"/>
          <p:cNvSpPr>
            <a:spLocks noGrp="1"/>
          </p:cNvSpPr>
          <p:nvPr>
            <p:ph type="ftr" sz="quarter" idx="11"/>
          </p:nvPr>
        </p:nvSpPr>
        <p:spPr/>
        <p:txBody>
          <a:bodyPr/>
          <a:lstStyle/>
          <a:p>
            <a:endParaRPr lang="zh-TW" dirty="0"/>
          </a:p>
        </p:txBody>
      </p:sp>
      <p:sp>
        <p:nvSpPr>
          <p:cNvPr id="7" name="投影片編號版面配置區 6"/>
          <p:cNvSpPr>
            <a:spLocks noGrp="1"/>
          </p:cNvSpPr>
          <p:nvPr>
            <p:ph type="sldNum" sz="quarter" idx="12"/>
          </p:nvPr>
        </p:nvSpPr>
        <p:spPr/>
        <p:txBody>
          <a:bodyPr/>
          <a:lstStyle/>
          <a:p>
            <a:fld id="{2A013F82-EE5E-44EE-A61D-E31C6657F26F}" type="slidenum">
              <a:pPr/>
              <a:t>‹#›</a:t>
            </a:fld>
            <a:endParaRPr lang="zh-TW"/>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r>
              <a:rPr lang="zh-TW" dirty="0"/>
              <a:t>按一下以編輯母片標題樣式</a:t>
            </a:r>
          </a:p>
        </p:txBody>
      </p:sp>
      <p:sp>
        <p:nvSpPr>
          <p:cNvPr id="3" name="文字版面配置區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zh-TW" dirty="0"/>
              <a:t>按一下以編輯母片文字樣式</a:t>
            </a:r>
          </a:p>
          <a:p>
            <a:pPr lvl="1"/>
            <a:r>
              <a:rPr lang="zh-TW" dirty="0"/>
              <a:t>第二層</a:t>
            </a:r>
          </a:p>
          <a:p>
            <a:pPr lvl="2"/>
            <a:r>
              <a:rPr lang="zh-TW" dirty="0"/>
              <a:t>第三層</a:t>
            </a:r>
          </a:p>
          <a:p>
            <a:pPr lvl="3"/>
            <a:r>
              <a:rPr lang="zh-TW" dirty="0"/>
              <a:t>第四層</a:t>
            </a:r>
          </a:p>
          <a:p>
            <a:pPr lvl="4"/>
            <a:r>
              <a:rPr lang="zh-TW" dirty="0"/>
              <a:t>第五層</a:t>
            </a:r>
          </a:p>
        </p:txBody>
      </p:sp>
      <p:sp>
        <p:nvSpPr>
          <p:cNvPr id="4" name="日期版面配置區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latinLnBrk="0">
              <a:defRPr lang="zh-TW" sz="1000">
                <a:solidFill>
                  <a:schemeClr val="tx1">
                    <a:tint val="75000"/>
                  </a:schemeClr>
                </a:solidFill>
                <a:latin typeface="微軟正黑體" panose="020B0604030504040204" pitchFamily="34" charset="-120"/>
                <a:ea typeface="微軟正黑體" panose="020B0604030504040204" pitchFamily="34" charset="-120"/>
              </a:defRPr>
            </a:lvl1pPr>
          </a:lstStyle>
          <a:p>
            <a:fld id="{03F41C87-7AD9-4845-A077-840E4A0F3F06}" type="datetimeFigureOut">
              <a:rPr lang="en-US" altLang="zh-TW" smtClean="0"/>
              <a:pPr/>
              <a:t>9/8/2016</a:t>
            </a:fld>
            <a:endParaRPr lang="zh-TW" altLang="en-US" dirty="0"/>
          </a:p>
        </p:txBody>
      </p:sp>
      <p:sp>
        <p:nvSpPr>
          <p:cNvPr id="5" name="頁尾版面配置區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latinLnBrk="0">
              <a:defRPr lang="zh-TW" sz="1000">
                <a:solidFill>
                  <a:schemeClr val="tx1">
                    <a:tint val="75000"/>
                  </a:schemeClr>
                </a:solidFill>
                <a:latin typeface="微軟正黑體" panose="020B0604030504040204" pitchFamily="34" charset="-120"/>
                <a:ea typeface="微軟正黑體" panose="020B0604030504040204" pitchFamily="34" charset="-120"/>
              </a:defRPr>
            </a:lvl1pPr>
          </a:lstStyle>
          <a:p>
            <a:endParaRPr lang="zh-TW" altLang="en-US" dirty="0"/>
          </a:p>
        </p:txBody>
      </p:sp>
      <p:sp>
        <p:nvSpPr>
          <p:cNvPr id="6" name="投影片編號版面配置區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latinLnBrk="0">
              <a:defRPr lang="zh-TW" sz="1000">
                <a:solidFill>
                  <a:schemeClr val="tx1">
                    <a:tint val="75000"/>
                  </a:schemeClr>
                </a:solidFill>
                <a:latin typeface="微軟正黑體" panose="020B0604030504040204" pitchFamily="34" charset="-120"/>
                <a:ea typeface="微軟正黑體" panose="020B0604030504040204" pitchFamily="34" charset="-120"/>
              </a:defRPr>
            </a:lvl1pPr>
          </a:lstStyle>
          <a:p>
            <a:fld id="{2A013F82-EE5E-44EE-A61D-E31C6657F26F}" type="slidenum">
              <a:rPr lang="en-US" altLang="zh-TW" smtClean="0"/>
              <a:pPr/>
              <a:t>‹#›</a:t>
            </a:fld>
            <a:endParaRPr lang="en-US" altLang="zh-TW" dirty="0"/>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lang="zh-TW" sz="3600" kern="1200" spc="100" baseline="0">
          <a:solidFill>
            <a:schemeClr val="tx1"/>
          </a:solidFill>
          <a:latin typeface="微軟正黑體" panose="020B0604030504040204" pitchFamily="34" charset="-120"/>
          <a:ea typeface="微軟正黑體" panose="020B0604030504040204" pitchFamily="34" charset="-120"/>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lang="zh-TW" sz="2400" kern="1200">
          <a:solidFill>
            <a:schemeClr val="tx1"/>
          </a:solidFill>
          <a:latin typeface="微軟正黑體" panose="020B0604030504040204" pitchFamily="34" charset="-120"/>
          <a:ea typeface="微軟正黑體" panose="020B0604030504040204" pitchFamily="34" charset="-120"/>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lang="zh-TW" sz="2000" kern="1200">
          <a:solidFill>
            <a:schemeClr val="tx1"/>
          </a:solidFill>
          <a:latin typeface="微軟正黑體" panose="020B0604030504040204" pitchFamily="34" charset="-120"/>
          <a:ea typeface="微軟正黑體" panose="020B0604030504040204" pitchFamily="34" charset="-120"/>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lang="zh-TW" sz="1800" kern="1200">
          <a:solidFill>
            <a:schemeClr val="tx1"/>
          </a:solidFill>
          <a:latin typeface="微軟正黑體" panose="020B0604030504040204" pitchFamily="34" charset="-120"/>
          <a:ea typeface="微軟正黑體" panose="020B0604030504040204" pitchFamily="34" charset="-120"/>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lang="zh-TW" sz="1600" kern="1200">
          <a:solidFill>
            <a:schemeClr val="tx1"/>
          </a:solidFill>
          <a:latin typeface="微軟正黑體" panose="020B0604030504040204" pitchFamily="34" charset="-120"/>
          <a:ea typeface="微軟正黑體" panose="020B0604030504040204" pitchFamily="34" charset="-120"/>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lang="zh-TW" sz="1600" kern="1200">
          <a:solidFill>
            <a:schemeClr val="tx1"/>
          </a:solidFill>
          <a:latin typeface="微軟正黑體" panose="020B0604030504040204" pitchFamily="34" charset="-120"/>
          <a:ea typeface="微軟正黑體" panose="020B0604030504040204" pitchFamily="34" charset="-120"/>
          <a:cs typeface="+mn-cs"/>
        </a:defRPr>
      </a:lvl5pPr>
      <a:lvl6pPr marL="1207008" indent="-173736" algn="l" defTabSz="914400" rtl="0" eaLnBrk="1" latinLnBrk="0" hangingPunct="1">
        <a:spcBef>
          <a:spcPts val="600"/>
        </a:spcBef>
        <a:buClr>
          <a:schemeClr val="accent1"/>
        </a:buClr>
        <a:buFont typeface="Arial" pitchFamily="34" charset="0"/>
        <a:buChar char="•"/>
        <a:defRPr lang="zh-TW"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lang="zh-TW"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lang="zh-TW"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lang="zh-TW" sz="1600" kern="1200">
          <a:solidFill>
            <a:schemeClr val="tx1"/>
          </a:solidFill>
          <a:latin typeface="+mn-lt"/>
          <a:ea typeface="+mn-ea"/>
          <a:cs typeface="+mn-cs"/>
        </a:defRPr>
      </a:lvl9pPr>
    </p:bodyStyle>
    <p:otherStyle>
      <a:defPPr>
        <a:defRPr lang="zh-TW"/>
      </a:defPPr>
      <a:lvl1pPr marL="0" algn="l" defTabSz="914400" rtl="0" eaLnBrk="1" latinLnBrk="0" hangingPunct="1">
        <a:defRPr lang="zh-TW" sz="1800" kern="1200">
          <a:solidFill>
            <a:schemeClr val="tx1"/>
          </a:solidFill>
          <a:latin typeface="+mn-lt"/>
          <a:ea typeface="+mn-ea"/>
          <a:cs typeface="+mn-cs"/>
        </a:defRPr>
      </a:lvl1pPr>
      <a:lvl2pPr marL="457200" algn="l" defTabSz="914400" rtl="0" eaLnBrk="1" latinLnBrk="0" hangingPunct="1">
        <a:defRPr lang="zh-TW" sz="1800" kern="1200">
          <a:solidFill>
            <a:schemeClr val="tx1"/>
          </a:solidFill>
          <a:latin typeface="+mn-lt"/>
          <a:ea typeface="+mn-ea"/>
          <a:cs typeface="+mn-cs"/>
        </a:defRPr>
      </a:lvl2pPr>
      <a:lvl3pPr marL="914400" algn="l" defTabSz="914400" rtl="0" eaLnBrk="1" latinLnBrk="0" hangingPunct="1">
        <a:defRPr lang="zh-TW" sz="1800" kern="1200">
          <a:solidFill>
            <a:schemeClr val="tx1"/>
          </a:solidFill>
          <a:latin typeface="+mn-lt"/>
          <a:ea typeface="+mn-ea"/>
          <a:cs typeface="+mn-cs"/>
        </a:defRPr>
      </a:lvl3pPr>
      <a:lvl4pPr marL="1371600" algn="l" defTabSz="914400" rtl="0" eaLnBrk="1" latinLnBrk="0" hangingPunct="1">
        <a:defRPr lang="zh-TW" sz="1800" kern="1200">
          <a:solidFill>
            <a:schemeClr val="tx1"/>
          </a:solidFill>
          <a:latin typeface="+mn-lt"/>
          <a:ea typeface="+mn-ea"/>
          <a:cs typeface="+mn-cs"/>
        </a:defRPr>
      </a:lvl4pPr>
      <a:lvl5pPr marL="1828800" algn="l" defTabSz="914400" rtl="0" eaLnBrk="1" latinLnBrk="0" hangingPunct="1">
        <a:defRPr lang="zh-TW" sz="1800" kern="1200">
          <a:solidFill>
            <a:schemeClr val="tx1"/>
          </a:solidFill>
          <a:latin typeface="+mn-lt"/>
          <a:ea typeface="+mn-ea"/>
          <a:cs typeface="+mn-cs"/>
        </a:defRPr>
      </a:lvl5pPr>
      <a:lvl6pPr marL="2286000" algn="l" defTabSz="914400" rtl="0" eaLnBrk="1" latinLnBrk="0" hangingPunct="1">
        <a:defRPr lang="zh-TW" sz="1800" kern="1200">
          <a:solidFill>
            <a:schemeClr val="tx1"/>
          </a:solidFill>
          <a:latin typeface="+mn-lt"/>
          <a:ea typeface="+mn-ea"/>
          <a:cs typeface="+mn-cs"/>
        </a:defRPr>
      </a:lvl6pPr>
      <a:lvl7pPr marL="2743200" algn="l" defTabSz="914400" rtl="0" eaLnBrk="1" latinLnBrk="0" hangingPunct="1">
        <a:defRPr lang="zh-TW" sz="1800" kern="1200">
          <a:solidFill>
            <a:schemeClr val="tx1"/>
          </a:solidFill>
          <a:latin typeface="+mn-lt"/>
          <a:ea typeface="+mn-ea"/>
          <a:cs typeface="+mn-cs"/>
        </a:defRPr>
      </a:lvl7pPr>
      <a:lvl8pPr marL="3200400" algn="l" defTabSz="914400" rtl="0" eaLnBrk="1" latinLnBrk="0" hangingPunct="1">
        <a:defRPr lang="zh-TW" sz="1800" kern="1200">
          <a:solidFill>
            <a:schemeClr val="tx1"/>
          </a:solidFill>
          <a:latin typeface="+mn-lt"/>
          <a:ea typeface="+mn-ea"/>
          <a:cs typeface="+mn-cs"/>
        </a:defRPr>
      </a:lvl8pPr>
      <a:lvl9pPr marL="3657600" algn="l" defTabSz="914400" rtl="0" eaLnBrk="1" latinLnBrk="0" hangingPunct="1">
        <a:defRPr lang="zh-TW"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www.foobar2000.org/components/view/foo_dsp_effect" TargetMode="External"/><Relationship Id="rId2" Type="http://schemas.openxmlformats.org/officeDocument/2006/relationships/hyperlink" Target="http://fy.3dyd.com/download/" TargetMode="Externa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hyperlink" Target="http://www.foobar2000.org/components/view/foo_out_wasapi" TargetMode="External"/></Relationships>
</file>

<file path=ppt/slides/_rels/slide10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www.foobar2000.org/encoderpack"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5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techbang.com/posts/22079-unlocking-the-mystery-of-dsd-the-dsd-digital-audio-coding-vs-pcm" TargetMode="External"/><Relationship Id="rId2" Type="http://schemas.openxmlformats.org/officeDocument/2006/relationships/hyperlink" Target="https://zh.wikipedia.org/wiki/MP3" TargetMode="External"/><Relationship Id="rId1" Type="http://schemas.openxmlformats.org/officeDocument/2006/relationships/slideLayout" Target="../slideLayouts/slideLayout2.xml"/><Relationship Id="rId6" Type="http://schemas.openxmlformats.org/officeDocument/2006/relationships/hyperlink" Target="http://www.synnex.com.tw/asp/fae_qaDetail.asp?topic=FAE&amp;group=&amp;parent=&amp;classifyid=01464&amp;seqno=19922&amp;vendor" TargetMode="External"/><Relationship Id="rId5" Type="http://schemas.openxmlformats.org/officeDocument/2006/relationships/hyperlink" Target="http://www.audio-technica.com.tw/shop_index.php" TargetMode="External"/><Relationship Id="rId4" Type="http://schemas.openxmlformats.org/officeDocument/2006/relationships/hyperlink" Target="http://www.techbang.com/posts/21959-you-should-know-digital-audio-file-audio-format-the-storage-disc-case-parade"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en.wikipedia.org/wiki/Pulse-density_modulation" TargetMode="External"/><Relationship Id="rId2" Type="http://schemas.openxmlformats.org/officeDocument/2006/relationships/hyperlink" Target="http://blog.xuite.net/auster.lai/twblog/400901993-DSD%E3%80%81DTS%E3%80%81DXD+%E7%B7%A8%E7%A2%BC%E7%9A%84%E6%8A%80%E8%A1%93%E5%8E%9F%E7%90%86" TargetMode="External"/><Relationship Id="rId1" Type="http://schemas.openxmlformats.org/officeDocument/2006/relationships/slideLayout" Target="../slideLayouts/slideLayout2.xml"/><Relationship Id="rId6" Type="http://schemas.openxmlformats.org/officeDocument/2006/relationships/hyperlink" Target="http://www.eprice.com.tw/tech/talk/1183/4911365/1/" TargetMode="External"/><Relationship Id="rId5" Type="http://schemas.openxmlformats.org/officeDocument/2006/relationships/hyperlink" Target="https://zh.wikipedia.org/wiki/S/PDIF" TargetMode="External"/><Relationship Id="rId4" Type="http://schemas.openxmlformats.org/officeDocument/2006/relationships/hyperlink" Target="https://zh.wikipedia.org/wiki/MPEG"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mora.jp/index_hires" TargetMode="External"/><Relationship Id="rId2" Type="http://schemas.openxmlformats.org/officeDocument/2006/relationships/hyperlink" Target="https://www.sony.com.tw/zh" TargetMode="External"/><Relationship Id="rId1" Type="http://schemas.openxmlformats.org/officeDocument/2006/relationships/slideLayout" Target="../slideLayouts/slideLayout2.xml"/><Relationship Id="rId6" Type="http://schemas.openxmlformats.org/officeDocument/2006/relationships/hyperlink" Target="https://zh.wikipedia.org/wiki/%E9%80%B2%E9%9A%8E%E9%9F%B3%E8%A8%8A%E7%B7%A8%E7%A2%BC" TargetMode="External"/><Relationship Id="rId5" Type="http://schemas.openxmlformats.org/officeDocument/2006/relationships/hyperlink" Target="https://zh.wikipedia.org/wiki/MPEG-4" TargetMode="External"/><Relationship Id="rId4" Type="http://schemas.openxmlformats.org/officeDocument/2006/relationships/hyperlink" Target="https://zh.wikipedia.org/wiki/%E8%80%B3%E6%A9%9F"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3.wmf"/><Relationship Id="rId5" Type="http://schemas.openxmlformats.org/officeDocument/2006/relationships/oleObject" Target="../embeddings/oleObject5.bin"/><Relationship Id="rId10" Type="http://schemas.openxmlformats.org/officeDocument/2006/relationships/image" Target="../media/image55.wmf"/><Relationship Id="rId4" Type="http://schemas.openxmlformats.org/officeDocument/2006/relationships/image" Target="../media/image52.wmf"/><Relationship Id="rId9" Type="http://schemas.openxmlformats.org/officeDocument/2006/relationships/oleObject" Target="../embeddings/oleObject7.bin"/></Relationships>
</file>

<file path=ppt/slides/_rels/slide6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53.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9.bin"/><Relationship Id="rId5" Type="http://schemas.openxmlformats.org/officeDocument/2006/relationships/image" Target="../media/image52.wmf"/><Relationship Id="rId4" Type="http://schemas.openxmlformats.org/officeDocument/2006/relationships/oleObject" Target="../embeddings/oleObject8.bin"/></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www.foobar2000.org/"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8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notesSlide" Target="../notesSlides/notesSlide6.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wmf"/><Relationship Id="rId5" Type="http://schemas.openxmlformats.org/officeDocument/2006/relationships/oleObject" Target="../embeddings/oleObject1.bin"/><Relationship Id="rId10" Type="http://schemas.openxmlformats.org/officeDocument/2006/relationships/image" Target="../media/image11.wmf"/><Relationship Id="rId4" Type="http://schemas.openxmlformats.org/officeDocument/2006/relationships/image" Target="../media/image12.jpg"/><Relationship Id="rId9" Type="http://schemas.openxmlformats.org/officeDocument/2006/relationships/oleObject" Target="../embeddings/oleObject3.bin"/></Relationships>
</file>

<file path=ppt/slides/_rels/slide9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hyperlink" Target="https://mega.nz/#!8tlTXQZL!Yo-Zf6jUUZnTqVqcWXiPsNKC40DCbbDCtRYRN-GJFd0"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ctrTitle"/>
          </p:nvPr>
        </p:nvSpPr>
        <p:spPr/>
        <p:txBody>
          <a:bodyPr/>
          <a:lstStyle/>
          <a:p>
            <a:r>
              <a:rPr lang="zh-TW" altLang="en-US" dirty="0" smtClean="0"/>
              <a:t>淺談音樂訊號與音訊設備</a:t>
            </a:r>
            <a:endParaRPr lang="zh-TW" dirty="0"/>
          </a:p>
        </p:txBody>
      </p:sp>
      <p:sp>
        <p:nvSpPr>
          <p:cNvPr id="4" name="副標題 3"/>
          <p:cNvSpPr>
            <a:spLocks noGrp="1"/>
          </p:cNvSpPr>
          <p:nvPr>
            <p:ph type="subTitle" idx="1"/>
          </p:nvPr>
        </p:nvSpPr>
        <p:spPr/>
        <p:txBody>
          <a:bodyPr/>
          <a:lstStyle/>
          <a:p>
            <a:r>
              <a:rPr lang="zh-TW" altLang="en-US" dirty="0" smtClean="0"/>
              <a:t>主講人</a:t>
            </a:r>
            <a:r>
              <a:rPr lang="en-US" altLang="zh-TW" dirty="0" smtClean="0"/>
              <a:t>:</a:t>
            </a:r>
            <a:r>
              <a:rPr lang="zh-TW" altLang="en-US" dirty="0" smtClean="0"/>
              <a:t>徐嘉駿</a:t>
            </a:r>
            <a:endParaRPr lang="en-US" altLang="zh-TW" dirty="0" smtClean="0"/>
          </a:p>
          <a:p>
            <a:endParaRPr lang="en-US" altLang="zh-TW" dirty="0"/>
          </a:p>
        </p:txBody>
      </p:sp>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smtClean="0"/>
              <a:t>Super Audio Compact Disc</a:t>
            </a:r>
            <a:endParaRPr lang="zh-TW" dirty="0"/>
          </a:p>
        </p:txBody>
      </p:sp>
      <p:sp>
        <p:nvSpPr>
          <p:cNvPr id="14" name="內容版面配置區 13"/>
          <p:cNvSpPr>
            <a:spLocks noGrp="1"/>
          </p:cNvSpPr>
          <p:nvPr>
            <p:ph idx="1"/>
          </p:nvPr>
        </p:nvSpPr>
        <p:spPr>
          <a:xfrm>
            <a:off x="1522413" y="1904999"/>
            <a:ext cx="9324527" cy="4764361"/>
          </a:xfrm>
        </p:spPr>
        <p:txBody>
          <a:bodyPr>
            <a:normAutofit lnSpcReduction="10000"/>
          </a:bodyPr>
          <a:lstStyle/>
          <a:p>
            <a:r>
              <a:rPr lang="en-US" altLang="zh-TW" dirty="0" smtClean="0"/>
              <a:t>SACD (Super Audio Compact Disc) </a:t>
            </a:r>
            <a:r>
              <a:rPr lang="zh-TW" altLang="en-US" dirty="0" smtClean="0"/>
              <a:t>也是由</a:t>
            </a:r>
            <a:r>
              <a:rPr lang="en-US" altLang="zh-TW" dirty="0" smtClean="0"/>
              <a:t>Philips</a:t>
            </a:r>
            <a:r>
              <a:rPr lang="zh-TW" altLang="en-US" dirty="0" smtClean="0"/>
              <a:t>與</a:t>
            </a:r>
            <a:r>
              <a:rPr lang="en-US" altLang="zh-TW" dirty="0" smtClean="0"/>
              <a:t>Sony </a:t>
            </a:r>
            <a:r>
              <a:rPr lang="zh-TW" altLang="en-US" dirty="0" smtClean="0"/>
              <a:t>合作於</a:t>
            </a:r>
            <a:r>
              <a:rPr lang="en-US" altLang="zh-TW" dirty="0" smtClean="0"/>
              <a:t>1999</a:t>
            </a:r>
            <a:r>
              <a:rPr lang="zh-TW" altLang="en-US" dirty="0" smtClean="0"/>
              <a:t>年發表的新音源儲存媒體。其錄音方式摒除了傳統的</a:t>
            </a:r>
            <a:r>
              <a:rPr lang="en-US" altLang="zh-TW" dirty="0" smtClean="0"/>
              <a:t>PCM</a:t>
            </a:r>
            <a:r>
              <a:rPr lang="zh-TW" altLang="en-US" dirty="0" smtClean="0"/>
              <a:t>編碼，而是採用了</a:t>
            </a:r>
            <a:r>
              <a:rPr lang="en-US" altLang="zh-TW" dirty="0" smtClean="0">
                <a:solidFill>
                  <a:srgbClr val="00B050"/>
                </a:solidFill>
              </a:rPr>
              <a:t>DSD (Direct</a:t>
            </a:r>
            <a:r>
              <a:rPr lang="zh-TW" altLang="en-US" dirty="0" smtClean="0">
                <a:solidFill>
                  <a:srgbClr val="00B050"/>
                </a:solidFill>
              </a:rPr>
              <a:t> </a:t>
            </a:r>
            <a:r>
              <a:rPr lang="en-US" altLang="zh-TW" dirty="0" smtClean="0">
                <a:solidFill>
                  <a:srgbClr val="00B050"/>
                </a:solidFill>
              </a:rPr>
              <a:t>Stream Digital)</a:t>
            </a:r>
            <a:r>
              <a:rPr lang="zh-TW" altLang="en-US" dirty="0" smtClean="0"/>
              <a:t>編碼技術。 </a:t>
            </a:r>
            <a:endParaRPr lang="en-US" altLang="zh-TW" dirty="0" smtClean="0"/>
          </a:p>
          <a:p>
            <a:r>
              <a:rPr lang="en-US" altLang="zh-TW" dirty="0" smtClean="0"/>
              <a:t>DSD</a:t>
            </a:r>
            <a:r>
              <a:rPr lang="zh-TW" altLang="en-US" dirty="0" smtClean="0"/>
              <a:t>編碼原理即是採用了調變過後的</a:t>
            </a:r>
            <a:r>
              <a:rPr lang="en-US" altLang="zh-TW" dirty="0" smtClean="0"/>
              <a:t>PDM</a:t>
            </a:r>
            <a:r>
              <a:rPr lang="zh-TW" altLang="en-US" dirty="0" smtClean="0"/>
              <a:t>編碼形式儲存，其取樣頻率為</a:t>
            </a:r>
            <a:r>
              <a:rPr lang="en-US" altLang="zh-TW" dirty="0" smtClean="0"/>
              <a:t>2.8224MHz</a:t>
            </a:r>
            <a:r>
              <a:rPr lang="zh-TW" altLang="en-US" dirty="0" smtClean="0"/>
              <a:t>，也因為</a:t>
            </a:r>
            <a:r>
              <a:rPr lang="en-US" altLang="zh-TW" dirty="0" smtClean="0"/>
              <a:t>PDM</a:t>
            </a:r>
            <a:r>
              <a:rPr lang="zh-TW" altLang="en-US" dirty="0" smtClean="0"/>
              <a:t>僅需記錄目前的取樣值與先前的差值和的相對大小</a:t>
            </a:r>
            <a:r>
              <a:rPr lang="en-US" altLang="zh-TW" dirty="0" smtClean="0"/>
              <a:t>(1</a:t>
            </a:r>
            <a:r>
              <a:rPr lang="zh-TW" altLang="en-US" dirty="0" smtClean="0"/>
              <a:t> </a:t>
            </a:r>
            <a:r>
              <a:rPr lang="en-US" altLang="zh-TW" dirty="0" smtClean="0"/>
              <a:t>or 0)</a:t>
            </a:r>
            <a:r>
              <a:rPr lang="zh-TW" altLang="en-US" dirty="0" smtClean="0"/>
              <a:t>，也因此每次取樣僅需</a:t>
            </a:r>
            <a:r>
              <a:rPr lang="en-US" altLang="zh-TW" dirty="0" smtClean="0"/>
              <a:t>1bit</a:t>
            </a:r>
            <a:r>
              <a:rPr lang="zh-TW" altLang="en-US" dirty="0" smtClean="0"/>
              <a:t>，使得量化誤差縮小到</a:t>
            </a:r>
            <a:r>
              <a:rPr lang="en-US" altLang="zh-TW" dirty="0" smtClean="0"/>
              <a:t>1</a:t>
            </a:r>
            <a:r>
              <a:rPr lang="zh-TW" altLang="en-US" dirty="0" smtClean="0"/>
              <a:t> </a:t>
            </a:r>
            <a:r>
              <a:rPr lang="en-US" altLang="zh-TW" dirty="0" smtClean="0"/>
              <a:t>bit</a:t>
            </a:r>
            <a:r>
              <a:rPr lang="zh-TW" altLang="en-US" dirty="0" smtClean="0"/>
              <a:t>。</a:t>
            </a:r>
            <a:r>
              <a:rPr lang="en-US" altLang="zh-TW" dirty="0" smtClean="0"/>
              <a:t>(</a:t>
            </a:r>
            <a:r>
              <a:rPr lang="zh-TW" altLang="en-US" dirty="0" smtClean="0"/>
              <a:t>因為</a:t>
            </a:r>
            <a:r>
              <a:rPr lang="en-US" altLang="zh-TW" dirty="0" smtClean="0"/>
              <a:t>DSD</a:t>
            </a:r>
            <a:r>
              <a:rPr lang="zh-TW" altLang="en-US" dirty="0"/>
              <a:t>藉著</a:t>
            </a:r>
            <a:r>
              <a:rPr lang="zh-TW" altLang="en-US" dirty="0" smtClean="0"/>
              <a:t>高取樣頻率，所以僅需</a:t>
            </a:r>
            <a:r>
              <a:rPr lang="en-US" altLang="zh-TW" dirty="0" smtClean="0"/>
              <a:t>1bit</a:t>
            </a:r>
            <a:r>
              <a:rPr lang="zh-TW" altLang="en-US" dirty="0" smtClean="0"/>
              <a:t>儲存每個取樣</a:t>
            </a:r>
            <a:r>
              <a:rPr lang="en-US" altLang="zh-TW" dirty="0" smtClean="0"/>
              <a:t>)</a:t>
            </a:r>
          </a:p>
          <a:p>
            <a:r>
              <a:rPr lang="zh-TW" altLang="en-US" dirty="0" smtClean="0"/>
              <a:t>由於在推出期間</a:t>
            </a:r>
            <a:r>
              <a:rPr lang="en-US" altLang="zh-TW" dirty="0" smtClean="0"/>
              <a:t>Apple</a:t>
            </a:r>
            <a:r>
              <a:rPr lang="zh-TW" altLang="en-US" dirty="0" smtClean="0"/>
              <a:t>的</a:t>
            </a:r>
            <a:r>
              <a:rPr lang="en-US" altLang="zh-TW" dirty="0" err="1" smtClean="0"/>
              <a:t>ipod</a:t>
            </a:r>
            <a:r>
              <a:rPr lang="zh-TW" altLang="en-US" dirty="0" smtClean="0"/>
              <a:t>掀起了線上數位音樂下載市場，導致</a:t>
            </a:r>
            <a:r>
              <a:rPr lang="en-US" altLang="zh-TW" dirty="0" smtClean="0"/>
              <a:t>SACD</a:t>
            </a:r>
            <a:r>
              <a:rPr lang="zh-TW" altLang="en-US" dirty="0" smtClean="0"/>
              <a:t>銷售不佳，並且因為</a:t>
            </a:r>
            <a:r>
              <a:rPr lang="en-US" altLang="zh-TW" dirty="0" smtClean="0"/>
              <a:t>SACD</a:t>
            </a:r>
            <a:r>
              <a:rPr lang="zh-TW" altLang="en-US" dirty="0" smtClean="0"/>
              <a:t>需要專門的撥放器，製作成本與販售價格相當高</a:t>
            </a:r>
            <a:r>
              <a:rPr lang="en-US" altLang="zh-TW" dirty="0" smtClean="0"/>
              <a:t>(</a:t>
            </a:r>
            <a:r>
              <a:rPr lang="zh-TW" altLang="en-US" dirty="0" smtClean="0"/>
              <a:t>當年約</a:t>
            </a:r>
            <a:r>
              <a:rPr lang="en-US" altLang="zh-TW" dirty="0" smtClean="0"/>
              <a:t>5000</a:t>
            </a:r>
            <a:r>
              <a:rPr lang="zh-TW" altLang="en-US" dirty="0" smtClean="0"/>
              <a:t>美金</a:t>
            </a:r>
            <a:r>
              <a:rPr lang="en-US" altLang="zh-TW" dirty="0" smtClean="0"/>
              <a:t>)</a:t>
            </a:r>
            <a:r>
              <a:rPr lang="zh-TW" altLang="en-US" dirty="0" smtClean="0"/>
              <a:t>，因此</a:t>
            </a:r>
            <a:r>
              <a:rPr lang="en-US" altLang="zh-TW" dirty="0" smtClean="0"/>
              <a:t>SACD</a:t>
            </a:r>
            <a:r>
              <a:rPr lang="zh-TW" altLang="en-US" dirty="0" smtClean="0"/>
              <a:t>後續只剩少部分音樂愛好者使用。但近期由於</a:t>
            </a:r>
            <a:r>
              <a:rPr lang="en-US" altLang="zh-TW" dirty="0" smtClean="0">
                <a:solidFill>
                  <a:srgbClr val="FFFF00"/>
                </a:solidFill>
              </a:rPr>
              <a:t>Hi-res</a:t>
            </a:r>
            <a:r>
              <a:rPr lang="zh-TW" altLang="en-US" dirty="0" smtClean="0"/>
              <a:t>話題崛起，</a:t>
            </a:r>
            <a:r>
              <a:rPr lang="en-US" altLang="zh-TW" dirty="0" smtClean="0"/>
              <a:t>DSD</a:t>
            </a:r>
            <a:r>
              <a:rPr lang="zh-TW" altLang="en-US" dirty="0" smtClean="0"/>
              <a:t>編碼的音樂又開始被拿出來討論。</a:t>
            </a:r>
            <a:endParaRPr lang="en-US" altLang="zh-TW" dirty="0" smtClean="0"/>
          </a:p>
        </p:txBody>
      </p:sp>
    </p:spTree>
    <p:extLst>
      <p:ext uri="{BB962C8B-B14F-4D97-AF65-F5344CB8AC3E}">
        <p14:creationId xmlns:p14="http://schemas.microsoft.com/office/powerpoint/2010/main" val="174618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a:t>
            </a:r>
            <a:r>
              <a:rPr lang="en-US" altLang="zh-TW" dirty="0" smtClean="0"/>
              <a:t>2000</a:t>
            </a:r>
            <a:r>
              <a:rPr lang="zh-TW" altLang="en-US" dirty="0"/>
              <a:t>進階</a:t>
            </a:r>
            <a:endParaRPr lang="zh-TW" dirty="0"/>
          </a:p>
        </p:txBody>
      </p:sp>
      <p:sp>
        <p:nvSpPr>
          <p:cNvPr id="14" name="內容版面配置區 13"/>
          <p:cNvSpPr>
            <a:spLocks noGrp="1"/>
          </p:cNvSpPr>
          <p:nvPr>
            <p:ph idx="1"/>
          </p:nvPr>
        </p:nvSpPr>
        <p:spPr/>
        <p:txBody>
          <a:bodyPr/>
          <a:lstStyle/>
          <a:p>
            <a:r>
              <a:rPr lang="en-US" altLang="zh-TW" dirty="0"/>
              <a:t>7</a:t>
            </a:r>
            <a:r>
              <a:rPr lang="en-US" altLang="zh-TW" dirty="0" smtClean="0"/>
              <a:t>. </a:t>
            </a:r>
            <a:r>
              <a:rPr lang="en-US" altLang="zh-TW" dirty="0" err="1" smtClean="0"/>
              <a:t>foobar</a:t>
            </a:r>
            <a:r>
              <a:rPr lang="zh-TW" altLang="en-US" dirty="0" smtClean="0"/>
              <a:t> </a:t>
            </a:r>
            <a:r>
              <a:rPr lang="en-US" altLang="zh-TW" dirty="0" smtClean="0"/>
              <a:t>2000</a:t>
            </a:r>
            <a:r>
              <a:rPr lang="zh-TW" altLang="en-US" dirty="0" smtClean="0"/>
              <a:t>自動建立</a:t>
            </a:r>
            <a:r>
              <a:rPr lang="en-US" altLang="zh-TW" dirty="0" smtClean="0"/>
              <a:t>library</a:t>
            </a:r>
            <a:r>
              <a:rPr lang="zh-TW" altLang="en-US" dirty="0" smtClean="0"/>
              <a:t> </a:t>
            </a:r>
            <a:r>
              <a:rPr lang="en-US" altLang="zh-TW" dirty="0" smtClean="0"/>
              <a:t>:</a:t>
            </a:r>
            <a:r>
              <a:rPr lang="zh-TW" altLang="en-US" dirty="0" smtClean="0"/>
              <a:t> 一樣</a:t>
            </a:r>
            <a:r>
              <a:rPr lang="zh-TW" altLang="en-US" dirty="0"/>
              <a:t>齒輪→</a:t>
            </a:r>
            <a:r>
              <a:rPr lang="en-US" altLang="zh-TW" dirty="0" err="1"/>
              <a:t>File→Preferences</a:t>
            </a:r>
            <a:endParaRPr lang="en-US" altLang="zh-TW" dirty="0" smtClean="0"/>
          </a:p>
        </p:txBody>
      </p:sp>
      <p:pic>
        <p:nvPicPr>
          <p:cNvPr id="8194" name="Picture 2" descr="http://i.imgur.com/w1HcWj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4092" y="2564904"/>
            <a:ext cx="5544616" cy="4059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34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a:t>
            </a:r>
            <a:r>
              <a:rPr lang="en-US" altLang="zh-TW" dirty="0" smtClean="0"/>
              <a:t>2000</a:t>
            </a:r>
            <a:r>
              <a:rPr lang="zh-TW" altLang="en-US" dirty="0"/>
              <a:t>進階</a:t>
            </a:r>
            <a:endParaRPr lang="zh-TW" dirty="0"/>
          </a:p>
        </p:txBody>
      </p:sp>
      <p:sp>
        <p:nvSpPr>
          <p:cNvPr id="14" name="內容版面配置區 13"/>
          <p:cNvSpPr>
            <a:spLocks noGrp="1"/>
          </p:cNvSpPr>
          <p:nvPr>
            <p:ph idx="1"/>
          </p:nvPr>
        </p:nvSpPr>
        <p:spPr>
          <a:xfrm>
            <a:off x="1522413" y="1904999"/>
            <a:ext cx="9828583" cy="4114801"/>
          </a:xfrm>
        </p:spPr>
        <p:txBody>
          <a:bodyPr/>
          <a:lstStyle/>
          <a:p>
            <a:r>
              <a:rPr lang="en-US" altLang="zh-TW" dirty="0" smtClean="0"/>
              <a:t>8. </a:t>
            </a:r>
            <a:r>
              <a:rPr lang="zh-TW" altLang="en-US" dirty="0" smtClean="0"/>
              <a:t>元件添加 </a:t>
            </a:r>
            <a:r>
              <a:rPr lang="en-US" altLang="zh-TW" dirty="0" smtClean="0"/>
              <a:t>:</a:t>
            </a:r>
            <a:r>
              <a:rPr lang="zh-TW" altLang="en-US" dirty="0" smtClean="0"/>
              <a:t> 先找到</a:t>
            </a:r>
            <a:r>
              <a:rPr lang="en-US" altLang="zh-TW" dirty="0" err="1" smtClean="0"/>
              <a:t>foobar</a:t>
            </a:r>
            <a:r>
              <a:rPr lang="zh-TW" altLang="en-US" dirty="0" smtClean="0"/>
              <a:t> </a:t>
            </a:r>
            <a:r>
              <a:rPr lang="en-US" altLang="zh-TW" dirty="0" smtClean="0"/>
              <a:t>2000</a:t>
            </a:r>
            <a:r>
              <a:rPr lang="zh-TW" altLang="en-US" dirty="0" smtClean="0"/>
              <a:t>的資料夾 </a:t>
            </a:r>
            <a:r>
              <a:rPr lang="en-US" altLang="zh-TW" dirty="0" smtClean="0"/>
              <a:t>&gt; </a:t>
            </a:r>
            <a:r>
              <a:rPr lang="zh-TW" altLang="en-US" dirty="0"/>
              <a:t>再</a:t>
            </a:r>
            <a:r>
              <a:rPr lang="zh-TW" altLang="en-US" dirty="0" smtClean="0"/>
              <a:t>找到 </a:t>
            </a:r>
            <a:r>
              <a:rPr lang="en-US" altLang="zh-TW" dirty="0" smtClean="0"/>
              <a:t>Components</a:t>
            </a:r>
          </a:p>
          <a:p>
            <a:pPr lvl="1"/>
            <a:r>
              <a:rPr lang="zh-TW" altLang="en-US" dirty="0" smtClean="0"/>
              <a:t>一些好用的元件 </a:t>
            </a:r>
            <a:r>
              <a:rPr lang="en-US" altLang="zh-TW" dirty="0" smtClean="0"/>
              <a:t>:</a:t>
            </a:r>
            <a:r>
              <a:rPr lang="zh-TW" altLang="en-US" dirty="0" smtClean="0"/>
              <a:t> </a:t>
            </a:r>
            <a:endParaRPr lang="en-US" altLang="zh-TW" dirty="0" smtClean="0"/>
          </a:p>
          <a:p>
            <a:pPr lvl="2"/>
            <a:r>
              <a:rPr lang="en-US" altLang="zh-TW" dirty="0" smtClean="0"/>
              <a:t>1.</a:t>
            </a:r>
            <a:r>
              <a:rPr lang="zh-TW" altLang="en-US" dirty="0" smtClean="0"/>
              <a:t> </a:t>
            </a:r>
            <a:r>
              <a:rPr lang="en-US" altLang="zh-TW" dirty="0" err="1" smtClean="0"/>
              <a:t>Youtube</a:t>
            </a:r>
            <a:r>
              <a:rPr lang="en-US" altLang="zh-TW" dirty="0" smtClean="0"/>
              <a:t> </a:t>
            </a:r>
            <a:r>
              <a:rPr lang="en-US" altLang="zh-TW" dirty="0"/>
              <a:t>: </a:t>
            </a:r>
            <a:r>
              <a:rPr lang="en-US" altLang="zh-TW" dirty="0">
                <a:hlinkClick r:id="rId2"/>
              </a:rPr>
              <a:t>http://fy.3dyd.com/download</a:t>
            </a:r>
            <a:r>
              <a:rPr lang="en-US" altLang="zh-TW" dirty="0" smtClean="0">
                <a:hlinkClick r:id="rId2"/>
              </a:rPr>
              <a:t>/</a:t>
            </a:r>
            <a:r>
              <a:rPr lang="en-US" altLang="zh-TW" dirty="0" smtClean="0"/>
              <a:t> (</a:t>
            </a:r>
            <a:r>
              <a:rPr lang="zh-TW" altLang="en-US" dirty="0" smtClean="0"/>
              <a:t>兩個都下載下來</a:t>
            </a:r>
            <a:r>
              <a:rPr lang="en-US" altLang="zh-TW" dirty="0" smtClean="0"/>
              <a:t>)</a:t>
            </a:r>
          </a:p>
          <a:p>
            <a:pPr lvl="2"/>
            <a:r>
              <a:rPr lang="en-US" altLang="zh-TW" dirty="0" smtClean="0"/>
              <a:t>2.</a:t>
            </a:r>
            <a:r>
              <a:rPr lang="zh-TW" altLang="en-US" dirty="0" smtClean="0"/>
              <a:t> </a:t>
            </a:r>
            <a:r>
              <a:rPr lang="en-US" altLang="zh-TW" dirty="0" smtClean="0"/>
              <a:t>DSP</a:t>
            </a:r>
            <a:r>
              <a:rPr lang="zh-TW" altLang="en-US" dirty="0" smtClean="0"/>
              <a:t> </a:t>
            </a:r>
            <a:r>
              <a:rPr lang="en-US" altLang="zh-TW" dirty="0" smtClean="0"/>
              <a:t>Effect : </a:t>
            </a:r>
            <a:r>
              <a:rPr lang="zh-TW" altLang="en-US" dirty="0" smtClean="0"/>
              <a:t>相當多功能可以</a:t>
            </a:r>
            <a:r>
              <a:rPr lang="zh-TW" altLang="en-US" dirty="0" smtClean="0"/>
              <a:t>使用 </a:t>
            </a:r>
            <a:r>
              <a:rPr lang="en-US" altLang="zh-TW" dirty="0"/>
              <a:t>(</a:t>
            </a:r>
            <a:r>
              <a:rPr lang="en-US" altLang="zh-TW" dirty="0">
                <a:hlinkClick r:id="rId3"/>
              </a:rPr>
              <a:t>http://</a:t>
            </a:r>
            <a:r>
              <a:rPr lang="en-US" altLang="zh-TW" dirty="0" smtClean="0">
                <a:hlinkClick r:id="rId3"/>
              </a:rPr>
              <a:t>www.foobar2000.org/components/view/foo_dsp_effect</a:t>
            </a:r>
            <a:r>
              <a:rPr lang="zh-TW" altLang="en-US" dirty="0" smtClean="0"/>
              <a:t> </a:t>
            </a:r>
            <a:r>
              <a:rPr lang="en-US" altLang="zh-TW" dirty="0" smtClean="0"/>
              <a:t>)</a:t>
            </a:r>
            <a:endParaRPr lang="en-US" altLang="zh-TW" dirty="0" smtClean="0"/>
          </a:p>
          <a:p>
            <a:pPr lvl="2"/>
            <a:r>
              <a:rPr lang="en-US" altLang="zh-TW" dirty="0" smtClean="0"/>
              <a:t>3.</a:t>
            </a:r>
            <a:r>
              <a:rPr lang="zh-TW" altLang="en-US" dirty="0" smtClean="0"/>
              <a:t> </a:t>
            </a:r>
            <a:r>
              <a:rPr lang="en-US" altLang="zh-TW" dirty="0" smtClean="0"/>
              <a:t>WASAPI</a:t>
            </a:r>
            <a:r>
              <a:rPr lang="zh-TW" altLang="en-US" dirty="0" smtClean="0"/>
              <a:t> </a:t>
            </a:r>
            <a:r>
              <a:rPr lang="en-US" altLang="zh-TW" dirty="0" smtClean="0"/>
              <a:t>(</a:t>
            </a:r>
            <a:r>
              <a:rPr lang="zh-TW" altLang="en-US" dirty="0" smtClean="0"/>
              <a:t>可以繞調系統處理音效以最原始的</a:t>
            </a:r>
            <a:r>
              <a:rPr lang="en-US" altLang="zh-TW" dirty="0" err="1" smtClean="0"/>
              <a:t>foobar</a:t>
            </a:r>
            <a:r>
              <a:rPr lang="zh-TW" altLang="en-US" dirty="0" smtClean="0"/>
              <a:t> </a:t>
            </a:r>
            <a:r>
              <a:rPr lang="en-US" altLang="zh-TW" dirty="0" smtClean="0"/>
              <a:t>2000</a:t>
            </a:r>
            <a:r>
              <a:rPr lang="zh-TW" altLang="en-US" dirty="0" smtClean="0"/>
              <a:t>音質輸出</a:t>
            </a:r>
            <a:r>
              <a:rPr lang="en-US" altLang="zh-TW" dirty="0" smtClean="0"/>
              <a:t>)</a:t>
            </a:r>
            <a:r>
              <a:rPr lang="zh-TW" altLang="en-US" dirty="0" smtClean="0"/>
              <a:t> </a:t>
            </a:r>
            <a:r>
              <a:rPr lang="en-US" altLang="zh-TW" dirty="0" smtClean="0"/>
              <a:t>:</a:t>
            </a:r>
            <a:r>
              <a:rPr lang="zh-TW" altLang="en-US" dirty="0" smtClean="0"/>
              <a:t> </a:t>
            </a:r>
            <a:r>
              <a:rPr lang="en-US" altLang="zh-TW" dirty="0">
                <a:hlinkClick r:id="rId4"/>
              </a:rPr>
              <a:t>http://</a:t>
            </a:r>
            <a:r>
              <a:rPr lang="en-US" altLang="zh-TW" dirty="0" smtClean="0">
                <a:hlinkClick r:id="rId4"/>
              </a:rPr>
              <a:t>www.foobar2000.org/components/view/foo_out_wasapi</a:t>
            </a:r>
            <a:r>
              <a:rPr lang="zh-TW" altLang="en-US" dirty="0" smtClean="0"/>
              <a:t> </a:t>
            </a:r>
            <a:endParaRPr lang="en-US" altLang="zh-TW" dirty="0" smtClean="0"/>
          </a:p>
          <a:p>
            <a:pPr marL="0" indent="0">
              <a:buNone/>
            </a:pPr>
            <a:endParaRPr lang="en-US" altLang="zh-TW" dirty="0" smtClean="0"/>
          </a:p>
        </p:txBody>
      </p:sp>
      <p:pic>
        <p:nvPicPr>
          <p:cNvPr id="2" name="圖片 1"/>
          <p:cNvPicPr>
            <a:picLocks noChangeAspect="1"/>
          </p:cNvPicPr>
          <p:nvPr/>
        </p:nvPicPr>
        <p:blipFill>
          <a:blip r:embed="rId5"/>
          <a:stretch>
            <a:fillRect/>
          </a:stretch>
        </p:blipFill>
        <p:spPr>
          <a:xfrm>
            <a:off x="3718148" y="4221088"/>
            <a:ext cx="3979937" cy="2450719"/>
          </a:xfrm>
          <a:prstGeom prst="rect">
            <a:avLst/>
          </a:prstGeom>
        </p:spPr>
      </p:pic>
    </p:spTree>
    <p:extLst>
      <p:ext uri="{BB962C8B-B14F-4D97-AF65-F5344CB8AC3E}">
        <p14:creationId xmlns:p14="http://schemas.microsoft.com/office/powerpoint/2010/main" val="128817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a:t>
            </a:r>
            <a:r>
              <a:rPr lang="en-US" altLang="zh-TW" dirty="0" smtClean="0"/>
              <a:t>2000</a:t>
            </a:r>
            <a:r>
              <a:rPr lang="zh-TW" altLang="en-US" dirty="0"/>
              <a:t>進階</a:t>
            </a:r>
            <a:endParaRPr lang="zh-TW" dirty="0"/>
          </a:p>
        </p:txBody>
      </p:sp>
      <p:sp>
        <p:nvSpPr>
          <p:cNvPr id="14" name="內容版面配置區 13"/>
          <p:cNvSpPr>
            <a:spLocks noGrp="1"/>
          </p:cNvSpPr>
          <p:nvPr>
            <p:ph idx="1"/>
          </p:nvPr>
        </p:nvSpPr>
        <p:spPr>
          <a:xfrm>
            <a:off x="1522413" y="1904999"/>
            <a:ext cx="9828583" cy="4114801"/>
          </a:xfrm>
        </p:spPr>
        <p:txBody>
          <a:bodyPr/>
          <a:lstStyle/>
          <a:p>
            <a:r>
              <a:rPr lang="en-US" altLang="zh-TW" dirty="0" smtClean="0"/>
              <a:t>8. </a:t>
            </a:r>
            <a:r>
              <a:rPr lang="zh-TW" altLang="en-US" dirty="0" smtClean="0"/>
              <a:t>元件添加 </a:t>
            </a:r>
            <a:r>
              <a:rPr lang="en-US" altLang="zh-TW" dirty="0" smtClean="0"/>
              <a:t>:</a:t>
            </a:r>
            <a:r>
              <a:rPr lang="zh-TW" altLang="en-US" dirty="0" smtClean="0"/>
              <a:t> 先找到</a:t>
            </a:r>
            <a:r>
              <a:rPr lang="en-US" altLang="zh-TW" dirty="0" err="1" smtClean="0"/>
              <a:t>foobar</a:t>
            </a:r>
            <a:r>
              <a:rPr lang="zh-TW" altLang="en-US" dirty="0" smtClean="0"/>
              <a:t> </a:t>
            </a:r>
            <a:r>
              <a:rPr lang="en-US" altLang="zh-TW" dirty="0" smtClean="0"/>
              <a:t>2000</a:t>
            </a:r>
            <a:r>
              <a:rPr lang="zh-TW" altLang="en-US" dirty="0" smtClean="0"/>
              <a:t>的資料夾 </a:t>
            </a:r>
            <a:r>
              <a:rPr lang="en-US" altLang="zh-TW" dirty="0" smtClean="0"/>
              <a:t>&gt; </a:t>
            </a:r>
            <a:r>
              <a:rPr lang="zh-TW" altLang="en-US" dirty="0"/>
              <a:t>再</a:t>
            </a:r>
            <a:r>
              <a:rPr lang="zh-TW" altLang="en-US" dirty="0" smtClean="0"/>
              <a:t>找到 </a:t>
            </a:r>
            <a:r>
              <a:rPr lang="en-US" altLang="zh-TW" dirty="0" smtClean="0"/>
              <a:t>Components</a:t>
            </a:r>
          </a:p>
          <a:p>
            <a:pPr marL="0" indent="0">
              <a:buNone/>
            </a:pPr>
            <a:endParaRPr lang="en-US" altLang="zh-TW" dirty="0" smtClean="0"/>
          </a:p>
        </p:txBody>
      </p:sp>
      <p:pic>
        <p:nvPicPr>
          <p:cNvPr id="2" name="圖片 1"/>
          <p:cNvPicPr>
            <a:picLocks noChangeAspect="1"/>
          </p:cNvPicPr>
          <p:nvPr/>
        </p:nvPicPr>
        <p:blipFill>
          <a:blip r:embed="rId2"/>
          <a:stretch>
            <a:fillRect/>
          </a:stretch>
        </p:blipFill>
        <p:spPr>
          <a:xfrm>
            <a:off x="2638028" y="2420888"/>
            <a:ext cx="6903439" cy="4250919"/>
          </a:xfrm>
          <a:prstGeom prst="rect">
            <a:avLst/>
          </a:prstGeom>
        </p:spPr>
      </p:pic>
      <p:sp>
        <p:nvSpPr>
          <p:cNvPr id="3" name="文字方塊 2"/>
          <p:cNvSpPr txBox="1"/>
          <p:nvPr/>
        </p:nvSpPr>
        <p:spPr>
          <a:xfrm>
            <a:off x="7894612" y="5661248"/>
            <a:ext cx="2880320" cy="341632"/>
          </a:xfrm>
          <a:prstGeom prst="rect">
            <a:avLst/>
          </a:prstGeom>
          <a:noFill/>
        </p:spPr>
        <p:txBody>
          <a:bodyPr wrap="square" rtlCol="0">
            <a:spAutoFit/>
          </a:bodyPr>
          <a:lstStyle/>
          <a:p>
            <a:pPr>
              <a:lnSpc>
                <a:spcPct val="90000"/>
              </a:lnSpc>
            </a:pPr>
            <a:r>
              <a:rPr lang="zh-TW" altLang="en-US" dirty="0" smtClean="0">
                <a:solidFill>
                  <a:srgbClr val="FF0000"/>
                </a:solidFill>
              </a:rPr>
              <a:t>把剛才下載的都貼</a:t>
            </a:r>
            <a:r>
              <a:rPr lang="zh-TW" altLang="en-US" dirty="0">
                <a:solidFill>
                  <a:srgbClr val="FF0000"/>
                </a:solidFill>
              </a:rPr>
              <a:t>進</a:t>
            </a:r>
            <a:r>
              <a:rPr lang="zh-TW" altLang="en-US" dirty="0" smtClean="0">
                <a:solidFill>
                  <a:srgbClr val="FF0000"/>
                </a:solidFill>
              </a:rPr>
              <a:t>來</a:t>
            </a:r>
            <a:endParaRPr lang="zh-TW" altLang="en-US" dirty="0">
              <a:solidFill>
                <a:srgbClr val="FF0000"/>
              </a:solidFill>
            </a:endParaRPr>
          </a:p>
        </p:txBody>
      </p:sp>
    </p:spTree>
    <p:extLst>
      <p:ext uri="{BB962C8B-B14F-4D97-AF65-F5344CB8AC3E}">
        <p14:creationId xmlns:p14="http://schemas.microsoft.com/office/powerpoint/2010/main" val="171563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a:t>
            </a:r>
            <a:r>
              <a:rPr lang="en-US" altLang="zh-TW" dirty="0" smtClean="0"/>
              <a:t>2000</a:t>
            </a:r>
            <a:r>
              <a:rPr lang="zh-TW" altLang="en-US" dirty="0"/>
              <a:t>進階</a:t>
            </a:r>
            <a:endParaRPr lang="zh-TW" dirty="0"/>
          </a:p>
        </p:txBody>
      </p:sp>
      <p:sp>
        <p:nvSpPr>
          <p:cNvPr id="14" name="內容版面配置區 13"/>
          <p:cNvSpPr>
            <a:spLocks noGrp="1"/>
          </p:cNvSpPr>
          <p:nvPr>
            <p:ph idx="1"/>
          </p:nvPr>
        </p:nvSpPr>
        <p:spPr>
          <a:xfrm>
            <a:off x="1522413" y="1904999"/>
            <a:ext cx="9828583" cy="4114801"/>
          </a:xfrm>
        </p:spPr>
        <p:txBody>
          <a:bodyPr/>
          <a:lstStyle/>
          <a:p>
            <a:r>
              <a:rPr lang="en-US" altLang="zh-TW" dirty="0" smtClean="0"/>
              <a:t>8. </a:t>
            </a:r>
            <a:r>
              <a:rPr lang="zh-TW" altLang="en-US" dirty="0" smtClean="0"/>
              <a:t>元件添加 </a:t>
            </a:r>
            <a:r>
              <a:rPr lang="en-US" altLang="zh-TW" dirty="0" smtClean="0"/>
              <a:t>:</a:t>
            </a:r>
            <a:r>
              <a:rPr lang="zh-TW" altLang="en-US" dirty="0" smtClean="0"/>
              <a:t>接著一樣</a:t>
            </a:r>
            <a:r>
              <a:rPr lang="zh-TW" altLang="en-US" dirty="0"/>
              <a:t>齒輪→</a:t>
            </a:r>
            <a:r>
              <a:rPr lang="en-US" altLang="zh-TW" dirty="0" err="1"/>
              <a:t>File→Preferences</a:t>
            </a:r>
            <a:endParaRPr lang="en-US" altLang="zh-TW" dirty="0"/>
          </a:p>
          <a:p>
            <a:endParaRPr lang="en-US" altLang="zh-TW" dirty="0" smtClean="0"/>
          </a:p>
        </p:txBody>
      </p:sp>
      <p:pic>
        <p:nvPicPr>
          <p:cNvPr id="4" name="圖片 3"/>
          <p:cNvPicPr>
            <a:picLocks noChangeAspect="1"/>
          </p:cNvPicPr>
          <p:nvPr/>
        </p:nvPicPr>
        <p:blipFill>
          <a:blip r:embed="rId2"/>
          <a:stretch>
            <a:fillRect/>
          </a:stretch>
        </p:blipFill>
        <p:spPr>
          <a:xfrm>
            <a:off x="1557908" y="2420888"/>
            <a:ext cx="5660678" cy="4143462"/>
          </a:xfrm>
          <a:prstGeom prst="rect">
            <a:avLst/>
          </a:prstGeom>
        </p:spPr>
      </p:pic>
      <p:pic>
        <p:nvPicPr>
          <p:cNvPr id="5" name="圖片 4"/>
          <p:cNvPicPr>
            <a:picLocks noChangeAspect="1"/>
          </p:cNvPicPr>
          <p:nvPr/>
        </p:nvPicPr>
        <p:blipFill>
          <a:blip r:embed="rId3"/>
          <a:stretch>
            <a:fillRect/>
          </a:stretch>
        </p:blipFill>
        <p:spPr>
          <a:xfrm>
            <a:off x="5302324" y="2243750"/>
            <a:ext cx="6437728" cy="3617390"/>
          </a:xfrm>
          <a:prstGeom prst="rect">
            <a:avLst/>
          </a:prstGeom>
        </p:spPr>
      </p:pic>
      <p:sp>
        <p:nvSpPr>
          <p:cNvPr id="6" name="文字方塊 5"/>
          <p:cNvSpPr txBox="1"/>
          <p:nvPr/>
        </p:nvSpPr>
        <p:spPr>
          <a:xfrm>
            <a:off x="4654252" y="6019800"/>
            <a:ext cx="1584176" cy="341632"/>
          </a:xfrm>
          <a:prstGeom prst="rect">
            <a:avLst/>
          </a:prstGeom>
          <a:noFill/>
        </p:spPr>
        <p:txBody>
          <a:bodyPr wrap="square" rtlCol="0">
            <a:spAutoFit/>
          </a:bodyPr>
          <a:lstStyle/>
          <a:p>
            <a:pPr>
              <a:lnSpc>
                <a:spcPct val="90000"/>
              </a:lnSpc>
            </a:pPr>
            <a:r>
              <a:rPr lang="zh-TW" altLang="en-US" dirty="0">
                <a:solidFill>
                  <a:srgbClr val="FF0000"/>
                </a:solidFill>
              </a:rPr>
              <a:t>點</a:t>
            </a:r>
            <a:r>
              <a:rPr lang="en-US" altLang="zh-TW" dirty="0" smtClean="0">
                <a:solidFill>
                  <a:srgbClr val="FF0000"/>
                </a:solidFill>
              </a:rPr>
              <a:t>install</a:t>
            </a:r>
            <a:endParaRPr lang="zh-TW" altLang="en-US" dirty="0">
              <a:solidFill>
                <a:srgbClr val="FF0000"/>
              </a:solidFill>
            </a:endParaRPr>
          </a:p>
        </p:txBody>
      </p:sp>
      <p:sp>
        <p:nvSpPr>
          <p:cNvPr id="9" name="文字方塊 8"/>
          <p:cNvSpPr txBox="1"/>
          <p:nvPr/>
        </p:nvSpPr>
        <p:spPr>
          <a:xfrm>
            <a:off x="7534572" y="4105928"/>
            <a:ext cx="3096344" cy="590931"/>
          </a:xfrm>
          <a:prstGeom prst="rect">
            <a:avLst/>
          </a:prstGeom>
          <a:noFill/>
        </p:spPr>
        <p:txBody>
          <a:bodyPr wrap="square" rtlCol="0">
            <a:spAutoFit/>
          </a:bodyPr>
          <a:lstStyle/>
          <a:p>
            <a:pPr>
              <a:lnSpc>
                <a:spcPct val="90000"/>
              </a:lnSpc>
            </a:pPr>
            <a:r>
              <a:rPr lang="zh-TW" altLang="en-US" dirty="0" smtClean="0">
                <a:solidFill>
                  <a:srgbClr val="FF0000"/>
                </a:solidFill>
                <a:latin typeface="微軟正黑體" panose="020B0604030504040204" pitchFamily="34" charset="-120"/>
                <a:ea typeface="微軟正黑體" panose="020B0604030504040204" pitchFamily="34" charset="-120"/>
              </a:rPr>
              <a:t>到</a:t>
            </a:r>
            <a:r>
              <a:rPr lang="en-US" altLang="zh-TW" dirty="0" smtClean="0">
                <a:solidFill>
                  <a:srgbClr val="FF0000"/>
                </a:solidFill>
                <a:latin typeface="微軟正黑體" panose="020B0604030504040204" pitchFamily="34" charset="-120"/>
                <a:ea typeface="微軟正黑體" panose="020B0604030504040204" pitchFamily="34" charset="-120"/>
              </a:rPr>
              <a:t>foobar2000</a:t>
            </a:r>
            <a:r>
              <a:rPr lang="zh-TW" altLang="en-US" dirty="0" smtClean="0">
                <a:solidFill>
                  <a:srgbClr val="FF0000"/>
                </a:solidFill>
                <a:latin typeface="微軟正黑體" panose="020B0604030504040204" pitchFamily="34" charset="-120"/>
                <a:ea typeface="微軟正黑體" panose="020B0604030504040204" pitchFamily="34" charset="-120"/>
              </a:rPr>
              <a:t>資料夾內把這些東西開啟即可</a:t>
            </a:r>
            <a:endParaRPr lang="zh-TW" altLang="en-US"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6051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a:t>
            </a:r>
            <a:r>
              <a:rPr lang="en-US" altLang="zh-TW" dirty="0" smtClean="0"/>
              <a:t>2000</a:t>
            </a:r>
            <a:r>
              <a:rPr lang="zh-TW" altLang="en-US" dirty="0"/>
              <a:t>進階</a:t>
            </a:r>
            <a:endParaRPr lang="zh-TW" dirty="0"/>
          </a:p>
        </p:txBody>
      </p:sp>
      <p:sp>
        <p:nvSpPr>
          <p:cNvPr id="14" name="內容版面配置區 13"/>
          <p:cNvSpPr>
            <a:spLocks noGrp="1"/>
          </p:cNvSpPr>
          <p:nvPr>
            <p:ph idx="1"/>
          </p:nvPr>
        </p:nvSpPr>
        <p:spPr>
          <a:xfrm>
            <a:off x="1522413" y="1904999"/>
            <a:ext cx="9828583" cy="4114801"/>
          </a:xfrm>
        </p:spPr>
        <p:txBody>
          <a:bodyPr/>
          <a:lstStyle/>
          <a:p>
            <a:r>
              <a:rPr lang="en-US" altLang="zh-TW" dirty="0"/>
              <a:t>9</a:t>
            </a:r>
            <a:r>
              <a:rPr lang="en-US" altLang="zh-TW" dirty="0" smtClean="0"/>
              <a:t>.</a:t>
            </a:r>
            <a:r>
              <a:rPr lang="zh-TW" altLang="en-US" dirty="0" smtClean="0"/>
              <a:t> 更換背景</a:t>
            </a:r>
            <a:r>
              <a:rPr lang="en-US" altLang="zh-TW" dirty="0" smtClean="0"/>
              <a:t>:</a:t>
            </a:r>
            <a:r>
              <a:rPr lang="zh-TW" altLang="en-US" dirty="0" smtClean="0"/>
              <a:t>安裝</a:t>
            </a:r>
            <a:r>
              <a:rPr lang="zh-TW" altLang="en-US" dirty="0"/>
              <a:t>資料夾中的</a:t>
            </a:r>
            <a:r>
              <a:rPr lang="en-US" altLang="zh-TW" dirty="0"/>
              <a:t>skins\</a:t>
            </a:r>
            <a:r>
              <a:rPr lang="en-US" altLang="zh-TW" dirty="0" err="1"/>
              <a:t>Zetro</a:t>
            </a:r>
            <a:r>
              <a:rPr lang="en-US" altLang="zh-TW" dirty="0"/>
              <a:t>\backgrounds\  </a:t>
            </a:r>
            <a:r>
              <a:rPr lang="zh-TW" altLang="en-US" dirty="0"/>
              <a:t>替換你想要的背景</a:t>
            </a:r>
            <a:r>
              <a:rPr lang="zh-TW" altLang="en-US" dirty="0" smtClean="0"/>
              <a:t>圖片</a:t>
            </a:r>
            <a:r>
              <a:rPr lang="en-US" altLang="zh-TW" dirty="0" smtClean="0"/>
              <a:t>(</a:t>
            </a:r>
            <a:r>
              <a:rPr lang="zh-TW" altLang="en-US" dirty="0" smtClean="0"/>
              <a:t>檔名記得要取</a:t>
            </a:r>
            <a:r>
              <a:rPr lang="en-US" altLang="zh-TW" dirty="0" smtClean="0"/>
              <a:t>1.jpg</a:t>
            </a:r>
            <a:r>
              <a:rPr lang="zh-TW" altLang="en-US" dirty="0" smtClean="0"/>
              <a:t> </a:t>
            </a:r>
            <a:r>
              <a:rPr lang="en-US" altLang="zh-TW" dirty="0" smtClean="0"/>
              <a:t>2.jpg</a:t>
            </a:r>
            <a:r>
              <a:rPr lang="zh-TW" altLang="en-US" dirty="0" smtClean="0"/>
              <a:t> </a:t>
            </a:r>
            <a:r>
              <a:rPr lang="en-US" altLang="zh-TW" dirty="0" smtClean="0"/>
              <a:t>3.jpg…</a:t>
            </a:r>
            <a:r>
              <a:rPr lang="zh-TW" altLang="en-US" dirty="0" smtClean="0"/>
              <a:t>以此類推</a:t>
            </a:r>
            <a:r>
              <a:rPr lang="en-US" altLang="zh-TW" dirty="0" smtClean="0"/>
              <a:t>)</a:t>
            </a:r>
          </a:p>
        </p:txBody>
      </p:sp>
      <p:pic>
        <p:nvPicPr>
          <p:cNvPr id="9218" name="Picture 2" descr="http://i.imgur.com/XqxQL1J.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4132" y="2708920"/>
            <a:ext cx="5573216" cy="3986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40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a:t>
            </a:r>
            <a:r>
              <a:rPr lang="en-US" altLang="zh-TW" dirty="0" smtClean="0"/>
              <a:t>2000</a:t>
            </a:r>
            <a:r>
              <a:rPr lang="zh-TW" altLang="en-US" dirty="0"/>
              <a:t>進階</a:t>
            </a:r>
            <a:endParaRPr lang="zh-TW" dirty="0"/>
          </a:p>
        </p:txBody>
      </p:sp>
      <p:sp>
        <p:nvSpPr>
          <p:cNvPr id="14" name="內容版面配置區 13"/>
          <p:cNvSpPr>
            <a:spLocks noGrp="1"/>
          </p:cNvSpPr>
          <p:nvPr>
            <p:ph idx="1"/>
          </p:nvPr>
        </p:nvSpPr>
        <p:spPr>
          <a:xfrm>
            <a:off x="1522413" y="1904999"/>
            <a:ext cx="9828583" cy="4114801"/>
          </a:xfrm>
        </p:spPr>
        <p:txBody>
          <a:bodyPr/>
          <a:lstStyle/>
          <a:p>
            <a:r>
              <a:rPr lang="en-US" altLang="zh-TW" dirty="0" smtClean="0"/>
              <a:t>10</a:t>
            </a:r>
            <a:r>
              <a:rPr lang="en-US" altLang="zh-TW" dirty="0" smtClean="0"/>
              <a:t>.</a:t>
            </a:r>
            <a:r>
              <a:rPr lang="zh-TW" altLang="en-US" dirty="0" smtClean="0"/>
              <a:t> 音樂檔轉檔</a:t>
            </a:r>
            <a:endParaRPr lang="en-US" altLang="zh-TW" dirty="0" smtClean="0"/>
          </a:p>
          <a:p>
            <a:pPr lvl="1"/>
            <a:r>
              <a:rPr lang="en-US" altLang="zh-TW" dirty="0" smtClean="0"/>
              <a:t>(1)</a:t>
            </a:r>
            <a:r>
              <a:rPr lang="zh-TW" altLang="en-US" dirty="0" smtClean="0"/>
              <a:t>先下載這個編碼器包 </a:t>
            </a:r>
            <a:r>
              <a:rPr lang="en-US" altLang="zh-TW" dirty="0"/>
              <a:t>(</a:t>
            </a:r>
            <a:r>
              <a:rPr lang="en-US" altLang="zh-TW" dirty="0">
                <a:hlinkClick r:id="rId2"/>
              </a:rPr>
              <a:t>http://</a:t>
            </a:r>
            <a:r>
              <a:rPr lang="en-US" altLang="zh-TW" dirty="0" smtClean="0">
                <a:hlinkClick r:id="rId2"/>
              </a:rPr>
              <a:t>www.foobar2000.org/encoderpack</a:t>
            </a:r>
            <a:r>
              <a:rPr lang="zh-TW" altLang="en-US" dirty="0" smtClean="0"/>
              <a:t> </a:t>
            </a:r>
            <a:r>
              <a:rPr lang="en-US" altLang="zh-TW" dirty="0" smtClean="0"/>
              <a:t>)</a:t>
            </a:r>
            <a:endParaRPr lang="en-US" altLang="zh-TW" dirty="0" smtClean="0"/>
          </a:p>
        </p:txBody>
      </p:sp>
      <p:pic>
        <p:nvPicPr>
          <p:cNvPr id="2" name="圖片 1"/>
          <p:cNvPicPr>
            <a:picLocks noChangeAspect="1"/>
          </p:cNvPicPr>
          <p:nvPr/>
        </p:nvPicPr>
        <p:blipFill>
          <a:blip r:embed="rId3"/>
          <a:stretch>
            <a:fillRect/>
          </a:stretch>
        </p:blipFill>
        <p:spPr>
          <a:xfrm>
            <a:off x="2782044" y="2780928"/>
            <a:ext cx="6329317" cy="3822028"/>
          </a:xfrm>
          <a:prstGeom prst="rect">
            <a:avLst/>
          </a:prstGeom>
        </p:spPr>
      </p:pic>
      <p:sp>
        <p:nvSpPr>
          <p:cNvPr id="3" name="橢圓 2"/>
          <p:cNvSpPr/>
          <p:nvPr/>
        </p:nvSpPr>
        <p:spPr>
          <a:xfrm>
            <a:off x="2422004" y="5733256"/>
            <a:ext cx="3096344"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7098052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a:t>
            </a:r>
            <a:r>
              <a:rPr lang="en-US" altLang="zh-TW" dirty="0" smtClean="0"/>
              <a:t>2000</a:t>
            </a:r>
            <a:r>
              <a:rPr lang="zh-TW" altLang="en-US" dirty="0"/>
              <a:t>進階</a:t>
            </a:r>
            <a:endParaRPr lang="zh-TW" dirty="0"/>
          </a:p>
        </p:txBody>
      </p:sp>
      <p:sp>
        <p:nvSpPr>
          <p:cNvPr id="14" name="內容版面配置區 13"/>
          <p:cNvSpPr>
            <a:spLocks noGrp="1"/>
          </p:cNvSpPr>
          <p:nvPr>
            <p:ph idx="1"/>
          </p:nvPr>
        </p:nvSpPr>
        <p:spPr>
          <a:xfrm>
            <a:off x="1522413" y="1904999"/>
            <a:ext cx="9828583" cy="4114801"/>
          </a:xfrm>
        </p:spPr>
        <p:txBody>
          <a:bodyPr/>
          <a:lstStyle/>
          <a:p>
            <a:r>
              <a:rPr lang="en-US" altLang="zh-TW" dirty="0" smtClean="0"/>
              <a:t>10</a:t>
            </a:r>
            <a:r>
              <a:rPr lang="en-US" altLang="zh-TW" dirty="0" smtClean="0"/>
              <a:t>.</a:t>
            </a:r>
            <a:r>
              <a:rPr lang="zh-TW" altLang="en-US" dirty="0" smtClean="0"/>
              <a:t> 音樂檔轉檔</a:t>
            </a:r>
            <a:endParaRPr lang="en-US" altLang="zh-TW" dirty="0" smtClean="0"/>
          </a:p>
          <a:p>
            <a:pPr lvl="1"/>
            <a:r>
              <a:rPr lang="en-US" altLang="zh-TW" dirty="0" smtClean="0"/>
              <a:t>(2)</a:t>
            </a:r>
            <a:r>
              <a:rPr lang="zh-TW" altLang="en-US" dirty="0" smtClean="0"/>
              <a:t>點開</a:t>
            </a:r>
            <a:r>
              <a:rPr lang="zh-TW" altLang="en-US" dirty="0" smtClean="0"/>
              <a:t>剛剛下載</a:t>
            </a:r>
            <a:r>
              <a:rPr lang="zh-TW" altLang="en-US" dirty="0"/>
              <a:t>的</a:t>
            </a:r>
            <a:r>
              <a:rPr lang="en-US" altLang="zh-TW" dirty="0" smtClean="0"/>
              <a:t>.exe</a:t>
            </a:r>
            <a:r>
              <a:rPr lang="zh-TW" altLang="en-US" dirty="0" smtClean="0"/>
              <a:t> 安裝路徑選在</a:t>
            </a:r>
            <a:r>
              <a:rPr lang="en-US" altLang="zh-TW" dirty="0" err="1" smtClean="0"/>
              <a:t>foobar</a:t>
            </a:r>
            <a:r>
              <a:rPr lang="zh-TW" altLang="en-US" dirty="0" smtClean="0"/>
              <a:t> </a:t>
            </a:r>
            <a:r>
              <a:rPr lang="en-US" altLang="zh-TW" dirty="0" smtClean="0"/>
              <a:t>2000</a:t>
            </a:r>
            <a:r>
              <a:rPr lang="zh-TW" altLang="en-US" dirty="0" smtClean="0"/>
              <a:t>的資料夾 </a:t>
            </a:r>
            <a:r>
              <a:rPr lang="en-US" altLang="zh-TW" dirty="0" smtClean="0"/>
              <a:t/>
            </a:r>
            <a:br>
              <a:rPr lang="en-US" altLang="zh-TW" dirty="0" smtClean="0"/>
            </a:br>
            <a:endParaRPr lang="en-US" altLang="zh-TW" dirty="0" smtClean="0"/>
          </a:p>
        </p:txBody>
      </p:sp>
      <p:pic>
        <p:nvPicPr>
          <p:cNvPr id="4" name="圖片 3"/>
          <p:cNvPicPr>
            <a:picLocks noChangeAspect="1"/>
          </p:cNvPicPr>
          <p:nvPr/>
        </p:nvPicPr>
        <p:blipFill>
          <a:blip r:embed="rId2"/>
          <a:stretch>
            <a:fillRect/>
          </a:stretch>
        </p:blipFill>
        <p:spPr>
          <a:xfrm>
            <a:off x="2638028" y="2924944"/>
            <a:ext cx="7181850" cy="3609975"/>
          </a:xfrm>
          <a:prstGeom prst="rect">
            <a:avLst/>
          </a:prstGeom>
        </p:spPr>
      </p:pic>
    </p:spTree>
    <p:extLst>
      <p:ext uri="{BB962C8B-B14F-4D97-AF65-F5344CB8AC3E}">
        <p14:creationId xmlns:p14="http://schemas.microsoft.com/office/powerpoint/2010/main" val="6086390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a:t>
            </a:r>
            <a:r>
              <a:rPr lang="en-US" altLang="zh-TW" dirty="0" smtClean="0"/>
              <a:t>2000</a:t>
            </a:r>
            <a:r>
              <a:rPr lang="zh-TW" altLang="en-US" dirty="0"/>
              <a:t>進階</a:t>
            </a:r>
            <a:endParaRPr lang="zh-TW" dirty="0"/>
          </a:p>
        </p:txBody>
      </p:sp>
      <p:sp>
        <p:nvSpPr>
          <p:cNvPr id="14" name="內容版面配置區 13"/>
          <p:cNvSpPr>
            <a:spLocks noGrp="1"/>
          </p:cNvSpPr>
          <p:nvPr>
            <p:ph idx="1"/>
          </p:nvPr>
        </p:nvSpPr>
        <p:spPr>
          <a:xfrm>
            <a:off x="1522413" y="1904999"/>
            <a:ext cx="9828583" cy="4114801"/>
          </a:xfrm>
        </p:spPr>
        <p:txBody>
          <a:bodyPr/>
          <a:lstStyle/>
          <a:p>
            <a:r>
              <a:rPr lang="en-US" altLang="zh-TW" dirty="0" smtClean="0"/>
              <a:t>10</a:t>
            </a:r>
            <a:r>
              <a:rPr lang="en-US" altLang="zh-TW" dirty="0" smtClean="0"/>
              <a:t>.</a:t>
            </a:r>
            <a:r>
              <a:rPr lang="zh-TW" altLang="en-US" dirty="0" smtClean="0"/>
              <a:t> 音樂檔轉檔</a:t>
            </a:r>
            <a:endParaRPr lang="en-US" altLang="zh-TW" dirty="0" smtClean="0"/>
          </a:p>
          <a:p>
            <a:pPr lvl="1"/>
            <a:r>
              <a:rPr lang="en-US" altLang="zh-TW" dirty="0" smtClean="0"/>
              <a:t>(3)</a:t>
            </a:r>
            <a:r>
              <a:rPr lang="zh-TW" altLang="en-US" dirty="0" smtClean="0"/>
              <a:t>安裝完後，執行</a:t>
            </a:r>
            <a:r>
              <a:rPr lang="en-US" altLang="zh-TW" dirty="0" err="1" smtClean="0"/>
              <a:t>foobar</a:t>
            </a:r>
            <a:r>
              <a:rPr lang="zh-TW" altLang="en-US" dirty="0"/>
              <a:t> </a:t>
            </a:r>
            <a:r>
              <a:rPr lang="en-US" altLang="zh-TW" dirty="0" smtClean="0"/>
              <a:t>2000</a:t>
            </a:r>
            <a:r>
              <a:rPr lang="zh-TW" altLang="en-US" dirty="0" smtClean="0"/>
              <a:t>，將想要轉檔的音樂檔讀入</a:t>
            </a:r>
            <a:r>
              <a:rPr lang="en-US" altLang="zh-TW" dirty="0" smtClean="0"/>
              <a:t>&gt;</a:t>
            </a:r>
            <a:r>
              <a:rPr lang="zh-TW" altLang="en-US" dirty="0" smtClean="0"/>
              <a:t>右鍵 </a:t>
            </a:r>
            <a:r>
              <a:rPr lang="en-US" altLang="zh-TW" dirty="0" smtClean="0"/>
              <a:t>&gt;</a:t>
            </a:r>
            <a:r>
              <a:rPr lang="zh-TW" altLang="en-US" dirty="0" smtClean="0"/>
              <a:t> </a:t>
            </a:r>
            <a:r>
              <a:rPr lang="en-US" altLang="zh-TW" dirty="0" smtClean="0"/>
              <a:t>convert &gt; …</a:t>
            </a:r>
            <a:r>
              <a:rPr lang="en-US" altLang="zh-TW" dirty="0" smtClean="0"/>
              <a:t/>
            </a:r>
            <a:br>
              <a:rPr lang="en-US" altLang="zh-TW" dirty="0" smtClean="0"/>
            </a:br>
            <a:endParaRPr lang="en-US" altLang="zh-TW" dirty="0" smtClean="0"/>
          </a:p>
        </p:txBody>
      </p:sp>
      <p:pic>
        <p:nvPicPr>
          <p:cNvPr id="2" name="圖片 1"/>
          <p:cNvPicPr>
            <a:picLocks noChangeAspect="1"/>
          </p:cNvPicPr>
          <p:nvPr/>
        </p:nvPicPr>
        <p:blipFill>
          <a:blip r:embed="rId2"/>
          <a:stretch>
            <a:fillRect/>
          </a:stretch>
        </p:blipFill>
        <p:spPr>
          <a:xfrm>
            <a:off x="2998068" y="2780928"/>
            <a:ext cx="6300194" cy="3842517"/>
          </a:xfrm>
          <a:prstGeom prst="rect">
            <a:avLst/>
          </a:prstGeom>
        </p:spPr>
      </p:pic>
    </p:spTree>
    <p:extLst>
      <p:ext uri="{BB962C8B-B14F-4D97-AF65-F5344CB8AC3E}">
        <p14:creationId xmlns:p14="http://schemas.microsoft.com/office/powerpoint/2010/main" val="4225852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a:t>
            </a:r>
            <a:r>
              <a:rPr lang="en-US" altLang="zh-TW" dirty="0" smtClean="0"/>
              <a:t>2000</a:t>
            </a:r>
            <a:r>
              <a:rPr lang="zh-TW" altLang="en-US" dirty="0"/>
              <a:t>進階</a:t>
            </a:r>
            <a:endParaRPr lang="zh-TW" dirty="0"/>
          </a:p>
        </p:txBody>
      </p:sp>
      <p:sp>
        <p:nvSpPr>
          <p:cNvPr id="14" name="內容版面配置區 13"/>
          <p:cNvSpPr>
            <a:spLocks noGrp="1"/>
          </p:cNvSpPr>
          <p:nvPr>
            <p:ph idx="1"/>
          </p:nvPr>
        </p:nvSpPr>
        <p:spPr>
          <a:xfrm>
            <a:off x="1522413" y="1904999"/>
            <a:ext cx="9828583" cy="4114801"/>
          </a:xfrm>
        </p:spPr>
        <p:txBody>
          <a:bodyPr/>
          <a:lstStyle/>
          <a:p>
            <a:r>
              <a:rPr lang="en-US" altLang="zh-TW" dirty="0" smtClean="0"/>
              <a:t>10</a:t>
            </a:r>
            <a:r>
              <a:rPr lang="en-US" altLang="zh-TW" dirty="0" smtClean="0"/>
              <a:t>.</a:t>
            </a:r>
            <a:r>
              <a:rPr lang="zh-TW" altLang="en-US" dirty="0" smtClean="0"/>
              <a:t> 音樂檔轉檔</a:t>
            </a:r>
            <a:endParaRPr lang="en-US" altLang="zh-TW" dirty="0" smtClean="0"/>
          </a:p>
          <a:p>
            <a:pPr lvl="1"/>
            <a:r>
              <a:rPr lang="en-US" altLang="zh-TW" dirty="0" smtClean="0"/>
              <a:t>(4) </a:t>
            </a:r>
            <a:r>
              <a:rPr lang="zh-TW" altLang="en-US" dirty="0" smtClean="0"/>
              <a:t>選 </a:t>
            </a:r>
            <a:r>
              <a:rPr lang="en-US" altLang="zh-TW" dirty="0" smtClean="0"/>
              <a:t>Output</a:t>
            </a:r>
            <a:r>
              <a:rPr lang="zh-TW" altLang="en-US" dirty="0" smtClean="0"/>
              <a:t> </a:t>
            </a:r>
            <a:r>
              <a:rPr lang="en-US" altLang="zh-TW" dirty="0" smtClean="0"/>
              <a:t>format &gt;</a:t>
            </a:r>
            <a:r>
              <a:rPr lang="zh-TW" altLang="en-US" dirty="0" smtClean="0"/>
              <a:t>選擇自己要轉檔的格式 </a:t>
            </a:r>
            <a:r>
              <a:rPr lang="en-US" altLang="zh-TW" dirty="0" smtClean="0"/>
              <a:t>&gt;</a:t>
            </a:r>
            <a:r>
              <a:rPr lang="zh-TW" altLang="en-US" dirty="0" smtClean="0"/>
              <a:t> </a:t>
            </a:r>
            <a:r>
              <a:rPr lang="en-US" altLang="zh-TW" dirty="0" smtClean="0"/>
              <a:t>back</a:t>
            </a:r>
            <a:br>
              <a:rPr lang="en-US" altLang="zh-TW" dirty="0" smtClean="0"/>
            </a:br>
            <a:endParaRPr lang="en-US" altLang="zh-TW" dirty="0" smtClean="0"/>
          </a:p>
        </p:txBody>
      </p:sp>
      <p:pic>
        <p:nvPicPr>
          <p:cNvPr id="3" name="圖片 2"/>
          <p:cNvPicPr>
            <a:picLocks noChangeAspect="1"/>
          </p:cNvPicPr>
          <p:nvPr/>
        </p:nvPicPr>
        <p:blipFill>
          <a:blip r:embed="rId2"/>
          <a:stretch>
            <a:fillRect/>
          </a:stretch>
        </p:blipFill>
        <p:spPr>
          <a:xfrm>
            <a:off x="1522413" y="2780928"/>
            <a:ext cx="6421915" cy="3914576"/>
          </a:xfrm>
          <a:prstGeom prst="rect">
            <a:avLst/>
          </a:prstGeom>
        </p:spPr>
      </p:pic>
      <p:pic>
        <p:nvPicPr>
          <p:cNvPr id="5" name="圖片 4"/>
          <p:cNvPicPr>
            <a:picLocks noChangeAspect="1"/>
          </p:cNvPicPr>
          <p:nvPr/>
        </p:nvPicPr>
        <p:blipFill>
          <a:blip r:embed="rId3"/>
          <a:stretch>
            <a:fillRect/>
          </a:stretch>
        </p:blipFill>
        <p:spPr>
          <a:xfrm>
            <a:off x="7962896" y="3105324"/>
            <a:ext cx="3496272" cy="3590180"/>
          </a:xfrm>
          <a:prstGeom prst="rect">
            <a:avLst/>
          </a:prstGeom>
        </p:spPr>
      </p:pic>
      <p:sp>
        <p:nvSpPr>
          <p:cNvPr id="6" name="橢圓 5"/>
          <p:cNvSpPr/>
          <p:nvPr/>
        </p:nvSpPr>
        <p:spPr>
          <a:xfrm>
            <a:off x="4942284" y="4149080"/>
            <a:ext cx="1224136"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1590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a:t>
            </a:r>
            <a:r>
              <a:rPr lang="en-US" altLang="zh-TW" dirty="0" smtClean="0"/>
              <a:t>2000</a:t>
            </a:r>
            <a:r>
              <a:rPr lang="zh-TW" altLang="en-US" dirty="0"/>
              <a:t>進階</a:t>
            </a:r>
            <a:endParaRPr lang="zh-TW" dirty="0"/>
          </a:p>
        </p:txBody>
      </p:sp>
      <p:sp>
        <p:nvSpPr>
          <p:cNvPr id="14" name="內容版面配置區 13"/>
          <p:cNvSpPr>
            <a:spLocks noGrp="1"/>
          </p:cNvSpPr>
          <p:nvPr>
            <p:ph idx="1"/>
          </p:nvPr>
        </p:nvSpPr>
        <p:spPr>
          <a:xfrm>
            <a:off x="1522413" y="1904999"/>
            <a:ext cx="9828583" cy="4114801"/>
          </a:xfrm>
        </p:spPr>
        <p:txBody>
          <a:bodyPr/>
          <a:lstStyle/>
          <a:p>
            <a:r>
              <a:rPr lang="en-US" altLang="zh-TW" dirty="0" smtClean="0"/>
              <a:t>10</a:t>
            </a:r>
            <a:r>
              <a:rPr lang="en-US" altLang="zh-TW" dirty="0" smtClean="0"/>
              <a:t>.</a:t>
            </a:r>
            <a:r>
              <a:rPr lang="zh-TW" altLang="en-US" dirty="0" smtClean="0"/>
              <a:t> 音樂檔轉檔</a:t>
            </a:r>
            <a:endParaRPr lang="en-US" altLang="zh-TW" dirty="0" smtClean="0"/>
          </a:p>
          <a:p>
            <a:pPr lvl="1"/>
            <a:r>
              <a:rPr lang="en-US" altLang="zh-TW" dirty="0" smtClean="0"/>
              <a:t>(5) </a:t>
            </a:r>
            <a:r>
              <a:rPr lang="zh-TW" altLang="en-US" dirty="0" smtClean="0"/>
              <a:t>接下來選 </a:t>
            </a:r>
            <a:r>
              <a:rPr lang="en-US" altLang="zh-TW" dirty="0" smtClean="0"/>
              <a:t>Destination&gt;</a:t>
            </a:r>
            <a:r>
              <a:rPr lang="zh-TW" altLang="en-US" dirty="0" smtClean="0"/>
              <a:t>選擇輸出路徑</a:t>
            </a:r>
            <a:r>
              <a:rPr lang="zh-TW" altLang="en-US" dirty="0"/>
              <a:t> </a:t>
            </a:r>
            <a:r>
              <a:rPr lang="en-US" altLang="zh-TW" dirty="0" smtClean="0"/>
              <a:t>&gt;</a:t>
            </a:r>
            <a:r>
              <a:rPr lang="zh-TW" altLang="en-US" dirty="0" smtClean="0"/>
              <a:t> </a:t>
            </a:r>
            <a:r>
              <a:rPr lang="en-US" altLang="zh-TW" dirty="0" smtClean="0"/>
              <a:t>back </a:t>
            </a:r>
            <a:r>
              <a:rPr lang="en-US" altLang="zh-TW" dirty="0" smtClean="0"/>
              <a:t/>
            </a:r>
            <a:br>
              <a:rPr lang="en-US" altLang="zh-TW" dirty="0" smtClean="0"/>
            </a:br>
            <a:endParaRPr lang="en-US" altLang="zh-TW" dirty="0" smtClean="0"/>
          </a:p>
        </p:txBody>
      </p:sp>
      <p:pic>
        <p:nvPicPr>
          <p:cNvPr id="3" name="圖片 2"/>
          <p:cNvPicPr>
            <a:picLocks noChangeAspect="1"/>
          </p:cNvPicPr>
          <p:nvPr/>
        </p:nvPicPr>
        <p:blipFill>
          <a:blip r:embed="rId2"/>
          <a:stretch>
            <a:fillRect/>
          </a:stretch>
        </p:blipFill>
        <p:spPr>
          <a:xfrm>
            <a:off x="2061964" y="2780928"/>
            <a:ext cx="6421915" cy="3914576"/>
          </a:xfrm>
          <a:prstGeom prst="rect">
            <a:avLst/>
          </a:prstGeom>
        </p:spPr>
      </p:pic>
      <p:sp>
        <p:nvSpPr>
          <p:cNvPr id="6" name="橢圓 5"/>
          <p:cNvSpPr/>
          <p:nvPr/>
        </p:nvSpPr>
        <p:spPr>
          <a:xfrm>
            <a:off x="5374332" y="4738216"/>
            <a:ext cx="1224136"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圖片 1"/>
          <p:cNvPicPr>
            <a:picLocks noChangeAspect="1"/>
          </p:cNvPicPr>
          <p:nvPr/>
        </p:nvPicPr>
        <p:blipFill>
          <a:blip r:embed="rId3"/>
          <a:stretch>
            <a:fillRect/>
          </a:stretch>
        </p:blipFill>
        <p:spPr>
          <a:xfrm>
            <a:off x="7606580" y="3181564"/>
            <a:ext cx="3312368" cy="3401336"/>
          </a:xfrm>
          <a:prstGeom prst="rect">
            <a:avLst/>
          </a:prstGeom>
        </p:spPr>
      </p:pic>
      <p:sp>
        <p:nvSpPr>
          <p:cNvPr id="4" name="橢圓 3"/>
          <p:cNvSpPr/>
          <p:nvPr/>
        </p:nvSpPr>
        <p:spPr>
          <a:xfrm>
            <a:off x="9406780" y="3933056"/>
            <a:ext cx="504056"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8182644" y="5733256"/>
            <a:ext cx="2483770" cy="590931"/>
          </a:xfrm>
          <a:prstGeom prst="rect">
            <a:avLst/>
          </a:prstGeom>
          <a:noFill/>
        </p:spPr>
        <p:txBody>
          <a:bodyPr wrap="square" rtlCol="0">
            <a:spAutoFit/>
          </a:bodyPr>
          <a:lstStyle/>
          <a:p>
            <a:pPr>
              <a:lnSpc>
                <a:spcPct val="90000"/>
              </a:lnSpc>
            </a:pPr>
            <a:r>
              <a:rPr lang="zh-TW" altLang="en-US" dirty="0" smtClean="0">
                <a:solidFill>
                  <a:srgbClr val="FF0000"/>
                </a:solidFill>
              </a:rPr>
              <a:t>這邊可以檢查自己要輸出的檔名對不對</a:t>
            </a:r>
            <a:endParaRPr lang="zh-TW" altLang="en-US" dirty="0">
              <a:solidFill>
                <a:srgbClr val="FF0000"/>
              </a:solidFill>
            </a:endParaRPr>
          </a:p>
        </p:txBody>
      </p:sp>
      <p:sp>
        <p:nvSpPr>
          <p:cNvPr id="10" name="橢圓 9"/>
          <p:cNvSpPr/>
          <p:nvPr/>
        </p:nvSpPr>
        <p:spPr>
          <a:xfrm>
            <a:off x="7750596" y="5440632"/>
            <a:ext cx="576064"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399165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smtClean="0"/>
              <a:t>High Resolution Audio</a:t>
            </a:r>
            <a:endParaRPr lang="zh-TW" dirty="0"/>
          </a:p>
        </p:txBody>
      </p:sp>
      <p:sp>
        <p:nvSpPr>
          <p:cNvPr id="14" name="內容版面配置區 13"/>
          <p:cNvSpPr>
            <a:spLocks noGrp="1"/>
          </p:cNvSpPr>
          <p:nvPr>
            <p:ph idx="1"/>
          </p:nvPr>
        </p:nvSpPr>
        <p:spPr>
          <a:xfrm>
            <a:off x="1522413" y="1904999"/>
            <a:ext cx="9324527" cy="4764361"/>
          </a:xfrm>
        </p:spPr>
        <p:txBody>
          <a:bodyPr>
            <a:normAutofit/>
          </a:bodyPr>
          <a:lstStyle/>
          <a:p>
            <a:r>
              <a:rPr lang="en-US" altLang="zh-TW" dirty="0" smtClean="0"/>
              <a:t>Hi-Res Audio (High resolution audio,</a:t>
            </a:r>
            <a:r>
              <a:rPr lang="zh-TW" altLang="en-US" dirty="0" smtClean="0"/>
              <a:t>高解析度音樂</a:t>
            </a:r>
            <a:r>
              <a:rPr lang="en-US" altLang="zh-TW" dirty="0" smtClean="0"/>
              <a:t>)</a:t>
            </a:r>
            <a:r>
              <a:rPr lang="zh-TW" altLang="en-US" dirty="0" smtClean="0"/>
              <a:t> </a:t>
            </a:r>
            <a:r>
              <a:rPr lang="en-US" altLang="zh-TW" dirty="0" smtClean="0"/>
              <a:t>:</a:t>
            </a:r>
            <a:r>
              <a:rPr lang="zh-TW" altLang="en-US" dirty="0" smtClean="0"/>
              <a:t> 近期在音樂市場上崛起的一個術語，主要是由日本公司</a:t>
            </a:r>
            <a:r>
              <a:rPr lang="en-US" altLang="zh-TW" dirty="0" smtClean="0"/>
              <a:t>Sony</a:t>
            </a:r>
            <a:r>
              <a:rPr lang="zh-TW" altLang="en-US" dirty="0" smtClean="0"/>
              <a:t>大力推行，並訂定</a:t>
            </a:r>
            <a:r>
              <a:rPr lang="en-US" altLang="zh-TW" dirty="0" smtClean="0"/>
              <a:t>Hi-Res</a:t>
            </a:r>
            <a:r>
              <a:rPr lang="zh-TW" altLang="en-US" dirty="0" smtClean="0"/>
              <a:t>標準。</a:t>
            </a:r>
            <a:r>
              <a:rPr lang="en-US" altLang="zh-TW" dirty="0" smtClean="0"/>
              <a:t>(</a:t>
            </a:r>
            <a:r>
              <a:rPr lang="zh-TW" altLang="en-US" dirty="0" smtClean="0"/>
              <a:t>類似電視的</a:t>
            </a:r>
            <a:r>
              <a:rPr lang="en-US" altLang="zh-TW" dirty="0" smtClean="0"/>
              <a:t>FULL</a:t>
            </a:r>
            <a:r>
              <a:rPr lang="zh-TW" altLang="en-US" dirty="0" smtClean="0"/>
              <a:t> </a:t>
            </a:r>
            <a:r>
              <a:rPr lang="en-US" altLang="zh-TW" dirty="0" smtClean="0"/>
              <a:t>HD</a:t>
            </a:r>
            <a:r>
              <a:rPr lang="zh-TW" altLang="en-US" dirty="0" smtClean="0"/>
              <a:t>標準</a:t>
            </a:r>
            <a:r>
              <a:rPr lang="en-US" altLang="zh-TW" dirty="0" smtClean="0"/>
              <a:t>)</a:t>
            </a:r>
          </a:p>
          <a:p>
            <a:pPr lvl="1"/>
            <a:r>
              <a:rPr lang="zh-TW" altLang="en-US" dirty="0" smtClean="0"/>
              <a:t>並沒有非常標準的定義，一般專指超越</a:t>
            </a:r>
            <a:r>
              <a:rPr lang="en-US" altLang="zh-TW" dirty="0" smtClean="0"/>
              <a:t>CD</a:t>
            </a:r>
            <a:r>
              <a:rPr lang="zh-TW" altLang="en-US" dirty="0" smtClean="0"/>
              <a:t> </a:t>
            </a:r>
            <a:r>
              <a:rPr lang="en-US" altLang="zh-TW" dirty="0" smtClean="0"/>
              <a:t>16</a:t>
            </a:r>
            <a:r>
              <a:rPr lang="zh-TW" altLang="en-US" dirty="0" smtClean="0"/>
              <a:t> </a:t>
            </a:r>
            <a:r>
              <a:rPr lang="en-US" altLang="zh-TW" dirty="0" smtClean="0"/>
              <a:t>bits/44.1kHz</a:t>
            </a:r>
            <a:r>
              <a:rPr lang="zh-TW" altLang="en-US" dirty="0" smtClean="0"/>
              <a:t>的音樂檔，以及可以再生相當高頻率聲音的音訊設備。</a:t>
            </a:r>
            <a:endParaRPr lang="en-US" altLang="zh-TW" dirty="0" smtClean="0"/>
          </a:p>
          <a:p>
            <a:pPr lvl="1"/>
            <a:r>
              <a:rPr lang="zh-TW" altLang="en-US" dirty="0" smtClean="0"/>
              <a:t>常見的音樂檔規格為 </a:t>
            </a:r>
            <a:r>
              <a:rPr lang="en-US" altLang="zh-TW" dirty="0" smtClean="0"/>
              <a:t>24bits/48kHz, 24bits / 96kHz, 24bits / 192kHz (</a:t>
            </a:r>
            <a:r>
              <a:rPr lang="zh-TW" altLang="en-US" dirty="0" smtClean="0"/>
              <a:t>另外也有</a:t>
            </a:r>
            <a:r>
              <a:rPr lang="en-US" altLang="zh-TW" dirty="0" smtClean="0"/>
              <a:t>24</a:t>
            </a:r>
            <a:r>
              <a:rPr lang="zh-TW" altLang="en-US" dirty="0" smtClean="0"/>
              <a:t> </a:t>
            </a:r>
            <a:r>
              <a:rPr lang="en-US" altLang="zh-TW" dirty="0" smtClean="0"/>
              <a:t>bits /44.1kHz )</a:t>
            </a:r>
            <a:r>
              <a:rPr lang="zh-TW" altLang="en-US" dirty="0" smtClean="0"/>
              <a:t>，包含</a:t>
            </a:r>
            <a:r>
              <a:rPr lang="en-US" altLang="zh-TW" dirty="0" smtClean="0"/>
              <a:t>DSD</a:t>
            </a:r>
            <a:r>
              <a:rPr lang="zh-TW" altLang="en-US" dirty="0" smtClean="0"/>
              <a:t>壓縮格式的音樂檔案。原本這些規格常被用於錄音室錄音，要放入</a:t>
            </a:r>
            <a:r>
              <a:rPr lang="en-US" altLang="zh-TW" dirty="0" smtClean="0"/>
              <a:t>CD</a:t>
            </a:r>
            <a:r>
              <a:rPr lang="zh-TW" altLang="en-US" dirty="0" smtClean="0"/>
              <a:t>時再轉成</a:t>
            </a:r>
            <a:r>
              <a:rPr lang="en-US" altLang="zh-TW" dirty="0" smtClean="0"/>
              <a:t>16bits / 44.1 kHz</a:t>
            </a:r>
            <a:r>
              <a:rPr lang="zh-TW" altLang="en-US" dirty="0" smtClean="0"/>
              <a:t> 的</a:t>
            </a:r>
            <a:r>
              <a:rPr lang="en-US" altLang="zh-TW" dirty="0" smtClean="0"/>
              <a:t>PCM</a:t>
            </a:r>
            <a:r>
              <a:rPr lang="zh-TW" altLang="en-US" dirty="0" smtClean="0"/>
              <a:t>編碼。先今由於網路音樂平台的發達，錄音室等級的音樂檔可以直接在網路上販售，便掀起了高解析音樂的熱潮。 由於這些檔案無法從傳統</a:t>
            </a:r>
            <a:r>
              <a:rPr lang="en-US" altLang="zh-TW" dirty="0" smtClean="0"/>
              <a:t>PCM</a:t>
            </a:r>
            <a:r>
              <a:rPr lang="zh-TW" altLang="en-US" dirty="0" smtClean="0"/>
              <a:t>編碼的</a:t>
            </a:r>
            <a:r>
              <a:rPr lang="en-US" altLang="zh-TW" dirty="0" smtClean="0"/>
              <a:t>CD</a:t>
            </a:r>
            <a:r>
              <a:rPr lang="zh-TW" altLang="en-US" dirty="0" smtClean="0"/>
              <a:t>當中擷取，一般都是在網路音樂平台上購買。</a:t>
            </a:r>
            <a:endParaRPr lang="en-US" altLang="zh-TW" dirty="0" smtClean="0"/>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34478" y="5373216"/>
            <a:ext cx="1196752" cy="1196752"/>
          </a:xfrm>
          <a:prstGeom prst="rect">
            <a:avLst/>
          </a:prstGeom>
        </p:spPr>
      </p:pic>
    </p:spTree>
    <p:extLst>
      <p:ext uri="{BB962C8B-B14F-4D97-AF65-F5344CB8AC3E}">
        <p14:creationId xmlns:p14="http://schemas.microsoft.com/office/powerpoint/2010/main" val="339001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a:t>
            </a:r>
            <a:r>
              <a:rPr lang="en-US" altLang="zh-TW" dirty="0" smtClean="0"/>
              <a:t>2000</a:t>
            </a:r>
            <a:r>
              <a:rPr lang="zh-TW" altLang="en-US" dirty="0"/>
              <a:t>進階</a:t>
            </a:r>
            <a:endParaRPr lang="zh-TW" dirty="0"/>
          </a:p>
        </p:txBody>
      </p:sp>
      <p:sp>
        <p:nvSpPr>
          <p:cNvPr id="14" name="內容版面配置區 13"/>
          <p:cNvSpPr>
            <a:spLocks noGrp="1"/>
          </p:cNvSpPr>
          <p:nvPr>
            <p:ph idx="1"/>
          </p:nvPr>
        </p:nvSpPr>
        <p:spPr>
          <a:xfrm>
            <a:off x="1522413" y="1904999"/>
            <a:ext cx="9828583" cy="4114801"/>
          </a:xfrm>
        </p:spPr>
        <p:txBody>
          <a:bodyPr/>
          <a:lstStyle/>
          <a:p>
            <a:r>
              <a:rPr lang="en-US" altLang="zh-TW" dirty="0" smtClean="0"/>
              <a:t>10</a:t>
            </a:r>
            <a:r>
              <a:rPr lang="en-US" altLang="zh-TW" dirty="0" smtClean="0"/>
              <a:t>.</a:t>
            </a:r>
            <a:r>
              <a:rPr lang="zh-TW" altLang="en-US" dirty="0" smtClean="0"/>
              <a:t> 音樂檔轉檔</a:t>
            </a:r>
            <a:endParaRPr lang="en-US" altLang="zh-TW" dirty="0" smtClean="0"/>
          </a:p>
          <a:p>
            <a:pPr lvl="1"/>
            <a:r>
              <a:rPr lang="en-US" altLang="zh-TW" dirty="0" smtClean="0"/>
              <a:t>(6) </a:t>
            </a:r>
            <a:r>
              <a:rPr lang="zh-TW" altLang="en-US" dirty="0" smtClean="0"/>
              <a:t>點</a:t>
            </a:r>
            <a:r>
              <a:rPr lang="en-US" altLang="zh-TW" dirty="0" smtClean="0"/>
              <a:t>convert</a:t>
            </a:r>
            <a:r>
              <a:rPr lang="zh-TW" altLang="en-US" dirty="0" smtClean="0"/>
              <a:t>即可</a:t>
            </a:r>
            <a:r>
              <a:rPr lang="en-US" altLang="zh-TW" dirty="0" smtClean="0"/>
              <a:t/>
            </a:r>
            <a:br>
              <a:rPr lang="en-US" altLang="zh-TW" dirty="0" smtClean="0"/>
            </a:br>
            <a:endParaRPr lang="en-US" altLang="zh-TW" dirty="0" smtClean="0"/>
          </a:p>
        </p:txBody>
      </p:sp>
      <p:pic>
        <p:nvPicPr>
          <p:cNvPr id="3" name="圖片 2"/>
          <p:cNvPicPr>
            <a:picLocks noChangeAspect="1"/>
          </p:cNvPicPr>
          <p:nvPr/>
        </p:nvPicPr>
        <p:blipFill>
          <a:blip r:embed="rId2"/>
          <a:stretch>
            <a:fillRect/>
          </a:stretch>
        </p:blipFill>
        <p:spPr>
          <a:xfrm>
            <a:off x="3574132" y="2708920"/>
            <a:ext cx="6421915" cy="3914576"/>
          </a:xfrm>
          <a:prstGeom prst="rect">
            <a:avLst/>
          </a:prstGeom>
        </p:spPr>
      </p:pic>
      <p:sp>
        <p:nvSpPr>
          <p:cNvPr id="5" name="橢圓 4"/>
          <p:cNvSpPr/>
          <p:nvPr/>
        </p:nvSpPr>
        <p:spPr>
          <a:xfrm>
            <a:off x="7678588" y="6237312"/>
            <a:ext cx="64807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440127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a:t>
            </a:r>
            <a:r>
              <a:rPr lang="en-US" altLang="zh-TW" dirty="0" smtClean="0"/>
              <a:t>2000</a:t>
            </a:r>
            <a:r>
              <a:rPr lang="zh-TW" altLang="en-US" dirty="0"/>
              <a:t>進階</a:t>
            </a:r>
            <a:endParaRPr lang="zh-TW" dirty="0"/>
          </a:p>
        </p:txBody>
      </p:sp>
      <p:sp>
        <p:nvSpPr>
          <p:cNvPr id="14" name="內容版面配置區 13"/>
          <p:cNvSpPr>
            <a:spLocks noGrp="1"/>
          </p:cNvSpPr>
          <p:nvPr>
            <p:ph idx="1"/>
          </p:nvPr>
        </p:nvSpPr>
        <p:spPr>
          <a:xfrm>
            <a:off x="1522413" y="1904999"/>
            <a:ext cx="9828583" cy="4114801"/>
          </a:xfrm>
        </p:spPr>
        <p:txBody>
          <a:bodyPr/>
          <a:lstStyle/>
          <a:p>
            <a:r>
              <a:rPr lang="en-US" altLang="zh-TW" dirty="0" smtClean="0"/>
              <a:t>11</a:t>
            </a:r>
            <a:r>
              <a:rPr lang="en-US" altLang="zh-TW" dirty="0" smtClean="0"/>
              <a:t>.</a:t>
            </a:r>
            <a:r>
              <a:rPr lang="zh-TW" altLang="en-US" dirty="0" smtClean="0"/>
              <a:t> 升降調聲音檔輸出</a:t>
            </a:r>
            <a:endParaRPr lang="en-US" altLang="zh-TW" dirty="0" smtClean="0"/>
          </a:p>
          <a:p>
            <a:pPr lvl="1"/>
            <a:r>
              <a:rPr lang="zh-TW" altLang="en-US" dirty="0" smtClean="0"/>
              <a:t>要做這個必須要先下載 </a:t>
            </a:r>
            <a:r>
              <a:rPr lang="en-US" altLang="zh-TW" dirty="0" smtClean="0"/>
              <a:t>DSP</a:t>
            </a:r>
            <a:r>
              <a:rPr lang="zh-TW" altLang="en-US" dirty="0" smtClean="0"/>
              <a:t> </a:t>
            </a:r>
            <a:r>
              <a:rPr lang="en-US" altLang="zh-TW" dirty="0" smtClean="0"/>
              <a:t>EFFECT</a:t>
            </a:r>
            <a:r>
              <a:rPr lang="zh-TW" altLang="en-US" dirty="0" smtClean="0"/>
              <a:t> </a:t>
            </a:r>
            <a:r>
              <a:rPr lang="en-US" altLang="zh-TW" dirty="0" smtClean="0"/>
              <a:t>(</a:t>
            </a:r>
            <a:r>
              <a:rPr lang="zh-TW" altLang="en-US" dirty="0" smtClean="0"/>
              <a:t>投影片第</a:t>
            </a:r>
            <a:r>
              <a:rPr lang="en-US" altLang="zh-TW" dirty="0" smtClean="0"/>
              <a:t>101</a:t>
            </a:r>
            <a:r>
              <a:rPr lang="zh-TW" altLang="en-US" dirty="0" smtClean="0"/>
              <a:t>頁有提供網址和安裝方法</a:t>
            </a:r>
            <a:r>
              <a:rPr lang="en-US" altLang="zh-TW" dirty="0" smtClean="0"/>
              <a:t>)</a:t>
            </a:r>
          </a:p>
          <a:p>
            <a:pPr lvl="1"/>
            <a:r>
              <a:rPr lang="zh-TW" altLang="en-US" dirty="0" smtClean="0"/>
              <a:t>安裝完後</a:t>
            </a:r>
            <a:r>
              <a:rPr lang="en-US" altLang="zh-TW" dirty="0" smtClean="0"/>
              <a:t>&gt;</a:t>
            </a:r>
            <a:r>
              <a:rPr lang="zh-TW" altLang="en-US" dirty="0" smtClean="0"/>
              <a:t> 齒輪 </a:t>
            </a:r>
            <a:r>
              <a:rPr lang="en-US" altLang="zh-TW" dirty="0" smtClean="0"/>
              <a:t>&gt;</a:t>
            </a:r>
            <a:r>
              <a:rPr lang="zh-TW" altLang="en-US" dirty="0" smtClean="0"/>
              <a:t> </a:t>
            </a:r>
            <a:r>
              <a:rPr lang="en-US" altLang="zh-TW" dirty="0" smtClean="0"/>
              <a:t>file &gt; preference &gt; DSP Manager</a:t>
            </a:r>
            <a:r>
              <a:rPr lang="zh-TW" altLang="en-US" dirty="0" smtClean="0"/>
              <a:t> </a:t>
            </a:r>
            <a:r>
              <a:rPr lang="en-US" altLang="zh-TW" dirty="0" smtClean="0"/>
              <a:t/>
            </a:r>
            <a:br>
              <a:rPr lang="en-US" altLang="zh-TW" dirty="0" smtClean="0"/>
            </a:br>
            <a:endParaRPr lang="en-US" altLang="zh-TW" dirty="0" smtClean="0"/>
          </a:p>
        </p:txBody>
      </p:sp>
      <p:pic>
        <p:nvPicPr>
          <p:cNvPr id="2" name="圖片 1"/>
          <p:cNvPicPr>
            <a:picLocks noChangeAspect="1"/>
          </p:cNvPicPr>
          <p:nvPr/>
        </p:nvPicPr>
        <p:blipFill>
          <a:blip r:embed="rId2"/>
          <a:stretch>
            <a:fillRect/>
          </a:stretch>
        </p:blipFill>
        <p:spPr>
          <a:xfrm>
            <a:off x="3358108" y="3284984"/>
            <a:ext cx="5387366" cy="3285779"/>
          </a:xfrm>
          <a:prstGeom prst="rect">
            <a:avLst/>
          </a:prstGeom>
        </p:spPr>
      </p:pic>
      <p:sp>
        <p:nvSpPr>
          <p:cNvPr id="4" name="橢圓 3"/>
          <p:cNvSpPr/>
          <p:nvPr/>
        </p:nvSpPr>
        <p:spPr>
          <a:xfrm>
            <a:off x="6958508" y="3899172"/>
            <a:ext cx="1296144" cy="20574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 name="直線單箭頭接點 6"/>
          <p:cNvCxnSpPr/>
          <p:nvPr/>
        </p:nvCxnSpPr>
        <p:spPr>
          <a:xfrm flipH="1">
            <a:off x="7894612" y="4927872"/>
            <a:ext cx="208823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文字方塊 7"/>
          <p:cNvSpPr txBox="1"/>
          <p:nvPr/>
        </p:nvSpPr>
        <p:spPr>
          <a:xfrm>
            <a:off x="9992812" y="4757056"/>
            <a:ext cx="1296144" cy="341632"/>
          </a:xfrm>
          <a:prstGeom prst="rect">
            <a:avLst/>
          </a:prstGeom>
          <a:noFill/>
        </p:spPr>
        <p:txBody>
          <a:bodyPr wrap="square" rtlCol="0">
            <a:spAutoFit/>
          </a:bodyPr>
          <a:lstStyle/>
          <a:p>
            <a:pPr>
              <a:lnSpc>
                <a:spcPct val="90000"/>
              </a:lnSpc>
            </a:pPr>
            <a:r>
              <a:rPr lang="en-US" altLang="zh-TW" dirty="0" smtClean="0">
                <a:solidFill>
                  <a:srgbClr val="FF0000"/>
                </a:solidFill>
                <a:latin typeface="微軟正黑體" panose="020B0604030504040204" pitchFamily="34" charset="-120"/>
                <a:ea typeface="微軟正黑體" panose="020B0604030504040204" pitchFamily="34" charset="-120"/>
              </a:rPr>
              <a:t>1.</a:t>
            </a:r>
            <a:r>
              <a:rPr lang="zh-TW" altLang="en-US" dirty="0" smtClean="0">
                <a:solidFill>
                  <a:srgbClr val="FF0000"/>
                </a:solidFill>
              </a:rPr>
              <a:t>選這個</a:t>
            </a:r>
            <a:r>
              <a:rPr lang="en-US" altLang="zh-TW" dirty="0" smtClean="0">
                <a:solidFill>
                  <a:srgbClr val="FF0000"/>
                </a:solidFill>
              </a:rPr>
              <a:t>!!</a:t>
            </a:r>
            <a:endParaRPr lang="zh-TW" altLang="en-US" dirty="0">
              <a:solidFill>
                <a:srgbClr val="FF0000"/>
              </a:solidFill>
            </a:endParaRPr>
          </a:p>
        </p:txBody>
      </p:sp>
      <p:sp>
        <p:nvSpPr>
          <p:cNvPr id="9" name="文字方塊 8"/>
          <p:cNvSpPr txBox="1"/>
          <p:nvPr/>
        </p:nvSpPr>
        <p:spPr>
          <a:xfrm>
            <a:off x="5591365" y="3952763"/>
            <a:ext cx="1368152" cy="341632"/>
          </a:xfrm>
          <a:prstGeom prst="rect">
            <a:avLst/>
          </a:prstGeom>
          <a:noFill/>
        </p:spPr>
        <p:txBody>
          <a:bodyPr wrap="square" rtlCol="0">
            <a:spAutoFit/>
          </a:bodyPr>
          <a:lstStyle/>
          <a:p>
            <a:pPr>
              <a:lnSpc>
                <a:spcPct val="90000"/>
              </a:lnSpc>
            </a:pPr>
            <a:r>
              <a:rPr lang="en-US" altLang="zh-TW" dirty="0" smtClean="0">
                <a:solidFill>
                  <a:srgbClr val="00B050"/>
                </a:solidFill>
                <a:latin typeface="微軟正黑體" panose="020B0604030504040204" pitchFamily="34" charset="-120"/>
                <a:ea typeface="微軟正黑體" panose="020B0604030504040204" pitchFamily="34" charset="-120"/>
              </a:rPr>
              <a:t>2</a:t>
            </a:r>
            <a:r>
              <a:rPr lang="en-US" altLang="zh-TW" dirty="0" smtClean="0">
                <a:solidFill>
                  <a:srgbClr val="00B050"/>
                </a:solidFill>
                <a:latin typeface="微軟正黑體" panose="020B0604030504040204" pitchFamily="34" charset="-120"/>
                <a:ea typeface="微軟正黑體" panose="020B0604030504040204" pitchFamily="34" charset="-120"/>
              </a:rPr>
              <a:t>.</a:t>
            </a:r>
            <a:r>
              <a:rPr lang="zh-TW" altLang="en-US" dirty="0" smtClean="0">
                <a:solidFill>
                  <a:srgbClr val="00B050"/>
                </a:solidFill>
                <a:latin typeface="微軟正黑體" panose="020B0604030504040204" pitchFamily="34" charset="-120"/>
                <a:ea typeface="微軟正黑體" panose="020B0604030504040204" pitchFamily="34" charset="-120"/>
              </a:rPr>
              <a:t> 點這個</a:t>
            </a:r>
            <a:endParaRPr lang="zh-TW" altLang="en-US" dirty="0">
              <a:solidFill>
                <a:srgbClr val="00B050"/>
              </a:solidFill>
              <a:latin typeface="微軟正黑體" panose="020B0604030504040204" pitchFamily="34" charset="-120"/>
              <a:ea typeface="微軟正黑體" panose="020B0604030504040204" pitchFamily="34" charset="-120"/>
            </a:endParaRPr>
          </a:p>
        </p:txBody>
      </p:sp>
      <p:sp>
        <p:nvSpPr>
          <p:cNvPr id="10" name="橢圓 9"/>
          <p:cNvSpPr/>
          <p:nvPr/>
        </p:nvSpPr>
        <p:spPr>
          <a:xfrm>
            <a:off x="6886500" y="3899172"/>
            <a:ext cx="288032" cy="32191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482415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a:t>
            </a:r>
            <a:r>
              <a:rPr lang="en-US" altLang="zh-TW" dirty="0" smtClean="0"/>
              <a:t>2000</a:t>
            </a:r>
            <a:r>
              <a:rPr lang="zh-TW" altLang="en-US" dirty="0"/>
              <a:t>進階</a:t>
            </a:r>
            <a:endParaRPr lang="zh-TW" dirty="0"/>
          </a:p>
        </p:txBody>
      </p:sp>
      <p:sp>
        <p:nvSpPr>
          <p:cNvPr id="14" name="內容版面配置區 13"/>
          <p:cNvSpPr>
            <a:spLocks noGrp="1"/>
          </p:cNvSpPr>
          <p:nvPr>
            <p:ph idx="1"/>
          </p:nvPr>
        </p:nvSpPr>
        <p:spPr>
          <a:xfrm>
            <a:off x="1522413" y="1904999"/>
            <a:ext cx="9828583" cy="4114801"/>
          </a:xfrm>
        </p:spPr>
        <p:txBody>
          <a:bodyPr/>
          <a:lstStyle/>
          <a:p>
            <a:r>
              <a:rPr lang="en-US" altLang="zh-TW" dirty="0" smtClean="0"/>
              <a:t>11</a:t>
            </a:r>
            <a:r>
              <a:rPr lang="en-US" altLang="zh-TW" dirty="0" smtClean="0"/>
              <a:t>.</a:t>
            </a:r>
            <a:r>
              <a:rPr lang="zh-TW" altLang="en-US" dirty="0" smtClean="0"/>
              <a:t> 升降調聲音檔輸出</a:t>
            </a:r>
            <a:endParaRPr lang="en-US" altLang="zh-TW" dirty="0" smtClean="0"/>
          </a:p>
          <a:p>
            <a:pPr lvl="1"/>
            <a:r>
              <a:rPr lang="zh-TW" altLang="en-US" dirty="0" smtClean="0"/>
              <a:t>點完箭頭後會發現</a:t>
            </a:r>
            <a:r>
              <a:rPr lang="en-US" altLang="zh-TW" dirty="0" smtClean="0"/>
              <a:t>pitch</a:t>
            </a:r>
            <a:r>
              <a:rPr lang="zh-TW" altLang="en-US" dirty="0" smtClean="0"/>
              <a:t> </a:t>
            </a:r>
            <a:r>
              <a:rPr lang="en-US" altLang="zh-TW" dirty="0" smtClean="0"/>
              <a:t>shift</a:t>
            </a:r>
            <a:r>
              <a:rPr lang="zh-TW" altLang="en-US" dirty="0" smtClean="0"/>
              <a:t>跑到左邊了，接下來案</a:t>
            </a:r>
            <a:r>
              <a:rPr lang="en-US" altLang="zh-TW" dirty="0" smtClean="0"/>
              <a:t>apply</a:t>
            </a:r>
            <a:r>
              <a:rPr lang="zh-TW" altLang="en-US" dirty="0" smtClean="0"/>
              <a:t>就設定完成。</a:t>
            </a:r>
            <a:r>
              <a:rPr lang="en-US" altLang="zh-TW" dirty="0" smtClean="0"/>
              <a:t/>
            </a:r>
            <a:br>
              <a:rPr lang="en-US" altLang="zh-TW" dirty="0" smtClean="0"/>
            </a:br>
            <a:endParaRPr lang="en-US" altLang="zh-TW" dirty="0" smtClean="0"/>
          </a:p>
        </p:txBody>
      </p:sp>
      <p:pic>
        <p:nvPicPr>
          <p:cNvPr id="3" name="圖片 2"/>
          <p:cNvPicPr>
            <a:picLocks noChangeAspect="1"/>
          </p:cNvPicPr>
          <p:nvPr/>
        </p:nvPicPr>
        <p:blipFill>
          <a:blip r:embed="rId2"/>
          <a:stretch>
            <a:fillRect/>
          </a:stretch>
        </p:blipFill>
        <p:spPr>
          <a:xfrm>
            <a:off x="2854052" y="2795312"/>
            <a:ext cx="6691486" cy="4062688"/>
          </a:xfrm>
          <a:prstGeom prst="rect">
            <a:avLst/>
          </a:prstGeom>
        </p:spPr>
      </p:pic>
      <p:sp>
        <p:nvSpPr>
          <p:cNvPr id="11" name="橢圓 10"/>
          <p:cNvSpPr/>
          <p:nvPr/>
        </p:nvSpPr>
        <p:spPr>
          <a:xfrm>
            <a:off x="5875759" y="3673563"/>
            <a:ext cx="64807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7692983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a:t>
            </a:r>
            <a:r>
              <a:rPr lang="en-US" altLang="zh-TW" dirty="0" smtClean="0"/>
              <a:t>2000</a:t>
            </a:r>
            <a:r>
              <a:rPr lang="zh-TW" altLang="en-US" dirty="0"/>
              <a:t>進階</a:t>
            </a:r>
            <a:endParaRPr lang="zh-TW" dirty="0"/>
          </a:p>
        </p:txBody>
      </p:sp>
      <p:sp>
        <p:nvSpPr>
          <p:cNvPr id="14" name="內容版面配置區 13"/>
          <p:cNvSpPr>
            <a:spLocks noGrp="1"/>
          </p:cNvSpPr>
          <p:nvPr>
            <p:ph idx="1"/>
          </p:nvPr>
        </p:nvSpPr>
        <p:spPr>
          <a:xfrm>
            <a:off x="1522413" y="1904999"/>
            <a:ext cx="9828583" cy="4114801"/>
          </a:xfrm>
        </p:spPr>
        <p:txBody>
          <a:bodyPr/>
          <a:lstStyle/>
          <a:p>
            <a:r>
              <a:rPr lang="en-US" altLang="zh-TW" dirty="0" smtClean="0"/>
              <a:t>11</a:t>
            </a:r>
            <a:r>
              <a:rPr lang="en-US" altLang="zh-TW" dirty="0" smtClean="0"/>
              <a:t>.</a:t>
            </a:r>
            <a:r>
              <a:rPr lang="zh-TW" altLang="en-US" dirty="0" smtClean="0"/>
              <a:t> 升降調聲音檔輸出</a:t>
            </a:r>
            <a:endParaRPr lang="en-US" altLang="zh-TW" dirty="0" smtClean="0"/>
          </a:p>
          <a:p>
            <a:pPr lvl="1"/>
            <a:r>
              <a:rPr lang="zh-TW" altLang="en-US" dirty="0" smtClean="0"/>
              <a:t>同步降調</a:t>
            </a:r>
            <a:r>
              <a:rPr lang="en-US" altLang="zh-TW" dirty="0" smtClean="0"/>
              <a:t>:</a:t>
            </a:r>
            <a:r>
              <a:rPr lang="zh-TW" altLang="en-US" dirty="0" smtClean="0"/>
              <a:t> 可以邊聽音樂邊調整</a:t>
            </a:r>
            <a:r>
              <a:rPr lang="en-US" altLang="zh-TW" dirty="0" smtClean="0"/>
              <a:t>pitch</a:t>
            </a:r>
            <a:r>
              <a:rPr lang="zh-TW" altLang="en-US" dirty="0" smtClean="0"/>
              <a:t>，喜歡唱歌的人可以在這撥放器上直接做降</a:t>
            </a:r>
            <a:r>
              <a:rPr lang="en-US" altLang="zh-TW" dirty="0" smtClean="0"/>
              <a:t>key</a:t>
            </a:r>
            <a:r>
              <a:rPr lang="zh-TW" altLang="en-US" dirty="0" smtClean="0"/>
              <a:t> </a:t>
            </a:r>
            <a:r>
              <a:rPr lang="zh-TW" altLang="en-US" dirty="0" smtClean="0"/>
              <a:t>或升 </a:t>
            </a:r>
            <a:r>
              <a:rPr lang="en-US" altLang="zh-TW" dirty="0" smtClean="0"/>
              <a:t>key</a:t>
            </a:r>
            <a:r>
              <a:rPr lang="zh-TW" altLang="en-US" dirty="0" smtClean="0"/>
              <a:t> ，且音質還不錯。</a:t>
            </a:r>
            <a:r>
              <a:rPr lang="en-US" altLang="zh-TW" dirty="0" smtClean="0"/>
              <a:t/>
            </a:r>
            <a:br>
              <a:rPr lang="en-US" altLang="zh-TW" dirty="0" smtClean="0"/>
            </a:br>
            <a:endParaRPr lang="en-US" altLang="zh-TW" dirty="0" smtClean="0"/>
          </a:p>
        </p:txBody>
      </p:sp>
      <p:pic>
        <p:nvPicPr>
          <p:cNvPr id="2" name="圖片 1"/>
          <p:cNvPicPr>
            <a:picLocks noChangeAspect="1"/>
          </p:cNvPicPr>
          <p:nvPr/>
        </p:nvPicPr>
        <p:blipFill>
          <a:blip r:embed="rId2"/>
          <a:stretch>
            <a:fillRect/>
          </a:stretch>
        </p:blipFill>
        <p:spPr>
          <a:xfrm>
            <a:off x="3574132" y="3068960"/>
            <a:ext cx="5809889" cy="3717924"/>
          </a:xfrm>
          <a:prstGeom prst="rect">
            <a:avLst/>
          </a:prstGeom>
        </p:spPr>
      </p:pic>
    </p:spTree>
    <p:extLst>
      <p:ext uri="{BB962C8B-B14F-4D97-AF65-F5344CB8AC3E}">
        <p14:creationId xmlns:p14="http://schemas.microsoft.com/office/powerpoint/2010/main" val="3740504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a:t>
            </a:r>
            <a:r>
              <a:rPr lang="en-US" altLang="zh-TW" dirty="0" smtClean="0"/>
              <a:t>2000</a:t>
            </a:r>
            <a:r>
              <a:rPr lang="zh-TW" altLang="en-US" dirty="0"/>
              <a:t>進階</a:t>
            </a:r>
            <a:endParaRPr lang="zh-TW" dirty="0"/>
          </a:p>
        </p:txBody>
      </p:sp>
      <p:sp>
        <p:nvSpPr>
          <p:cNvPr id="14" name="內容版面配置區 13"/>
          <p:cNvSpPr>
            <a:spLocks noGrp="1"/>
          </p:cNvSpPr>
          <p:nvPr>
            <p:ph idx="1"/>
          </p:nvPr>
        </p:nvSpPr>
        <p:spPr>
          <a:xfrm>
            <a:off x="1522413" y="1904999"/>
            <a:ext cx="9828583" cy="4114801"/>
          </a:xfrm>
        </p:spPr>
        <p:txBody>
          <a:bodyPr/>
          <a:lstStyle/>
          <a:p>
            <a:r>
              <a:rPr lang="en-US" altLang="zh-TW" dirty="0" smtClean="0"/>
              <a:t>11</a:t>
            </a:r>
            <a:r>
              <a:rPr lang="en-US" altLang="zh-TW" dirty="0" smtClean="0"/>
              <a:t>.</a:t>
            </a:r>
            <a:r>
              <a:rPr lang="zh-TW" altLang="en-US" dirty="0" smtClean="0"/>
              <a:t> 升降調聲音檔輸出</a:t>
            </a:r>
            <a:endParaRPr lang="en-US" altLang="zh-TW" dirty="0" smtClean="0"/>
          </a:p>
          <a:p>
            <a:pPr lvl="1"/>
            <a:r>
              <a:rPr lang="zh-TW" altLang="en-US" dirty="0" smtClean="0"/>
              <a:t>同步降調</a:t>
            </a:r>
            <a:r>
              <a:rPr lang="en-US" altLang="zh-TW" dirty="0" smtClean="0"/>
              <a:t>:</a:t>
            </a:r>
            <a:r>
              <a:rPr lang="zh-TW" altLang="en-US" dirty="0" smtClean="0"/>
              <a:t> 可以邊聽音樂邊調整</a:t>
            </a:r>
            <a:r>
              <a:rPr lang="en-US" altLang="zh-TW" dirty="0" smtClean="0"/>
              <a:t>pitch</a:t>
            </a:r>
            <a:r>
              <a:rPr lang="zh-TW" altLang="en-US" dirty="0" smtClean="0"/>
              <a:t>，喜歡唱歌的人可以在這撥放器上直接做降</a:t>
            </a:r>
            <a:r>
              <a:rPr lang="en-US" altLang="zh-TW" dirty="0" smtClean="0"/>
              <a:t>key</a:t>
            </a:r>
            <a:r>
              <a:rPr lang="zh-TW" altLang="en-US" dirty="0" smtClean="0"/>
              <a:t> </a:t>
            </a:r>
            <a:r>
              <a:rPr lang="zh-TW" altLang="en-US" dirty="0" smtClean="0"/>
              <a:t>或升 </a:t>
            </a:r>
            <a:r>
              <a:rPr lang="en-US" altLang="zh-TW" dirty="0" smtClean="0"/>
              <a:t>key</a:t>
            </a:r>
            <a:r>
              <a:rPr lang="zh-TW" altLang="en-US" dirty="0" smtClean="0"/>
              <a:t> ，且音質還不錯。</a:t>
            </a:r>
            <a:r>
              <a:rPr lang="en-US" altLang="zh-TW" dirty="0" smtClean="0"/>
              <a:t/>
            </a:r>
            <a:br>
              <a:rPr lang="en-US" altLang="zh-TW" dirty="0" smtClean="0"/>
            </a:br>
            <a:endParaRPr lang="en-US" altLang="zh-TW" dirty="0" smtClean="0"/>
          </a:p>
        </p:txBody>
      </p:sp>
      <p:pic>
        <p:nvPicPr>
          <p:cNvPr id="3" name="圖片 2"/>
          <p:cNvPicPr>
            <a:picLocks noChangeAspect="1"/>
          </p:cNvPicPr>
          <p:nvPr/>
        </p:nvPicPr>
        <p:blipFill>
          <a:blip r:embed="rId2"/>
          <a:stretch>
            <a:fillRect/>
          </a:stretch>
        </p:blipFill>
        <p:spPr>
          <a:xfrm>
            <a:off x="3502124" y="2996952"/>
            <a:ext cx="6120680" cy="3712893"/>
          </a:xfrm>
          <a:prstGeom prst="rect">
            <a:avLst/>
          </a:prstGeom>
        </p:spPr>
      </p:pic>
      <p:sp>
        <p:nvSpPr>
          <p:cNvPr id="4" name="橢圓 3"/>
          <p:cNvSpPr/>
          <p:nvPr/>
        </p:nvSpPr>
        <p:spPr>
          <a:xfrm>
            <a:off x="5374332" y="4437112"/>
            <a:ext cx="2880320"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8254652" y="4293096"/>
            <a:ext cx="1008112" cy="840230"/>
          </a:xfrm>
          <a:prstGeom prst="rect">
            <a:avLst/>
          </a:prstGeom>
          <a:noFill/>
        </p:spPr>
        <p:txBody>
          <a:bodyPr wrap="square" rtlCol="0">
            <a:spAutoFit/>
          </a:bodyPr>
          <a:lstStyle/>
          <a:p>
            <a:pPr>
              <a:lnSpc>
                <a:spcPct val="90000"/>
              </a:lnSpc>
            </a:pPr>
            <a:r>
              <a:rPr lang="zh-TW" altLang="en-US" dirty="0" smtClean="0">
                <a:solidFill>
                  <a:srgbClr val="FF0000"/>
                </a:solidFill>
              </a:rPr>
              <a:t>可以自行調整</a:t>
            </a:r>
            <a:r>
              <a:rPr lang="en-US" altLang="zh-TW" dirty="0" smtClean="0">
                <a:solidFill>
                  <a:srgbClr val="FF0000"/>
                </a:solidFill>
              </a:rPr>
              <a:t>key</a:t>
            </a:r>
            <a:r>
              <a:rPr lang="zh-TW" altLang="en-US" dirty="0" smtClean="0">
                <a:solidFill>
                  <a:srgbClr val="FF0000"/>
                </a:solidFill>
              </a:rPr>
              <a:t>。</a:t>
            </a:r>
            <a:endParaRPr lang="zh-TW" altLang="en-US" dirty="0">
              <a:solidFill>
                <a:srgbClr val="FF0000"/>
              </a:solidFill>
            </a:endParaRPr>
          </a:p>
        </p:txBody>
      </p:sp>
    </p:spTree>
    <p:extLst>
      <p:ext uri="{BB962C8B-B14F-4D97-AF65-F5344CB8AC3E}">
        <p14:creationId xmlns:p14="http://schemas.microsoft.com/office/powerpoint/2010/main" val="32572095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a:t>
            </a:r>
            <a:r>
              <a:rPr lang="en-US" altLang="zh-TW" dirty="0" smtClean="0"/>
              <a:t>2000</a:t>
            </a:r>
            <a:r>
              <a:rPr lang="zh-TW" altLang="en-US" dirty="0"/>
              <a:t>進階</a:t>
            </a:r>
            <a:endParaRPr lang="zh-TW" dirty="0"/>
          </a:p>
        </p:txBody>
      </p:sp>
      <p:sp>
        <p:nvSpPr>
          <p:cNvPr id="14" name="內容版面配置區 13"/>
          <p:cNvSpPr>
            <a:spLocks noGrp="1"/>
          </p:cNvSpPr>
          <p:nvPr>
            <p:ph idx="1"/>
          </p:nvPr>
        </p:nvSpPr>
        <p:spPr>
          <a:xfrm>
            <a:off x="1522413" y="1904999"/>
            <a:ext cx="9828583" cy="4114801"/>
          </a:xfrm>
        </p:spPr>
        <p:txBody>
          <a:bodyPr/>
          <a:lstStyle/>
          <a:p>
            <a:r>
              <a:rPr lang="en-US" altLang="zh-TW" dirty="0" smtClean="0"/>
              <a:t>11</a:t>
            </a:r>
            <a:r>
              <a:rPr lang="en-US" altLang="zh-TW" dirty="0" smtClean="0"/>
              <a:t>.</a:t>
            </a:r>
            <a:r>
              <a:rPr lang="zh-TW" altLang="en-US" dirty="0" smtClean="0"/>
              <a:t> 升降調聲音檔輸出</a:t>
            </a:r>
            <a:endParaRPr lang="en-US" altLang="zh-TW" dirty="0" smtClean="0"/>
          </a:p>
          <a:p>
            <a:pPr lvl="1"/>
            <a:r>
              <a:rPr lang="zh-TW" altLang="en-US" dirty="0" smtClean="0"/>
              <a:t>輸出升降調聲音檔 </a:t>
            </a:r>
            <a:r>
              <a:rPr lang="en-US" altLang="zh-TW" dirty="0" smtClean="0"/>
              <a:t>:</a:t>
            </a:r>
            <a:r>
              <a:rPr lang="zh-TW" altLang="en-US" dirty="0" smtClean="0"/>
              <a:t> 如果今天不只希望只有聽的時候升降調，甚至希望做一個聲音檔本身就是原曲升</a:t>
            </a:r>
            <a:r>
              <a:rPr lang="en-US" altLang="zh-TW" dirty="0" smtClean="0"/>
              <a:t>key</a:t>
            </a:r>
            <a:r>
              <a:rPr lang="zh-TW" altLang="en-US" dirty="0" smtClean="0"/>
              <a:t>或降</a:t>
            </a:r>
            <a:r>
              <a:rPr lang="en-US" altLang="zh-TW" dirty="0" smtClean="0"/>
              <a:t>key</a:t>
            </a:r>
            <a:r>
              <a:rPr lang="zh-TW" altLang="en-US" dirty="0" smtClean="0"/>
              <a:t>的音樂檔。</a:t>
            </a:r>
            <a:endParaRPr lang="en-US" altLang="zh-TW" dirty="0" smtClean="0"/>
          </a:p>
          <a:p>
            <a:pPr lvl="1"/>
            <a:r>
              <a:rPr lang="zh-TW" altLang="en-US" dirty="0" smtClean="0"/>
              <a:t>一樣</a:t>
            </a:r>
            <a:r>
              <a:rPr lang="en-US" altLang="zh-TW" dirty="0" smtClean="0"/>
              <a:t/>
            </a:r>
            <a:br>
              <a:rPr lang="en-US" altLang="zh-TW" dirty="0" smtClean="0"/>
            </a:br>
            <a:endParaRPr lang="en-US" altLang="zh-TW" dirty="0" smtClean="0"/>
          </a:p>
        </p:txBody>
      </p:sp>
      <p:pic>
        <p:nvPicPr>
          <p:cNvPr id="7" name="圖片 6"/>
          <p:cNvPicPr>
            <a:picLocks noChangeAspect="1"/>
          </p:cNvPicPr>
          <p:nvPr/>
        </p:nvPicPr>
        <p:blipFill>
          <a:blip r:embed="rId2"/>
          <a:stretch>
            <a:fillRect/>
          </a:stretch>
        </p:blipFill>
        <p:spPr>
          <a:xfrm>
            <a:off x="3142084" y="3068960"/>
            <a:ext cx="5940154" cy="3622927"/>
          </a:xfrm>
          <a:prstGeom prst="rect">
            <a:avLst/>
          </a:prstGeom>
        </p:spPr>
      </p:pic>
    </p:spTree>
    <p:extLst>
      <p:ext uri="{BB962C8B-B14F-4D97-AF65-F5344CB8AC3E}">
        <p14:creationId xmlns:p14="http://schemas.microsoft.com/office/powerpoint/2010/main" val="4114386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a:t>
            </a:r>
            <a:r>
              <a:rPr lang="en-US" altLang="zh-TW" dirty="0" smtClean="0"/>
              <a:t>2000</a:t>
            </a:r>
            <a:r>
              <a:rPr lang="zh-TW" altLang="en-US" dirty="0"/>
              <a:t>進階</a:t>
            </a:r>
            <a:endParaRPr lang="zh-TW" dirty="0"/>
          </a:p>
        </p:txBody>
      </p:sp>
      <p:sp>
        <p:nvSpPr>
          <p:cNvPr id="14" name="內容版面配置區 13"/>
          <p:cNvSpPr>
            <a:spLocks noGrp="1"/>
          </p:cNvSpPr>
          <p:nvPr>
            <p:ph idx="1"/>
          </p:nvPr>
        </p:nvSpPr>
        <p:spPr>
          <a:xfrm>
            <a:off x="1522413" y="1904999"/>
            <a:ext cx="9828583" cy="4114801"/>
          </a:xfrm>
        </p:spPr>
        <p:txBody>
          <a:bodyPr/>
          <a:lstStyle/>
          <a:p>
            <a:r>
              <a:rPr lang="en-US" altLang="zh-TW" dirty="0" smtClean="0"/>
              <a:t>11</a:t>
            </a:r>
            <a:r>
              <a:rPr lang="en-US" altLang="zh-TW" dirty="0" smtClean="0"/>
              <a:t>.</a:t>
            </a:r>
            <a:r>
              <a:rPr lang="zh-TW" altLang="en-US" dirty="0" smtClean="0"/>
              <a:t> 升降調聲音檔輸出</a:t>
            </a:r>
            <a:endParaRPr lang="en-US" altLang="zh-TW" dirty="0" smtClean="0"/>
          </a:p>
          <a:p>
            <a:pPr lvl="1"/>
            <a:r>
              <a:rPr lang="zh-TW" altLang="en-US" dirty="0" smtClean="0"/>
              <a:t>選擇完輸出的音樂格式和輸出路徑以後，點選</a:t>
            </a:r>
            <a:r>
              <a:rPr lang="en-US" altLang="zh-TW" dirty="0" smtClean="0"/>
              <a:t>processing</a:t>
            </a:r>
            <a:r>
              <a:rPr lang="zh-TW" altLang="en-US" dirty="0" smtClean="0"/>
              <a:t>。</a:t>
            </a:r>
            <a:r>
              <a:rPr lang="en-US" altLang="zh-TW" dirty="0" smtClean="0"/>
              <a:t/>
            </a:r>
            <a:br>
              <a:rPr lang="en-US" altLang="zh-TW" dirty="0" smtClean="0"/>
            </a:br>
            <a:endParaRPr lang="en-US" altLang="zh-TW" dirty="0" smtClean="0"/>
          </a:p>
        </p:txBody>
      </p:sp>
      <p:pic>
        <p:nvPicPr>
          <p:cNvPr id="6" name="圖片 5"/>
          <p:cNvPicPr>
            <a:picLocks noChangeAspect="1"/>
          </p:cNvPicPr>
          <p:nvPr/>
        </p:nvPicPr>
        <p:blipFill>
          <a:blip r:embed="rId2"/>
          <a:stretch>
            <a:fillRect/>
          </a:stretch>
        </p:blipFill>
        <p:spPr>
          <a:xfrm>
            <a:off x="2998068" y="2924944"/>
            <a:ext cx="5773843" cy="3519534"/>
          </a:xfrm>
          <a:prstGeom prst="rect">
            <a:avLst/>
          </a:prstGeom>
        </p:spPr>
      </p:pic>
      <p:sp>
        <p:nvSpPr>
          <p:cNvPr id="3" name="橢圓 2"/>
          <p:cNvSpPr/>
          <p:nvPr/>
        </p:nvSpPr>
        <p:spPr>
          <a:xfrm>
            <a:off x="5884989" y="5085184"/>
            <a:ext cx="1289543"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0001091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a:t>
            </a:r>
            <a:r>
              <a:rPr lang="en-US" altLang="zh-TW" dirty="0" smtClean="0"/>
              <a:t>2000</a:t>
            </a:r>
            <a:r>
              <a:rPr lang="zh-TW" altLang="en-US" dirty="0"/>
              <a:t>進階</a:t>
            </a:r>
            <a:endParaRPr lang="zh-TW" dirty="0"/>
          </a:p>
        </p:txBody>
      </p:sp>
      <p:sp>
        <p:nvSpPr>
          <p:cNvPr id="14" name="內容版面配置區 13"/>
          <p:cNvSpPr>
            <a:spLocks noGrp="1"/>
          </p:cNvSpPr>
          <p:nvPr>
            <p:ph idx="1"/>
          </p:nvPr>
        </p:nvSpPr>
        <p:spPr>
          <a:xfrm>
            <a:off x="1522413" y="1904999"/>
            <a:ext cx="9828583" cy="4114801"/>
          </a:xfrm>
        </p:spPr>
        <p:txBody>
          <a:bodyPr/>
          <a:lstStyle/>
          <a:p>
            <a:r>
              <a:rPr lang="en-US" altLang="zh-TW" dirty="0" smtClean="0"/>
              <a:t>11</a:t>
            </a:r>
            <a:r>
              <a:rPr lang="en-US" altLang="zh-TW" dirty="0" smtClean="0"/>
              <a:t>.</a:t>
            </a:r>
            <a:r>
              <a:rPr lang="zh-TW" altLang="en-US" dirty="0" smtClean="0"/>
              <a:t> 升降調聲音檔輸出</a:t>
            </a:r>
            <a:endParaRPr lang="en-US" altLang="zh-TW" dirty="0" smtClean="0"/>
          </a:p>
          <a:p>
            <a:pPr lvl="1"/>
            <a:r>
              <a:rPr lang="en-US" altLang="zh-TW" dirty="0" smtClean="0"/>
              <a:t/>
            </a:r>
            <a:br>
              <a:rPr lang="en-US" altLang="zh-TW" dirty="0" smtClean="0"/>
            </a:br>
            <a:endParaRPr lang="en-US" altLang="zh-TW" dirty="0" smtClean="0"/>
          </a:p>
        </p:txBody>
      </p:sp>
      <p:pic>
        <p:nvPicPr>
          <p:cNvPr id="2" name="圖片 1"/>
          <p:cNvPicPr>
            <a:picLocks noChangeAspect="1"/>
          </p:cNvPicPr>
          <p:nvPr/>
        </p:nvPicPr>
        <p:blipFill>
          <a:blip r:embed="rId2"/>
          <a:stretch>
            <a:fillRect/>
          </a:stretch>
        </p:blipFill>
        <p:spPr>
          <a:xfrm>
            <a:off x="2998068" y="2492896"/>
            <a:ext cx="6417741" cy="3914209"/>
          </a:xfrm>
          <a:prstGeom prst="rect">
            <a:avLst/>
          </a:prstGeom>
        </p:spPr>
      </p:pic>
      <p:sp>
        <p:nvSpPr>
          <p:cNvPr id="4" name="文字方塊 3"/>
          <p:cNvSpPr txBox="1"/>
          <p:nvPr/>
        </p:nvSpPr>
        <p:spPr>
          <a:xfrm>
            <a:off x="7966620" y="5085184"/>
            <a:ext cx="2880320" cy="341632"/>
          </a:xfrm>
          <a:prstGeom prst="rect">
            <a:avLst/>
          </a:prstGeom>
          <a:noFill/>
        </p:spPr>
        <p:txBody>
          <a:bodyPr wrap="square" rtlCol="0">
            <a:spAutoFit/>
          </a:bodyPr>
          <a:lstStyle/>
          <a:p>
            <a:pPr>
              <a:lnSpc>
                <a:spcPct val="90000"/>
              </a:lnSpc>
            </a:pPr>
            <a:r>
              <a:rPr lang="en-US" altLang="zh-TW" dirty="0" smtClean="0">
                <a:solidFill>
                  <a:srgbClr val="FF0000"/>
                </a:solidFill>
                <a:latin typeface="微軟正黑體" panose="020B0604030504040204" pitchFamily="34" charset="-120"/>
                <a:ea typeface="微軟正黑體" panose="020B0604030504040204" pitchFamily="34" charset="-120"/>
              </a:rPr>
              <a:t>1.</a:t>
            </a:r>
            <a:r>
              <a:rPr lang="zh-TW" altLang="en-US" dirty="0" smtClean="0">
                <a:solidFill>
                  <a:srgbClr val="FF0000"/>
                </a:solidFill>
                <a:latin typeface="微軟正黑體" panose="020B0604030504040204" pitchFamily="34" charset="-120"/>
                <a:ea typeface="微軟正黑體" panose="020B0604030504040204" pitchFamily="34" charset="-120"/>
              </a:rPr>
              <a:t>先在右邊找到 </a:t>
            </a:r>
            <a:r>
              <a:rPr lang="en-US" altLang="zh-TW" dirty="0" smtClean="0">
                <a:solidFill>
                  <a:srgbClr val="FF0000"/>
                </a:solidFill>
                <a:latin typeface="微軟正黑體" panose="020B0604030504040204" pitchFamily="34" charset="-120"/>
                <a:ea typeface="微軟正黑體" panose="020B0604030504040204" pitchFamily="34" charset="-120"/>
              </a:rPr>
              <a:t>pitch shift</a:t>
            </a:r>
            <a:endParaRPr lang="zh-TW" altLang="en-US" dirty="0">
              <a:solidFill>
                <a:srgbClr val="FF0000"/>
              </a:solidFill>
              <a:latin typeface="微軟正黑體" panose="020B0604030504040204" pitchFamily="34" charset="-120"/>
              <a:ea typeface="微軟正黑體" panose="020B0604030504040204" pitchFamily="34" charset="-120"/>
            </a:endParaRPr>
          </a:p>
        </p:txBody>
      </p:sp>
      <p:sp>
        <p:nvSpPr>
          <p:cNvPr id="5" name="橢圓 4"/>
          <p:cNvSpPr/>
          <p:nvPr/>
        </p:nvSpPr>
        <p:spPr>
          <a:xfrm>
            <a:off x="6598468" y="4941168"/>
            <a:ext cx="432048" cy="28803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6670476" y="4509120"/>
            <a:ext cx="1368152" cy="341632"/>
          </a:xfrm>
          <a:prstGeom prst="rect">
            <a:avLst/>
          </a:prstGeom>
          <a:noFill/>
        </p:spPr>
        <p:txBody>
          <a:bodyPr wrap="square" rtlCol="0">
            <a:spAutoFit/>
          </a:bodyPr>
          <a:lstStyle/>
          <a:p>
            <a:pPr>
              <a:lnSpc>
                <a:spcPct val="90000"/>
              </a:lnSpc>
            </a:pPr>
            <a:r>
              <a:rPr lang="en-US" altLang="zh-TW" dirty="0" smtClean="0">
                <a:solidFill>
                  <a:srgbClr val="00B050"/>
                </a:solidFill>
                <a:latin typeface="微軟正黑體" panose="020B0604030504040204" pitchFamily="34" charset="-120"/>
                <a:ea typeface="微軟正黑體" panose="020B0604030504040204" pitchFamily="34" charset="-120"/>
              </a:rPr>
              <a:t>2. </a:t>
            </a:r>
            <a:r>
              <a:rPr lang="zh-TW" altLang="en-US" dirty="0">
                <a:solidFill>
                  <a:srgbClr val="00B050"/>
                </a:solidFill>
                <a:latin typeface="微軟正黑體" panose="020B0604030504040204" pitchFamily="34" charset="-120"/>
                <a:ea typeface="微軟正黑體" panose="020B0604030504040204" pitchFamily="34" charset="-120"/>
              </a:rPr>
              <a:t> </a:t>
            </a:r>
            <a:r>
              <a:rPr lang="zh-TW" altLang="en-US" dirty="0" smtClean="0">
                <a:solidFill>
                  <a:srgbClr val="00B050"/>
                </a:solidFill>
                <a:latin typeface="微軟正黑體" panose="020B0604030504040204" pitchFamily="34" charset="-120"/>
                <a:ea typeface="微軟正黑體" panose="020B0604030504040204" pitchFamily="34" charset="-120"/>
              </a:rPr>
              <a:t>點下去</a:t>
            </a:r>
            <a:endParaRPr lang="zh-TW" altLang="en-US" dirty="0">
              <a:solidFill>
                <a:srgbClr val="00B05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415580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a:t>
            </a:r>
            <a:r>
              <a:rPr lang="en-US" altLang="zh-TW" dirty="0" smtClean="0"/>
              <a:t>2000</a:t>
            </a:r>
            <a:r>
              <a:rPr lang="zh-TW" altLang="en-US" dirty="0"/>
              <a:t>進階</a:t>
            </a:r>
            <a:endParaRPr lang="zh-TW" dirty="0"/>
          </a:p>
        </p:txBody>
      </p:sp>
      <p:sp>
        <p:nvSpPr>
          <p:cNvPr id="14" name="內容版面配置區 13"/>
          <p:cNvSpPr>
            <a:spLocks noGrp="1"/>
          </p:cNvSpPr>
          <p:nvPr>
            <p:ph idx="1"/>
          </p:nvPr>
        </p:nvSpPr>
        <p:spPr>
          <a:xfrm>
            <a:off x="1522413" y="1904999"/>
            <a:ext cx="9828583" cy="4114801"/>
          </a:xfrm>
        </p:spPr>
        <p:txBody>
          <a:bodyPr/>
          <a:lstStyle/>
          <a:p>
            <a:r>
              <a:rPr lang="en-US" altLang="zh-TW" dirty="0" smtClean="0"/>
              <a:t>11</a:t>
            </a:r>
            <a:r>
              <a:rPr lang="en-US" altLang="zh-TW" dirty="0" smtClean="0"/>
              <a:t>.</a:t>
            </a:r>
            <a:r>
              <a:rPr lang="zh-TW" altLang="en-US" dirty="0" smtClean="0"/>
              <a:t> 升降調聲音檔輸出</a:t>
            </a:r>
            <a:endParaRPr lang="en-US" altLang="zh-TW" dirty="0" smtClean="0"/>
          </a:p>
          <a:p>
            <a:pPr lvl="1"/>
            <a:r>
              <a:rPr lang="en-US" altLang="zh-TW" dirty="0" smtClean="0"/>
              <a:t/>
            </a:r>
            <a:br>
              <a:rPr lang="en-US" altLang="zh-TW" dirty="0" smtClean="0"/>
            </a:br>
            <a:endParaRPr lang="en-US" altLang="zh-TW" dirty="0" smtClean="0"/>
          </a:p>
        </p:txBody>
      </p:sp>
      <p:pic>
        <p:nvPicPr>
          <p:cNvPr id="6" name="圖片 5"/>
          <p:cNvPicPr>
            <a:picLocks noChangeAspect="1"/>
          </p:cNvPicPr>
          <p:nvPr/>
        </p:nvPicPr>
        <p:blipFill>
          <a:blip r:embed="rId2"/>
          <a:stretch>
            <a:fillRect/>
          </a:stretch>
        </p:blipFill>
        <p:spPr>
          <a:xfrm>
            <a:off x="2854052" y="2420888"/>
            <a:ext cx="6840760" cy="4185426"/>
          </a:xfrm>
          <a:prstGeom prst="rect">
            <a:avLst/>
          </a:prstGeom>
        </p:spPr>
      </p:pic>
      <p:sp>
        <p:nvSpPr>
          <p:cNvPr id="8" name="文字方塊 7"/>
          <p:cNvSpPr txBox="1"/>
          <p:nvPr/>
        </p:nvSpPr>
        <p:spPr>
          <a:xfrm>
            <a:off x="4438228" y="5301208"/>
            <a:ext cx="4824536" cy="341632"/>
          </a:xfrm>
          <a:prstGeom prst="rect">
            <a:avLst/>
          </a:prstGeom>
          <a:noFill/>
        </p:spPr>
        <p:txBody>
          <a:bodyPr wrap="square" rtlCol="0">
            <a:spAutoFit/>
          </a:bodyPr>
          <a:lstStyle/>
          <a:p>
            <a:pPr>
              <a:lnSpc>
                <a:spcPct val="90000"/>
              </a:lnSpc>
            </a:pPr>
            <a:r>
              <a:rPr lang="en-US" altLang="zh-TW" dirty="0" smtClean="0">
                <a:solidFill>
                  <a:srgbClr val="FF0000"/>
                </a:solidFill>
                <a:latin typeface="微軟正黑體" panose="020B0604030504040204" pitchFamily="34" charset="-120"/>
                <a:ea typeface="微軟正黑體" panose="020B0604030504040204" pitchFamily="34" charset="-120"/>
              </a:rPr>
              <a:t>1.</a:t>
            </a:r>
            <a:r>
              <a:rPr lang="zh-TW" altLang="en-US" dirty="0" smtClean="0">
                <a:solidFill>
                  <a:srgbClr val="FF0000"/>
                </a:solidFill>
                <a:latin typeface="微軟正黑體" panose="020B0604030504040204" pitchFamily="34" charset="-120"/>
                <a:ea typeface="微軟正黑體" panose="020B0604030504040204" pitchFamily="34" charset="-120"/>
              </a:rPr>
              <a:t>按下箭頭後，選</a:t>
            </a:r>
            <a:r>
              <a:rPr lang="en-US" altLang="zh-TW" dirty="0" smtClean="0">
                <a:solidFill>
                  <a:srgbClr val="FF0000"/>
                </a:solidFill>
                <a:latin typeface="微軟正黑體" panose="020B0604030504040204" pitchFamily="34" charset="-120"/>
                <a:ea typeface="微軟正黑體" panose="020B0604030504040204" pitchFamily="34" charset="-120"/>
              </a:rPr>
              <a:t>Configuration selected</a:t>
            </a:r>
            <a:endParaRPr lang="zh-TW" altLang="en-US" dirty="0">
              <a:solidFill>
                <a:srgbClr val="FF0000"/>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5878388" y="4863244"/>
            <a:ext cx="1289543"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5158307" y="3717032"/>
            <a:ext cx="5868143" cy="341632"/>
          </a:xfrm>
          <a:prstGeom prst="rect">
            <a:avLst/>
          </a:prstGeom>
          <a:noFill/>
        </p:spPr>
        <p:txBody>
          <a:bodyPr wrap="square" rtlCol="0">
            <a:spAutoFit/>
          </a:bodyPr>
          <a:lstStyle/>
          <a:p>
            <a:pPr>
              <a:lnSpc>
                <a:spcPct val="90000"/>
              </a:lnSpc>
            </a:pPr>
            <a:r>
              <a:rPr lang="en-US" altLang="zh-TW" dirty="0" smtClean="0">
                <a:solidFill>
                  <a:srgbClr val="00B050"/>
                </a:solidFill>
                <a:latin typeface="微軟正黑體" panose="020B0604030504040204" pitchFamily="34" charset="-120"/>
                <a:ea typeface="微軟正黑體" panose="020B0604030504040204" pitchFamily="34" charset="-120"/>
              </a:rPr>
              <a:t>2. </a:t>
            </a:r>
            <a:r>
              <a:rPr lang="zh-TW" altLang="en-US" dirty="0" smtClean="0">
                <a:solidFill>
                  <a:srgbClr val="00B050"/>
                </a:solidFill>
                <a:latin typeface="微軟正黑體" panose="020B0604030504040204" pitchFamily="34" charset="-120"/>
                <a:ea typeface="微軟正黑體" panose="020B0604030504040204" pitchFamily="34" charset="-120"/>
              </a:rPr>
              <a:t>調整自己要的</a:t>
            </a:r>
            <a:r>
              <a:rPr lang="en-US" altLang="zh-TW" dirty="0" smtClean="0">
                <a:solidFill>
                  <a:srgbClr val="00B050"/>
                </a:solidFill>
                <a:latin typeface="微軟正黑體" panose="020B0604030504040204" pitchFamily="34" charset="-120"/>
                <a:ea typeface="微軟正黑體" panose="020B0604030504040204" pitchFamily="34" charset="-120"/>
              </a:rPr>
              <a:t>pitch&gt;</a:t>
            </a:r>
            <a:r>
              <a:rPr lang="zh-TW" altLang="en-US" dirty="0" smtClean="0">
                <a:solidFill>
                  <a:srgbClr val="00B050"/>
                </a:solidFill>
                <a:latin typeface="微軟正黑體" panose="020B0604030504040204" pitchFamily="34" charset="-120"/>
                <a:ea typeface="微軟正黑體" panose="020B0604030504040204" pitchFamily="34" charset="-120"/>
              </a:rPr>
              <a:t> </a:t>
            </a:r>
            <a:r>
              <a:rPr lang="en-US" altLang="zh-TW" dirty="0" smtClean="0">
                <a:solidFill>
                  <a:srgbClr val="00B050"/>
                </a:solidFill>
                <a:latin typeface="微軟正黑體" panose="020B0604030504040204" pitchFamily="34" charset="-120"/>
                <a:ea typeface="微軟正黑體" panose="020B0604030504040204" pitchFamily="34" charset="-120"/>
              </a:rPr>
              <a:t>OK</a:t>
            </a:r>
            <a:r>
              <a:rPr lang="zh-TW" altLang="en-US" dirty="0" smtClean="0">
                <a:solidFill>
                  <a:srgbClr val="00B050"/>
                </a:solidFill>
                <a:latin typeface="微軟正黑體" panose="020B0604030504040204" pitchFamily="34" charset="-120"/>
                <a:ea typeface="微軟正黑體" panose="020B0604030504040204" pitchFamily="34" charset="-120"/>
              </a:rPr>
              <a:t> </a:t>
            </a:r>
            <a:r>
              <a:rPr lang="en-US" altLang="zh-TW" dirty="0" smtClean="0">
                <a:solidFill>
                  <a:srgbClr val="00B050"/>
                </a:solidFill>
                <a:latin typeface="微軟正黑體" panose="020B0604030504040204" pitchFamily="34" charset="-120"/>
                <a:ea typeface="微軟正黑體" panose="020B0604030504040204" pitchFamily="34" charset="-120"/>
              </a:rPr>
              <a:t>&gt;</a:t>
            </a:r>
            <a:r>
              <a:rPr lang="zh-TW" altLang="en-US" dirty="0" smtClean="0">
                <a:solidFill>
                  <a:srgbClr val="00B050"/>
                </a:solidFill>
                <a:latin typeface="微軟正黑體" panose="020B0604030504040204" pitchFamily="34" charset="-120"/>
                <a:ea typeface="微軟正黑體" panose="020B0604030504040204" pitchFamily="34" charset="-120"/>
              </a:rPr>
              <a:t> </a:t>
            </a:r>
            <a:r>
              <a:rPr lang="en-US" altLang="zh-TW" dirty="0" smtClean="0">
                <a:solidFill>
                  <a:srgbClr val="00B050"/>
                </a:solidFill>
                <a:latin typeface="微軟正黑體" panose="020B0604030504040204" pitchFamily="34" charset="-120"/>
                <a:ea typeface="微軟正黑體" panose="020B0604030504040204" pitchFamily="34" charset="-120"/>
              </a:rPr>
              <a:t>back &gt;convert</a:t>
            </a:r>
            <a:endParaRPr lang="zh-TW" altLang="en-US" dirty="0">
              <a:solidFill>
                <a:srgbClr val="00B05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885903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a:t>
            </a:r>
            <a:r>
              <a:rPr lang="en-US" altLang="zh-TW" dirty="0" smtClean="0"/>
              <a:t>2000</a:t>
            </a:r>
            <a:r>
              <a:rPr lang="zh-TW" altLang="en-US" dirty="0"/>
              <a:t>進階</a:t>
            </a:r>
            <a:endParaRPr lang="zh-TW" dirty="0"/>
          </a:p>
        </p:txBody>
      </p:sp>
      <p:sp>
        <p:nvSpPr>
          <p:cNvPr id="14" name="內容版面配置區 13"/>
          <p:cNvSpPr>
            <a:spLocks noGrp="1"/>
          </p:cNvSpPr>
          <p:nvPr>
            <p:ph idx="1"/>
          </p:nvPr>
        </p:nvSpPr>
        <p:spPr>
          <a:xfrm>
            <a:off x="1522413" y="1904999"/>
            <a:ext cx="9828583" cy="4114801"/>
          </a:xfrm>
        </p:spPr>
        <p:txBody>
          <a:bodyPr/>
          <a:lstStyle/>
          <a:p>
            <a:r>
              <a:rPr lang="en-US" altLang="zh-TW" dirty="0" smtClean="0"/>
              <a:t>11</a:t>
            </a:r>
            <a:r>
              <a:rPr lang="en-US" altLang="zh-TW" dirty="0" smtClean="0"/>
              <a:t>.</a:t>
            </a:r>
            <a:r>
              <a:rPr lang="zh-TW" altLang="en-US" dirty="0" smtClean="0"/>
              <a:t> </a:t>
            </a:r>
            <a:r>
              <a:rPr lang="en-US" altLang="zh-TW" dirty="0" err="1" smtClean="0"/>
              <a:t>Youtube</a:t>
            </a:r>
            <a:r>
              <a:rPr lang="zh-TW" altLang="en-US" dirty="0" smtClean="0"/>
              <a:t>撥放</a:t>
            </a:r>
            <a:endParaRPr lang="en-US" altLang="zh-TW" dirty="0" smtClean="0"/>
          </a:p>
          <a:p>
            <a:pPr lvl="1"/>
            <a:r>
              <a:rPr lang="en-US" altLang="zh-TW" dirty="0" smtClean="0"/>
              <a:t>1.</a:t>
            </a:r>
            <a:r>
              <a:rPr lang="zh-TW" altLang="en-US" dirty="0" smtClean="0"/>
              <a:t>先複製好你要看的</a:t>
            </a:r>
            <a:r>
              <a:rPr lang="en-US" altLang="zh-TW" dirty="0" err="1" smtClean="0"/>
              <a:t>youtube</a:t>
            </a:r>
            <a:r>
              <a:rPr lang="zh-TW" altLang="en-US" dirty="0" smtClean="0"/>
              <a:t>網址</a:t>
            </a:r>
            <a:r>
              <a:rPr lang="en-US" altLang="zh-TW" dirty="0" smtClean="0"/>
              <a:t/>
            </a:r>
            <a:br>
              <a:rPr lang="en-US" altLang="zh-TW" dirty="0" smtClean="0"/>
            </a:br>
            <a:endParaRPr lang="en-US" altLang="zh-TW" dirty="0" smtClean="0"/>
          </a:p>
        </p:txBody>
      </p:sp>
      <p:pic>
        <p:nvPicPr>
          <p:cNvPr id="2" name="圖片 1"/>
          <p:cNvPicPr>
            <a:picLocks noChangeAspect="1"/>
          </p:cNvPicPr>
          <p:nvPr/>
        </p:nvPicPr>
        <p:blipFill>
          <a:blip r:embed="rId2"/>
          <a:stretch>
            <a:fillRect/>
          </a:stretch>
        </p:blipFill>
        <p:spPr>
          <a:xfrm>
            <a:off x="3790156" y="2780928"/>
            <a:ext cx="6533182" cy="3965556"/>
          </a:xfrm>
          <a:prstGeom prst="rect">
            <a:avLst/>
          </a:prstGeom>
        </p:spPr>
      </p:pic>
      <p:sp>
        <p:nvSpPr>
          <p:cNvPr id="3" name="橢圓 2"/>
          <p:cNvSpPr/>
          <p:nvPr/>
        </p:nvSpPr>
        <p:spPr>
          <a:xfrm>
            <a:off x="3286100" y="5229200"/>
            <a:ext cx="252028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5878388" y="5373216"/>
            <a:ext cx="4444950" cy="341632"/>
          </a:xfrm>
          <a:prstGeom prst="rect">
            <a:avLst/>
          </a:prstGeom>
          <a:noFill/>
        </p:spPr>
        <p:txBody>
          <a:bodyPr wrap="square" rtlCol="0">
            <a:spAutoFit/>
          </a:bodyPr>
          <a:lstStyle/>
          <a:p>
            <a:pPr>
              <a:lnSpc>
                <a:spcPct val="90000"/>
              </a:lnSpc>
            </a:pPr>
            <a:r>
              <a:rPr lang="zh-TW" altLang="en-US" dirty="0" smtClean="0">
                <a:solidFill>
                  <a:srgbClr val="FF0000"/>
                </a:solidFill>
              </a:rPr>
              <a:t>複製好網址後點這個</a:t>
            </a:r>
            <a:endParaRPr lang="zh-TW" altLang="en-US" dirty="0">
              <a:solidFill>
                <a:srgbClr val="FF0000"/>
              </a:solidFill>
            </a:endParaRPr>
          </a:p>
        </p:txBody>
      </p:sp>
    </p:spTree>
    <p:extLst>
      <p:ext uri="{BB962C8B-B14F-4D97-AF65-F5344CB8AC3E}">
        <p14:creationId xmlns:p14="http://schemas.microsoft.com/office/powerpoint/2010/main" val="14691692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smtClean="0"/>
              <a:t>High Resolution Audio(Cont.)</a:t>
            </a:r>
            <a:endParaRPr lang="zh-TW" dirty="0"/>
          </a:p>
        </p:txBody>
      </p:sp>
      <p:sp>
        <p:nvSpPr>
          <p:cNvPr id="14" name="內容版面配置區 13"/>
          <p:cNvSpPr>
            <a:spLocks noGrp="1"/>
          </p:cNvSpPr>
          <p:nvPr>
            <p:ph idx="1"/>
          </p:nvPr>
        </p:nvSpPr>
        <p:spPr>
          <a:xfrm>
            <a:off x="1522413" y="1904999"/>
            <a:ext cx="9324527" cy="4764361"/>
          </a:xfrm>
        </p:spPr>
        <p:txBody>
          <a:bodyPr>
            <a:normAutofit/>
          </a:bodyPr>
          <a:lstStyle/>
          <a:p>
            <a:r>
              <a:rPr lang="en-US" altLang="zh-TW" dirty="0" smtClean="0"/>
              <a:t>Hi-Res </a:t>
            </a:r>
            <a:r>
              <a:rPr lang="zh-TW" altLang="en-US" dirty="0" smtClean="0"/>
              <a:t>音源</a:t>
            </a:r>
            <a:endParaRPr lang="en-US" altLang="zh-TW" dirty="0" smtClean="0"/>
          </a:p>
        </p:txBody>
      </p:sp>
      <p:pic>
        <p:nvPicPr>
          <p:cNvPr id="5" name="圖片 4"/>
          <p:cNvPicPr>
            <a:picLocks noChangeAspect="1"/>
          </p:cNvPicPr>
          <p:nvPr/>
        </p:nvPicPr>
        <p:blipFill>
          <a:blip r:embed="rId2"/>
          <a:stretch>
            <a:fillRect/>
          </a:stretch>
        </p:blipFill>
        <p:spPr>
          <a:xfrm>
            <a:off x="4019301" y="1744397"/>
            <a:ext cx="4942309" cy="5085564"/>
          </a:xfrm>
          <a:prstGeom prst="rect">
            <a:avLst/>
          </a:prstGeom>
        </p:spPr>
      </p:pic>
      <p:sp>
        <p:nvSpPr>
          <p:cNvPr id="6" name="矩形 5"/>
          <p:cNvSpPr/>
          <p:nvPr/>
        </p:nvSpPr>
        <p:spPr>
          <a:xfrm>
            <a:off x="6814492" y="4149080"/>
            <a:ext cx="720080"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7174532" y="3640249"/>
            <a:ext cx="288032" cy="28803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 name="直線接點 8"/>
          <p:cNvCxnSpPr/>
          <p:nvPr/>
        </p:nvCxnSpPr>
        <p:spPr>
          <a:xfrm>
            <a:off x="7174532" y="4581128"/>
            <a:ext cx="0" cy="21602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單箭頭接點 10"/>
          <p:cNvCxnSpPr/>
          <p:nvPr/>
        </p:nvCxnSpPr>
        <p:spPr>
          <a:xfrm>
            <a:off x="7174532" y="4797152"/>
            <a:ext cx="2520280"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文字方塊 11"/>
          <p:cNvSpPr txBox="1"/>
          <p:nvPr/>
        </p:nvSpPr>
        <p:spPr>
          <a:xfrm>
            <a:off x="9694812" y="4626336"/>
            <a:ext cx="1800200" cy="341632"/>
          </a:xfrm>
          <a:prstGeom prst="rect">
            <a:avLst/>
          </a:prstGeom>
          <a:noFill/>
        </p:spPr>
        <p:txBody>
          <a:bodyPr wrap="square" rtlCol="0">
            <a:spAutoFit/>
          </a:bodyPr>
          <a:lstStyle/>
          <a:p>
            <a:pPr>
              <a:lnSpc>
                <a:spcPct val="90000"/>
              </a:lnSpc>
            </a:pPr>
            <a:r>
              <a:rPr lang="en-US" altLang="zh-TW" dirty="0" smtClean="0">
                <a:solidFill>
                  <a:srgbClr val="FF0000"/>
                </a:solidFill>
                <a:latin typeface="微軟正黑體" panose="020B0604030504040204" pitchFamily="34" charset="-120"/>
                <a:ea typeface="微軟正黑體" panose="020B0604030504040204" pitchFamily="34" charset="-120"/>
              </a:rPr>
              <a:t>Hi-res </a:t>
            </a:r>
            <a:r>
              <a:rPr lang="zh-TW" altLang="en-US" dirty="0" smtClean="0">
                <a:solidFill>
                  <a:srgbClr val="FF0000"/>
                </a:solidFill>
                <a:latin typeface="微軟正黑體" panose="020B0604030504040204" pitchFamily="34" charset="-120"/>
                <a:ea typeface="微軟正黑體" panose="020B0604030504040204" pitchFamily="34" charset="-120"/>
              </a:rPr>
              <a:t>認證</a:t>
            </a:r>
            <a:endParaRPr lang="zh-TW" altLang="en-US" dirty="0">
              <a:solidFill>
                <a:srgbClr val="FF0000"/>
              </a:solidFill>
              <a:latin typeface="微軟正黑體" panose="020B0604030504040204" pitchFamily="34" charset="-120"/>
              <a:ea typeface="微軟正黑體" panose="020B0604030504040204" pitchFamily="34" charset="-120"/>
            </a:endParaRPr>
          </a:p>
        </p:txBody>
      </p:sp>
      <p:cxnSp>
        <p:nvCxnSpPr>
          <p:cNvPr id="16" name="直線接點 15"/>
          <p:cNvCxnSpPr>
            <a:stCxn id="7" idx="0"/>
          </p:cNvCxnSpPr>
          <p:nvPr/>
        </p:nvCxnSpPr>
        <p:spPr>
          <a:xfrm flipV="1">
            <a:off x="7318548" y="3429001"/>
            <a:ext cx="0" cy="211248"/>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p:nvPr/>
        </p:nvCxnSpPr>
        <p:spPr>
          <a:xfrm>
            <a:off x="7318548" y="3429000"/>
            <a:ext cx="2232248" cy="0"/>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文字方塊 18"/>
          <p:cNvSpPr txBox="1"/>
          <p:nvPr/>
        </p:nvSpPr>
        <p:spPr>
          <a:xfrm>
            <a:off x="9622804" y="3284984"/>
            <a:ext cx="1835694" cy="341632"/>
          </a:xfrm>
          <a:prstGeom prst="rect">
            <a:avLst/>
          </a:prstGeom>
          <a:noFill/>
        </p:spPr>
        <p:txBody>
          <a:bodyPr wrap="square" rtlCol="0">
            <a:spAutoFit/>
          </a:bodyPr>
          <a:lstStyle/>
          <a:p>
            <a:pPr>
              <a:lnSpc>
                <a:spcPct val="90000"/>
              </a:lnSpc>
            </a:pPr>
            <a:r>
              <a:rPr lang="zh-TW" altLang="en-US" dirty="0" smtClean="0">
                <a:solidFill>
                  <a:srgbClr val="00B050"/>
                </a:solidFill>
                <a:latin typeface="微軟正黑體" panose="020B0604030504040204" pitchFamily="34" charset="-120"/>
                <a:ea typeface="微軟正黑體" panose="020B0604030504040204" pitchFamily="34" charset="-120"/>
              </a:rPr>
              <a:t>無損壓縮格式</a:t>
            </a:r>
            <a:endParaRPr lang="zh-TW" altLang="en-US" dirty="0">
              <a:solidFill>
                <a:srgbClr val="00B050"/>
              </a:solidFill>
              <a:latin typeface="微軟正黑體" panose="020B0604030504040204" pitchFamily="34" charset="-120"/>
              <a:ea typeface="微軟正黑體" panose="020B0604030504040204" pitchFamily="34" charset="-120"/>
            </a:endParaRPr>
          </a:p>
        </p:txBody>
      </p:sp>
      <p:sp>
        <p:nvSpPr>
          <p:cNvPr id="22" name="矩形 21"/>
          <p:cNvSpPr/>
          <p:nvPr/>
        </p:nvSpPr>
        <p:spPr>
          <a:xfrm>
            <a:off x="7462564" y="3640249"/>
            <a:ext cx="576064" cy="288032"/>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4" name="直線單箭頭接點 23"/>
          <p:cNvCxnSpPr/>
          <p:nvPr/>
        </p:nvCxnSpPr>
        <p:spPr>
          <a:xfrm>
            <a:off x="8038628" y="3789040"/>
            <a:ext cx="1512168" cy="0"/>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文字方塊 25"/>
          <p:cNvSpPr txBox="1"/>
          <p:nvPr/>
        </p:nvSpPr>
        <p:spPr>
          <a:xfrm>
            <a:off x="9645543" y="3699436"/>
            <a:ext cx="2111257" cy="341632"/>
          </a:xfrm>
          <a:prstGeom prst="rect">
            <a:avLst/>
          </a:prstGeom>
          <a:noFill/>
        </p:spPr>
        <p:txBody>
          <a:bodyPr wrap="square" rtlCol="0">
            <a:spAutoFit/>
          </a:bodyPr>
          <a:lstStyle/>
          <a:p>
            <a:pPr>
              <a:lnSpc>
                <a:spcPct val="90000"/>
              </a:lnSpc>
            </a:pPr>
            <a:r>
              <a:rPr lang="zh-TW" altLang="en-US" dirty="0" smtClean="0">
                <a:solidFill>
                  <a:schemeClr val="accent6">
                    <a:lumMod val="75000"/>
                  </a:schemeClr>
                </a:solidFill>
                <a:latin typeface="微軟正黑體" panose="020B0604030504040204" pitchFamily="34" charset="-120"/>
                <a:ea typeface="微軟正黑體" panose="020B0604030504040204" pitchFamily="34" charset="-120"/>
              </a:rPr>
              <a:t>取樣頻率</a:t>
            </a:r>
            <a:r>
              <a:rPr lang="en-US" altLang="zh-TW" dirty="0" smtClean="0">
                <a:solidFill>
                  <a:schemeClr val="accent6">
                    <a:lumMod val="75000"/>
                  </a:schemeClr>
                </a:solidFill>
                <a:latin typeface="微軟正黑體" panose="020B0604030504040204" pitchFamily="34" charset="-120"/>
                <a:ea typeface="微軟正黑體" panose="020B0604030504040204" pitchFamily="34" charset="-120"/>
              </a:rPr>
              <a:t>/</a:t>
            </a:r>
            <a:r>
              <a:rPr lang="zh-TW" altLang="en-US" dirty="0">
                <a:solidFill>
                  <a:schemeClr val="accent6">
                    <a:lumMod val="75000"/>
                  </a:schemeClr>
                </a:solidFill>
                <a:latin typeface="微軟正黑體" panose="020B0604030504040204" pitchFamily="34" charset="-120"/>
                <a:ea typeface="微軟正黑體" panose="020B0604030504040204" pitchFamily="34" charset="-120"/>
              </a:rPr>
              <a:t>量化</a:t>
            </a:r>
            <a:r>
              <a:rPr lang="zh-TW" altLang="en-US" dirty="0" smtClean="0">
                <a:solidFill>
                  <a:schemeClr val="accent6">
                    <a:lumMod val="75000"/>
                  </a:schemeClr>
                </a:solidFill>
                <a:latin typeface="微軟正黑體" panose="020B0604030504040204" pitchFamily="34" charset="-120"/>
                <a:ea typeface="微軟正黑體" panose="020B0604030504040204" pitchFamily="34" charset="-120"/>
              </a:rPr>
              <a:t>深度</a:t>
            </a:r>
            <a:endParaRPr lang="zh-TW" altLang="en-US" dirty="0">
              <a:solidFill>
                <a:schemeClr val="accent6">
                  <a:lumMod val="75000"/>
                </a:schemeClr>
              </a:solidFill>
              <a:latin typeface="微軟正黑體" panose="020B0604030504040204" pitchFamily="34" charset="-120"/>
              <a:ea typeface="微軟正黑體" panose="020B0604030504040204" pitchFamily="34" charset="-120"/>
            </a:endParaRPr>
          </a:p>
        </p:txBody>
      </p:sp>
      <p:pic>
        <p:nvPicPr>
          <p:cNvPr id="27" name="圖片 26"/>
          <p:cNvPicPr>
            <a:picLocks noChangeAspect="1"/>
          </p:cNvPicPr>
          <p:nvPr/>
        </p:nvPicPr>
        <p:blipFill>
          <a:blip r:embed="rId3"/>
          <a:stretch>
            <a:fillRect/>
          </a:stretch>
        </p:blipFill>
        <p:spPr>
          <a:xfrm>
            <a:off x="4530973" y="1756832"/>
            <a:ext cx="3723680" cy="5154497"/>
          </a:xfrm>
          <a:prstGeom prst="rect">
            <a:avLst/>
          </a:prstGeom>
        </p:spPr>
      </p:pic>
      <p:sp>
        <p:nvSpPr>
          <p:cNvPr id="28" name="矩形 27"/>
          <p:cNvSpPr/>
          <p:nvPr/>
        </p:nvSpPr>
        <p:spPr>
          <a:xfrm>
            <a:off x="5446340" y="3928281"/>
            <a:ext cx="648072" cy="2928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文字方塊 28"/>
          <p:cNvSpPr txBox="1"/>
          <p:nvPr/>
        </p:nvSpPr>
        <p:spPr>
          <a:xfrm>
            <a:off x="5407137" y="4573320"/>
            <a:ext cx="2998092" cy="590931"/>
          </a:xfrm>
          <a:prstGeom prst="rect">
            <a:avLst/>
          </a:prstGeom>
          <a:noFill/>
        </p:spPr>
        <p:txBody>
          <a:bodyPr wrap="square" rtlCol="0">
            <a:spAutoFit/>
          </a:bodyPr>
          <a:lstStyle/>
          <a:p>
            <a:pPr>
              <a:lnSpc>
                <a:spcPct val="90000"/>
              </a:lnSpc>
            </a:pPr>
            <a:r>
              <a:rPr lang="en-US" altLang="zh-TW" dirty="0" smtClean="0">
                <a:solidFill>
                  <a:srgbClr val="FF0000"/>
                </a:solidFill>
                <a:latin typeface="微軟正黑體" panose="020B0604030504040204" pitchFamily="34" charset="-120"/>
                <a:ea typeface="微軟正黑體" panose="020B0604030504040204" pitchFamily="34" charset="-120"/>
              </a:rPr>
              <a:t>9253/24(bits)/2(stereo) ≒192 kHz</a:t>
            </a:r>
            <a:endParaRPr lang="zh-TW" altLang="en-US"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5733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p:bldP spid="19" grpId="0"/>
      <p:bldP spid="22" grpId="0" animBg="1"/>
      <p:bldP spid="26" grpId="0"/>
      <p:bldP spid="28" grpId="0" animBg="1"/>
      <p:bldP spid="29"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a:t>
            </a:r>
            <a:r>
              <a:rPr lang="en-US" altLang="zh-TW" dirty="0" smtClean="0"/>
              <a:t>2000</a:t>
            </a:r>
            <a:r>
              <a:rPr lang="zh-TW" altLang="en-US" dirty="0"/>
              <a:t>進階</a:t>
            </a:r>
            <a:endParaRPr lang="zh-TW" dirty="0"/>
          </a:p>
        </p:txBody>
      </p:sp>
      <p:sp>
        <p:nvSpPr>
          <p:cNvPr id="14" name="內容版面配置區 13"/>
          <p:cNvSpPr>
            <a:spLocks noGrp="1"/>
          </p:cNvSpPr>
          <p:nvPr>
            <p:ph idx="1"/>
          </p:nvPr>
        </p:nvSpPr>
        <p:spPr>
          <a:xfrm>
            <a:off x="1522413" y="1904999"/>
            <a:ext cx="9828583" cy="4114801"/>
          </a:xfrm>
        </p:spPr>
        <p:txBody>
          <a:bodyPr/>
          <a:lstStyle/>
          <a:p>
            <a:r>
              <a:rPr lang="en-US" altLang="zh-TW" dirty="0" smtClean="0"/>
              <a:t>11</a:t>
            </a:r>
            <a:r>
              <a:rPr lang="en-US" altLang="zh-TW" dirty="0" smtClean="0"/>
              <a:t>.</a:t>
            </a:r>
            <a:r>
              <a:rPr lang="zh-TW" altLang="en-US" dirty="0" smtClean="0"/>
              <a:t> </a:t>
            </a:r>
            <a:r>
              <a:rPr lang="en-US" altLang="zh-TW" dirty="0" err="1" smtClean="0"/>
              <a:t>Youtube</a:t>
            </a:r>
            <a:r>
              <a:rPr lang="zh-TW" altLang="en-US" dirty="0" smtClean="0"/>
              <a:t>撥放</a:t>
            </a:r>
            <a:r>
              <a:rPr lang="en-US" altLang="zh-TW" dirty="0" smtClean="0"/>
              <a:t/>
            </a:r>
            <a:br>
              <a:rPr lang="en-US" altLang="zh-TW" dirty="0" smtClean="0"/>
            </a:br>
            <a:endParaRPr lang="en-US" altLang="zh-TW" dirty="0" smtClean="0"/>
          </a:p>
        </p:txBody>
      </p:sp>
      <p:pic>
        <p:nvPicPr>
          <p:cNvPr id="5" name="圖片 4"/>
          <p:cNvPicPr>
            <a:picLocks noChangeAspect="1"/>
          </p:cNvPicPr>
          <p:nvPr/>
        </p:nvPicPr>
        <p:blipFill>
          <a:blip r:embed="rId2"/>
          <a:stretch>
            <a:fillRect/>
          </a:stretch>
        </p:blipFill>
        <p:spPr>
          <a:xfrm>
            <a:off x="4294212" y="1930647"/>
            <a:ext cx="7267550" cy="4431433"/>
          </a:xfrm>
          <a:prstGeom prst="rect">
            <a:avLst/>
          </a:prstGeom>
        </p:spPr>
      </p:pic>
      <p:sp>
        <p:nvSpPr>
          <p:cNvPr id="6" name="文字方塊 5"/>
          <p:cNvSpPr txBox="1"/>
          <p:nvPr/>
        </p:nvSpPr>
        <p:spPr>
          <a:xfrm>
            <a:off x="8344546" y="2276872"/>
            <a:ext cx="3510506" cy="341632"/>
          </a:xfrm>
          <a:prstGeom prst="rect">
            <a:avLst/>
          </a:prstGeom>
          <a:noFill/>
        </p:spPr>
        <p:txBody>
          <a:bodyPr wrap="square" rtlCol="0">
            <a:spAutoFit/>
          </a:bodyPr>
          <a:lstStyle/>
          <a:p>
            <a:pPr>
              <a:lnSpc>
                <a:spcPct val="90000"/>
              </a:lnSpc>
            </a:pPr>
            <a:r>
              <a:rPr lang="zh-TW" altLang="en-US" dirty="0" smtClean="0">
                <a:solidFill>
                  <a:srgbClr val="FF0000"/>
                </a:solidFill>
              </a:rPr>
              <a:t>網址貼到這，然後</a:t>
            </a:r>
            <a:r>
              <a:rPr lang="en-US" altLang="zh-TW" dirty="0" smtClean="0">
                <a:solidFill>
                  <a:srgbClr val="FF0000"/>
                </a:solidFill>
              </a:rPr>
              <a:t>enter</a:t>
            </a:r>
            <a:endParaRPr lang="zh-TW" altLang="en-US" dirty="0">
              <a:solidFill>
                <a:srgbClr val="FF0000"/>
              </a:solidFill>
            </a:endParaRPr>
          </a:p>
        </p:txBody>
      </p:sp>
    </p:spTree>
    <p:extLst>
      <p:ext uri="{BB962C8B-B14F-4D97-AF65-F5344CB8AC3E}">
        <p14:creationId xmlns:p14="http://schemas.microsoft.com/office/powerpoint/2010/main" val="8495794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a:t>
            </a:r>
            <a:r>
              <a:rPr lang="en-US" altLang="zh-TW" dirty="0" smtClean="0"/>
              <a:t>2000</a:t>
            </a:r>
            <a:r>
              <a:rPr lang="zh-TW" altLang="en-US" dirty="0"/>
              <a:t>進階</a:t>
            </a:r>
            <a:endParaRPr lang="zh-TW" dirty="0"/>
          </a:p>
        </p:txBody>
      </p:sp>
      <p:sp>
        <p:nvSpPr>
          <p:cNvPr id="14" name="內容版面配置區 13"/>
          <p:cNvSpPr>
            <a:spLocks noGrp="1"/>
          </p:cNvSpPr>
          <p:nvPr>
            <p:ph idx="1"/>
          </p:nvPr>
        </p:nvSpPr>
        <p:spPr>
          <a:xfrm>
            <a:off x="1522413" y="1904999"/>
            <a:ext cx="9828583" cy="4114801"/>
          </a:xfrm>
        </p:spPr>
        <p:txBody>
          <a:bodyPr/>
          <a:lstStyle/>
          <a:p>
            <a:r>
              <a:rPr lang="en-US" altLang="zh-TW" dirty="0" smtClean="0"/>
              <a:t>11</a:t>
            </a:r>
            <a:r>
              <a:rPr lang="en-US" altLang="zh-TW" dirty="0" smtClean="0"/>
              <a:t>.</a:t>
            </a:r>
            <a:r>
              <a:rPr lang="zh-TW" altLang="en-US" dirty="0" smtClean="0"/>
              <a:t> </a:t>
            </a:r>
            <a:r>
              <a:rPr lang="en-US" altLang="zh-TW" dirty="0" err="1" smtClean="0"/>
              <a:t>Youtube</a:t>
            </a:r>
            <a:r>
              <a:rPr lang="zh-TW" altLang="en-US" dirty="0" smtClean="0"/>
              <a:t>撥放</a:t>
            </a:r>
            <a:r>
              <a:rPr lang="en-US" altLang="zh-TW" dirty="0" smtClean="0"/>
              <a:t/>
            </a:r>
            <a:br>
              <a:rPr lang="en-US" altLang="zh-TW" dirty="0" smtClean="0"/>
            </a:br>
            <a:endParaRPr lang="en-US" altLang="zh-TW" dirty="0" smtClean="0"/>
          </a:p>
        </p:txBody>
      </p:sp>
      <p:pic>
        <p:nvPicPr>
          <p:cNvPr id="2" name="圖片 1"/>
          <p:cNvPicPr>
            <a:picLocks noChangeAspect="1"/>
          </p:cNvPicPr>
          <p:nvPr/>
        </p:nvPicPr>
        <p:blipFill>
          <a:blip r:embed="rId2"/>
          <a:stretch>
            <a:fillRect/>
          </a:stretch>
        </p:blipFill>
        <p:spPr>
          <a:xfrm>
            <a:off x="4366220" y="2132856"/>
            <a:ext cx="7493099" cy="4534954"/>
          </a:xfrm>
          <a:prstGeom prst="rect">
            <a:avLst/>
          </a:prstGeom>
        </p:spPr>
      </p:pic>
      <p:sp>
        <p:nvSpPr>
          <p:cNvPr id="3" name="文字方塊 2"/>
          <p:cNvSpPr txBox="1"/>
          <p:nvPr/>
        </p:nvSpPr>
        <p:spPr>
          <a:xfrm>
            <a:off x="7534572" y="3356992"/>
            <a:ext cx="3600400" cy="840230"/>
          </a:xfrm>
          <a:prstGeom prst="rect">
            <a:avLst/>
          </a:prstGeom>
          <a:noFill/>
        </p:spPr>
        <p:txBody>
          <a:bodyPr wrap="square" rtlCol="0">
            <a:spAutoFit/>
          </a:bodyPr>
          <a:lstStyle/>
          <a:p>
            <a:pPr>
              <a:lnSpc>
                <a:spcPct val="90000"/>
              </a:lnSpc>
            </a:pPr>
            <a:r>
              <a:rPr lang="zh-TW" altLang="en-US" dirty="0" smtClean="0">
                <a:solidFill>
                  <a:srgbClr val="FF0000"/>
                </a:solidFill>
              </a:rPr>
              <a:t>跑出來後，點兩下就可以播放聲音，但你會發現 咦</a:t>
            </a:r>
            <a:r>
              <a:rPr lang="en-US" altLang="zh-TW" dirty="0" smtClean="0">
                <a:solidFill>
                  <a:srgbClr val="FF0000"/>
                </a:solidFill>
              </a:rPr>
              <a:t>!</a:t>
            </a:r>
            <a:r>
              <a:rPr lang="zh-TW" altLang="en-US" dirty="0" smtClean="0">
                <a:solidFill>
                  <a:srgbClr val="FF0000"/>
                </a:solidFill>
              </a:rPr>
              <a:t> 完全沒有畫面</a:t>
            </a:r>
            <a:r>
              <a:rPr lang="en-US" altLang="zh-TW" dirty="0" smtClean="0">
                <a:solidFill>
                  <a:srgbClr val="FF0000"/>
                </a:solidFill>
              </a:rPr>
              <a:t>OAO</a:t>
            </a:r>
            <a:endParaRPr lang="zh-TW" altLang="en-US" dirty="0">
              <a:solidFill>
                <a:srgbClr val="FF0000"/>
              </a:solidFill>
            </a:endParaRPr>
          </a:p>
        </p:txBody>
      </p:sp>
    </p:spTree>
    <p:extLst>
      <p:ext uri="{BB962C8B-B14F-4D97-AF65-F5344CB8AC3E}">
        <p14:creationId xmlns:p14="http://schemas.microsoft.com/office/powerpoint/2010/main" val="21764756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a:t>
            </a:r>
            <a:r>
              <a:rPr lang="en-US" altLang="zh-TW" dirty="0" smtClean="0"/>
              <a:t>2000</a:t>
            </a:r>
            <a:r>
              <a:rPr lang="zh-TW" altLang="en-US" dirty="0"/>
              <a:t>進階</a:t>
            </a:r>
            <a:endParaRPr lang="zh-TW" dirty="0"/>
          </a:p>
        </p:txBody>
      </p:sp>
      <p:sp>
        <p:nvSpPr>
          <p:cNvPr id="14" name="內容版面配置區 13"/>
          <p:cNvSpPr>
            <a:spLocks noGrp="1"/>
          </p:cNvSpPr>
          <p:nvPr>
            <p:ph idx="1"/>
          </p:nvPr>
        </p:nvSpPr>
        <p:spPr>
          <a:xfrm>
            <a:off x="1522413" y="1904999"/>
            <a:ext cx="9828583" cy="4114801"/>
          </a:xfrm>
        </p:spPr>
        <p:txBody>
          <a:bodyPr/>
          <a:lstStyle/>
          <a:p>
            <a:r>
              <a:rPr lang="en-US" altLang="zh-TW" dirty="0" smtClean="0"/>
              <a:t>11</a:t>
            </a:r>
            <a:r>
              <a:rPr lang="en-US" altLang="zh-TW" dirty="0" smtClean="0"/>
              <a:t>.</a:t>
            </a:r>
            <a:r>
              <a:rPr lang="zh-TW" altLang="en-US" dirty="0" smtClean="0"/>
              <a:t> </a:t>
            </a:r>
            <a:r>
              <a:rPr lang="en-US" altLang="zh-TW" dirty="0" err="1" smtClean="0"/>
              <a:t>Youtube</a:t>
            </a:r>
            <a:r>
              <a:rPr lang="zh-TW" altLang="en-US" dirty="0" smtClean="0"/>
              <a:t>撥放</a:t>
            </a:r>
            <a:r>
              <a:rPr lang="en-US" altLang="zh-TW" dirty="0" smtClean="0"/>
              <a:t/>
            </a:r>
            <a:br>
              <a:rPr lang="en-US" altLang="zh-TW" dirty="0" smtClean="0"/>
            </a:br>
            <a:endParaRPr lang="en-US" altLang="zh-TW" dirty="0" smtClean="0"/>
          </a:p>
        </p:txBody>
      </p:sp>
      <p:pic>
        <p:nvPicPr>
          <p:cNvPr id="4" name="圖片 3"/>
          <p:cNvPicPr>
            <a:picLocks noChangeAspect="1"/>
          </p:cNvPicPr>
          <p:nvPr/>
        </p:nvPicPr>
        <p:blipFill>
          <a:blip r:embed="rId2"/>
          <a:stretch>
            <a:fillRect/>
          </a:stretch>
        </p:blipFill>
        <p:spPr>
          <a:xfrm>
            <a:off x="3803955" y="2420888"/>
            <a:ext cx="7543171" cy="4089671"/>
          </a:xfrm>
          <a:prstGeom prst="rect">
            <a:avLst/>
          </a:prstGeom>
        </p:spPr>
      </p:pic>
      <p:sp>
        <p:nvSpPr>
          <p:cNvPr id="5" name="橢圓 4"/>
          <p:cNvSpPr/>
          <p:nvPr/>
        </p:nvSpPr>
        <p:spPr>
          <a:xfrm>
            <a:off x="4366220" y="4005064"/>
            <a:ext cx="216024" cy="36004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2638028" y="4365104"/>
            <a:ext cx="1800200" cy="1588127"/>
          </a:xfrm>
          <a:prstGeom prst="rect">
            <a:avLst/>
          </a:prstGeom>
          <a:noFill/>
        </p:spPr>
        <p:txBody>
          <a:bodyPr wrap="square" rtlCol="0">
            <a:spAutoFit/>
          </a:bodyPr>
          <a:lstStyle/>
          <a:p>
            <a:pPr>
              <a:lnSpc>
                <a:spcPct val="90000"/>
              </a:lnSpc>
            </a:pPr>
            <a:r>
              <a:rPr lang="zh-TW" altLang="en-US" dirty="0" smtClean="0">
                <a:solidFill>
                  <a:srgbClr val="00B050"/>
                </a:solidFill>
              </a:rPr>
              <a:t>點下這個後畫面就會出來了。</a:t>
            </a:r>
            <a:r>
              <a:rPr lang="en-US" altLang="zh-TW" dirty="0" smtClean="0">
                <a:solidFill>
                  <a:srgbClr val="00B050"/>
                </a:solidFill>
              </a:rPr>
              <a:t/>
            </a:r>
            <a:br>
              <a:rPr lang="en-US" altLang="zh-TW" dirty="0" smtClean="0">
                <a:solidFill>
                  <a:srgbClr val="00B050"/>
                </a:solidFill>
              </a:rPr>
            </a:br>
            <a:r>
              <a:rPr lang="en-US" altLang="zh-TW" dirty="0" smtClean="0">
                <a:solidFill>
                  <a:srgbClr val="00B050"/>
                </a:solidFill>
              </a:rPr>
              <a:t>Note: </a:t>
            </a:r>
            <a:r>
              <a:rPr lang="en-US" altLang="zh-TW" dirty="0" err="1" smtClean="0">
                <a:solidFill>
                  <a:srgbClr val="00B050"/>
                </a:solidFill>
              </a:rPr>
              <a:t>youtube</a:t>
            </a:r>
            <a:r>
              <a:rPr lang="zh-TW" altLang="en-US" dirty="0" smtClean="0">
                <a:solidFill>
                  <a:srgbClr val="00B050"/>
                </a:solidFill>
              </a:rPr>
              <a:t>音源一樣可以透過前面的升降調調整聲音。</a:t>
            </a:r>
            <a:endParaRPr lang="zh-TW" altLang="en-US" dirty="0">
              <a:solidFill>
                <a:srgbClr val="00B050"/>
              </a:solidFill>
            </a:endParaRPr>
          </a:p>
        </p:txBody>
      </p:sp>
    </p:spTree>
    <p:extLst>
      <p:ext uri="{BB962C8B-B14F-4D97-AF65-F5344CB8AC3E}">
        <p14:creationId xmlns:p14="http://schemas.microsoft.com/office/powerpoint/2010/main" val="42210851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a:t>附件</a:t>
            </a:r>
            <a:endParaRPr lang="zh-TW" dirty="0"/>
          </a:p>
        </p:txBody>
      </p:sp>
      <p:sp>
        <p:nvSpPr>
          <p:cNvPr id="14" name="內容版面配置區 13"/>
          <p:cNvSpPr>
            <a:spLocks noGrp="1"/>
          </p:cNvSpPr>
          <p:nvPr>
            <p:ph idx="1"/>
          </p:nvPr>
        </p:nvSpPr>
        <p:spPr/>
        <p:txBody>
          <a:bodyPr/>
          <a:lstStyle/>
          <a:p>
            <a:r>
              <a:rPr lang="en-US" altLang="zh-TW" dirty="0" smtClean="0">
                <a:solidFill>
                  <a:schemeClr val="bg2">
                    <a:lumMod val="90000"/>
                    <a:lumOff val="10000"/>
                  </a:schemeClr>
                </a:solidFill>
              </a:rPr>
              <a:t>MP3</a:t>
            </a:r>
            <a:r>
              <a:rPr lang="zh-TW" altLang="en-US" dirty="0" smtClean="0">
                <a:solidFill>
                  <a:schemeClr val="bg2">
                    <a:lumMod val="90000"/>
                    <a:lumOff val="10000"/>
                  </a:schemeClr>
                </a:solidFill>
              </a:rPr>
              <a:t>壓縮原理</a:t>
            </a:r>
            <a:r>
              <a:rPr lang="en-US" altLang="zh-TW" dirty="0" smtClean="0">
                <a:solidFill>
                  <a:schemeClr val="bg2">
                    <a:lumMod val="90000"/>
                    <a:lumOff val="10000"/>
                  </a:schemeClr>
                </a:solidFill>
              </a:rPr>
              <a:t>(Detail)</a:t>
            </a:r>
            <a:endParaRPr lang="en-US" altLang="zh-TW" dirty="0">
              <a:solidFill>
                <a:schemeClr val="bg2">
                  <a:lumMod val="90000"/>
                  <a:lumOff val="10000"/>
                </a:schemeClr>
              </a:solidFill>
            </a:endParaRPr>
          </a:p>
          <a:p>
            <a:r>
              <a:rPr lang="zh-TW" altLang="en-US" dirty="0" smtClean="0">
                <a:solidFill>
                  <a:schemeClr val="bg2">
                    <a:lumMod val="90000"/>
                    <a:lumOff val="10000"/>
                  </a:schemeClr>
                </a:solidFill>
              </a:rPr>
              <a:t>音樂撥放器</a:t>
            </a:r>
            <a:r>
              <a:rPr lang="en-US" altLang="zh-TW" dirty="0" err="1" smtClean="0">
                <a:solidFill>
                  <a:schemeClr val="bg2">
                    <a:lumMod val="90000"/>
                    <a:lumOff val="10000"/>
                  </a:schemeClr>
                </a:solidFill>
              </a:rPr>
              <a:t>foobar</a:t>
            </a:r>
            <a:r>
              <a:rPr lang="en-US" altLang="zh-TW" dirty="0" smtClean="0">
                <a:solidFill>
                  <a:schemeClr val="bg2">
                    <a:lumMod val="90000"/>
                    <a:lumOff val="10000"/>
                  </a:schemeClr>
                </a:solidFill>
              </a:rPr>
              <a:t> 2000 </a:t>
            </a:r>
            <a:r>
              <a:rPr lang="zh-TW" altLang="en-US" dirty="0" smtClean="0">
                <a:solidFill>
                  <a:schemeClr val="bg2">
                    <a:lumMod val="90000"/>
                    <a:lumOff val="10000"/>
                  </a:schemeClr>
                </a:solidFill>
              </a:rPr>
              <a:t>基本設定教學</a:t>
            </a:r>
            <a:endParaRPr lang="en-US" altLang="zh-TW" dirty="0" smtClean="0">
              <a:solidFill>
                <a:schemeClr val="bg2">
                  <a:lumMod val="90000"/>
                  <a:lumOff val="10000"/>
                </a:schemeClr>
              </a:solidFill>
            </a:endParaRPr>
          </a:p>
          <a:p>
            <a:r>
              <a:rPr lang="zh-TW" altLang="en-US" dirty="0">
                <a:solidFill>
                  <a:schemeClr val="bg2">
                    <a:lumMod val="90000"/>
                    <a:lumOff val="10000"/>
                  </a:schemeClr>
                </a:solidFill>
              </a:rPr>
              <a:t>音樂撥放器</a:t>
            </a:r>
            <a:r>
              <a:rPr lang="en-US" altLang="zh-TW" dirty="0" err="1">
                <a:solidFill>
                  <a:schemeClr val="bg2">
                    <a:lumMod val="90000"/>
                    <a:lumOff val="10000"/>
                  </a:schemeClr>
                </a:solidFill>
              </a:rPr>
              <a:t>foobar</a:t>
            </a:r>
            <a:r>
              <a:rPr lang="en-US" altLang="zh-TW" dirty="0">
                <a:solidFill>
                  <a:schemeClr val="bg2">
                    <a:lumMod val="90000"/>
                    <a:lumOff val="10000"/>
                  </a:schemeClr>
                </a:solidFill>
              </a:rPr>
              <a:t> 2000 </a:t>
            </a:r>
            <a:r>
              <a:rPr lang="zh-TW" altLang="en-US" dirty="0" smtClean="0">
                <a:solidFill>
                  <a:schemeClr val="bg2">
                    <a:lumMod val="90000"/>
                    <a:lumOff val="10000"/>
                  </a:schemeClr>
                </a:solidFill>
              </a:rPr>
              <a:t>進階設定教學</a:t>
            </a:r>
            <a:endParaRPr lang="en-US" altLang="zh-TW" dirty="0" smtClean="0">
              <a:solidFill>
                <a:schemeClr val="bg2">
                  <a:lumMod val="90000"/>
                  <a:lumOff val="10000"/>
                </a:schemeClr>
              </a:solidFill>
            </a:endParaRPr>
          </a:p>
          <a:p>
            <a:r>
              <a:rPr lang="en-US" altLang="zh-TW" dirty="0"/>
              <a:t>5.1 </a:t>
            </a:r>
            <a:r>
              <a:rPr lang="zh-TW" altLang="en-US" dirty="0"/>
              <a:t>聲道</a:t>
            </a:r>
            <a:endParaRPr lang="en-US" altLang="zh-TW" dirty="0"/>
          </a:p>
          <a:p>
            <a:endParaRPr lang="en-US" altLang="zh-TW" dirty="0"/>
          </a:p>
          <a:p>
            <a:endParaRPr lang="en-US" altLang="zh-TW" dirty="0"/>
          </a:p>
        </p:txBody>
      </p:sp>
    </p:spTree>
    <p:extLst>
      <p:ext uri="{BB962C8B-B14F-4D97-AF65-F5344CB8AC3E}">
        <p14:creationId xmlns:p14="http://schemas.microsoft.com/office/powerpoint/2010/main" val="327265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smtClean="0"/>
              <a:t>5.1</a:t>
            </a:r>
            <a:r>
              <a:rPr lang="zh-TW" altLang="en-US" dirty="0" smtClean="0"/>
              <a:t> 聲道</a:t>
            </a:r>
            <a:endParaRPr lang="zh-TW" dirty="0"/>
          </a:p>
        </p:txBody>
      </p:sp>
      <p:sp>
        <p:nvSpPr>
          <p:cNvPr id="14" name="內容版面配置區 13"/>
          <p:cNvSpPr>
            <a:spLocks noGrp="1"/>
          </p:cNvSpPr>
          <p:nvPr>
            <p:ph idx="1"/>
          </p:nvPr>
        </p:nvSpPr>
        <p:spPr>
          <a:xfrm>
            <a:off x="1522413" y="1904999"/>
            <a:ext cx="9828583" cy="4114801"/>
          </a:xfrm>
        </p:spPr>
        <p:txBody>
          <a:bodyPr/>
          <a:lstStyle/>
          <a:p>
            <a:r>
              <a:rPr lang="en-US" altLang="zh-TW" b="1" dirty="0"/>
              <a:t>5.1</a:t>
            </a:r>
            <a:r>
              <a:rPr lang="zh-TW" altLang="en-US" b="1" dirty="0"/>
              <a:t>聲道</a:t>
            </a:r>
            <a:r>
              <a:rPr lang="zh-TW" altLang="en-US" dirty="0"/>
              <a:t>是一種的六聲道環繞聲系統，廣泛用於電影院及家庭影院。它包含兩個前置喇叭、兩個後置喇叭、一個中央聲道及一個重低音喇叭</a:t>
            </a:r>
            <a:r>
              <a:rPr lang="zh-TW" altLang="en-US" dirty="0" smtClean="0"/>
              <a:t>。</a:t>
            </a:r>
            <a:endParaRPr lang="en-US" altLang="zh-TW" dirty="0" smtClean="0"/>
          </a:p>
          <a:p>
            <a:r>
              <a:rPr lang="zh-TW" altLang="en-US" dirty="0" smtClean="0"/>
              <a:t>其中 </a:t>
            </a:r>
            <a:r>
              <a:rPr lang="en-US" altLang="zh-TW" dirty="0" smtClean="0"/>
              <a:t>5</a:t>
            </a:r>
            <a:r>
              <a:rPr lang="zh-TW" altLang="en-US" dirty="0" smtClean="0"/>
              <a:t> 是</a:t>
            </a:r>
            <a:r>
              <a:rPr lang="zh-TW" altLang="en-US" dirty="0"/>
              <a:t>指五個</a:t>
            </a:r>
            <a:r>
              <a:rPr lang="en-US" altLang="zh-TW" dirty="0"/>
              <a:t>3-20,000Hz</a:t>
            </a:r>
            <a:r>
              <a:rPr lang="zh-TW" altLang="en-US" dirty="0"/>
              <a:t>的全域喇叭</a:t>
            </a:r>
            <a:r>
              <a:rPr lang="zh-TW" altLang="en-US" dirty="0" smtClean="0"/>
              <a:t>，</a:t>
            </a:r>
            <a:r>
              <a:rPr lang="en-US" altLang="zh-TW" dirty="0" smtClean="0"/>
              <a:t>.1</a:t>
            </a:r>
            <a:r>
              <a:rPr lang="zh-TW" altLang="en-US" dirty="0"/>
              <a:t> </a:t>
            </a:r>
            <a:r>
              <a:rPr lang="zh-TW" altLang="en-US" dirty="0" smtClean="0"/>
              <a:t>是</a:t>
            </a:r>
            <a:r>
              <a:rPr lang="zh-TW" altLang="en-US" dirty="0"/>
              <a:t>指</a:t>
            </a:r>
            <a:r>
              <a:rPr lang="en-US" altLang="zh-TW" dirty="0"/>
              <a:t>3-120Hz</a:t>
            </a:r>
            <a:r>
              <a:rPr lang="zh-TW" altLang="en-US" dirty="0"/>
              <a:t>的重低音喇叭。</a:t>
            </a:r>
            <a:endParaRPr lang="en-US" altLang="zh-TW" dirty="0" smtClean="0"/>
          </a:p>
        </p:txBody>
      </p:sp>
      <p:pic>
        <p:nvPicPr>
          <p:cNvPr id="4098" name="Picture 2" descr="https://upload.wikimedia.org/wikipedia/commons/thumb/d/d7/5-1-surround-sound.svg/1024px-5-1-surround-sound.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2204" y="3356992"/>
            <a:ext cx="3965790" cy="3380991"/>
          </a:xfrm>
          <a:prstGeom prst="rect">
            <a:avLst/>
          </a:prstGeom>
          <a:solidFill>
            <a:schemeClr val="tx1"/>
          </a:solidFill>
        </p:spPr>
      </p:pic>
    </p:spTree>
    <p:extLst>
      <p:ext uri="{BB962C8B-B14F-4D97-AF65-F5344CB8AC3E}">
        <p14:creationId xmlns:p14="http://schemas.microsoft.com/office/powerpoint/2010/main" val="127739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smtClean="0"/>
              <a:t>High Resolution Audio(Cont.)</a:t>
            </a:r>
            <a:endParaRPr lang="zh-TW" dirty="0"/>
          </a:p>
        </p:txBody>
      </p:sp>
      <p:sp>
        <p:nvSpPr>
          <p:cNvPr id="14" name="內容版面配置區 13"/>
          <p:cNvSpPr>
            <a:spLocks noGrp="1"/>
          </p:cNvSpPr>
          <p:nvPr>
            <p:ph idx="1"/>
          </p:nvPr>
        </p:nvSpPr>
        <p:spPr>
          <a:xfrm>
            <a:off x="1522413" y="1904999"/>
            <a:ext cx="9324527" cy="4764361"/>
          </a:xfrm>
        </p:spPr>
        <p:txBody>
          <a:bodyPr>
            <a:normAutofit/>
          </a:bodyPr>
          <a:lstStyle/>
          <a:p>
            <a:r>
              <a:rPr lang="en-US" altLang="zh-TW" dirty="0" smtClean="0"/>
              <a:t>Hi-Res </a:t>
            </a:r>
            <a:r>
              <a:rPr lang="zh-TW" altLang="en-US" dirty="0" smtClean="0"/>
              <a:t>認證音訊設備</a:t>
            </a:r>
            <a:endParaRPr lang="en-US" altLang="zh-TW" dirty="0" smtClean="0"/>
          </a:p>
        </p:txBody>
      </p:sp>
      <p:pic>
        <p:nvPicPr>
          <p:cNvPr id="2" name="圖片 1"/>
          <p:cNvPicPr>
            <a:picLocks noChangeAspect="1"/>
          </p:cNvPicPr>
          <p:nvPr/>
        </p:nvPicPr>
        <p:blipFill>
          <a:blip r:embed="rId2"/>
          <a:stretch>
            <a:fillRect/>
          </a:stretch>
        </p:blipFill>
        <p:spPr>
          <a:xfrm>
            <a:off x="1522413" y="2708920"/>
            <a:ext cx="5346448" cy="3727499"/>
          </a:xfrm>
          <a:prstGeom prst="rect">
            <a:avLst/>
          </a:prstGeom>
        </p:spPr>
      </p:pic>
      <p:pic>
        <p:nvPicPr>
          <p:cNvPr id="3" name="圖片 2"/>
          <p:cNvPicPr>
            <a:picLocks noChangeAspect="1"/>
          </p:cNvPicPr>
          <p:nvPr/>
        </p:nvPicPr>
        <p:blipFill>
          <a:blip r:embed="rId3"/>
          <a:stretch>
            <a:fillRect/>
          </a:stretch>
        </p:blipFill>
        <p:spPr>
          <a:xfrm>
            <a:off x="7102524" y="2217093"/>
            <a:ext cx="4925430" cy="4419495"/>
          </a:xfrm>
          <a:prstGeom prst="rect">
            <a:avLst/>
          </a:prstGeom>
        </p:spPr>
      </p:pic>
      <p:cxnSp>
        <p:nvCxnSpPr>
          <p:cNvPr id="20" name="直線接點 19"/>
          <p:cNvCxnSpPr/>
          <p:nvPr/>
        </p:nvCxnSpPr>
        <p:spPr>
          <a:xfrm>
            <a:off x="2782044" y="5013176"/>
            <a:ext cx="0" cy="64807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p:nvPr/>
        </p:nvCxnSpPr>
        <p:spPr>
          <a:xfrm>
            <a:off x="2782044" y="5661248"/>
            <a:ext cx="6192688"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8974732" y="5373216"/>
            <a:ext cx="1512168"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8882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smtClean="0"/>
              <a:t>High Resolution Audio(Cont.)</a:t>
            </a:r>
            <a:endParaRPr lang="zh-TW" dirty="0"/>
          </a:p>
        </p:txBody>
      </p:sp>
      <p:sp>
        <p:nvSpPr>
          <p:cNvPr id="14" name="內容版面配置區 13"/>
          <p:cNvSpPr>
            <a:spLocks noGrp="1"/>
          </p:cNvSpPr>
          <p:nvPr>
            <p:ph idx="1"/>
          </p:nvPr>
        </p:nvSpPr>
        <p:spPr>
          <a:xfrm>
            <a:off x="1522413" y="1904999"/>
            <a:ext cx="9324527" cy="4764361"/>
          </a:xfrm>
        </p:spPr>
        <p:txBody>
          <a:bodyPr>
            <a:normAutofit/>
          </a:bodyPr>
          <a:lstStyle/>
          <a:p>
            <a:r>
              <a:rPr lang="en-US" altLang="zh-TW" dirty="0" smtClean="0"/>
              <a:t>High Resolution </a:t>
            </a:r>
            <a:r>
              <a:rPr lang="en-US" altLang="zh-TW" dirty="0"/>
              <a:t>A</a:t>
            </a:r>
            <a:r>
              <a:rPr lang="en-US" altLang="zh-TW" dirty="0" smtClean="0"/>
              <a:t>udio</a:t>
            </a:r>
            <a:r>
              <a:rPr lang="zh-TW" altLang="en-US" dirty="0" smtClean="0"/>
              <a:t>其實並不是一個新的檔案格式或產品，比較偏向商業化的認證。也就是說，只要你的儀器設備或是音源有達到</a:t>
            </a:r>
            <a:r>
              <a:rPr lang="en-US" altLang="zh-TW" dirty="0" smtClean="0"/>
              <a:t>Hi-res audio</a:t>
            </a:r>
            <a:r>
              <a:rPr lang="zh-TW" altLang="en-US" dirty="0" smtClean="0"/>
              <a:t>所敘述的標準，儘管沒有</a:t>
            </a:r>
            <a:r>
              <a:rPr lang="en-US" altLang="zh-TW" dirty="0" smtClean="0"/>
              <a:t>Hi-res</a:t>
            </a:r>
            <a:r>
              <a:rPr lang="zh-TW" altLang="en-US" dirty="0" smtClean="0"/>
              <a:t>的認證商標，還是能夠體驗到高解析度音樂。</a:t>
            </a:r>
            <a:endParaRPr lang="en-US" altLang="zh-TW" dirty="0" smtClean="0"/>
          </a:p>
          <a:p>
            <a:endParaRPr lang="en-US" altLang="zh-TW" dirty="0" smtClean="0"/>
          </a:p>
          <a:p>
            <a:r>
              <a:rPr lang="zh-TW" altLang="en-US" dirty="0" smtClean="0"/>
              <a:t>現今的音訊晶片與手機等硬體也大多都有支援高解析度音樂的解碼</a:t>
            </a:r>
            <a:r>
              <a:rPr lang="en-US" altLang="zh-TW" dirty="0" smtClean="0"/>
              <a:t>(</a:t>
            </a:r>
            <a:r>
              <a:rPr lang="zh-TW" altLang="en-US" dirty="0" smtClean="0"/>
              <a:t>事實上更早以前就已經有了，只是較少人去注意</a:t>
            </a:r>
            <a:r>
              <a:rPr lang="en-US" altLang="zh-TW" dirty="0" smtClean="0"/>
              <a:t>)</a:t>
            </a:r>
            <a:r>
              <a:rPr lang="zh-TW" altLang="en-US" dirty="0" smtClean="0"/>
              <a:t>。</a:t>
            </a:r>
            <a:endParaRPr lang="en-US" altLang="zh-TW" dirty="0" smtClean="0"/>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2764" y="4797152"/>
            <a:ext cx="1196752" cy="1196752"/>
          </a:xfrm>
          <a:prstGeom prst="rect">
            <a:avLst/>
          </a:prstGeom>
        </p:spPr>
      </p:pic>
    </p:spTree>
    <p:extLst>
      <p:ext uri="{BB962C8B-B14F-4D97-AF65-F5344CB8AC3E}">
        <p14:creationId xmlns:p14="http://schemas.microsoft.com/office/powerpoint/2010/main" val="32157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smtClean="0"/>
              <a:t>High Resolution Audio(Cont.)</a:t>
            </a:r>
            <a:endParaRPr lang="zh-TW" dirty="0"/>
          </a:p>
        </p:txBody>
      </p:sp>
      <p:sp>
        <p:nvSpPr>
          <p:cNvPr id="14" name="內容版面配置區 13"/>
          <p:cNvSpPr>
            <a:spLocks noGrp="1"/>
          </p:cNvSpPr>
          <p:nvPr>
            <p:ph idx="1"/>
          </p:nvPr>
        </p:nvSpPr>
        <p:spPr>
          <a:xfrm>
            <a:off x="1522413" y="1904999"/>
            <a:ext cx="9324527" cy="4764361"/>
          </a:xfrm>
        </p:spPr>
        <p:txBody>
          <a:bodyPr>
            <a:normAutofit/>
          </a:bodyPr>
          <a:lstStyle/>
          <a:p>
            <a:r>
              <a:rPr lang="zh-TW" altLang="en-US" dirty="0" smtClean="0"/>
              <a:t>一般主機板內建音效晶片 </a:t>
            </a:r>
            <a:r>
              <a:rPr lang="en-US" altLang="zh-TW" dirty="0" smtClean="0"/>
              <a:t>:</a:t>
            </a:r>
            <a:r>
              <a:rPr lang="zh-TW" altLang="en-US" dirty="0" smtClean="0"/>
              <a:t> </a:t>
            </a:r>
            <a:endParaRPr lang="en-US" altLang="zh-TW" dirty="0" smtClean="0"/>
          </a:p>
        </p:txBody>
      </p:sp>
      <p:pic>
        <p:nvPicPr>
          <p:cNvPr id="3" name="圖片 2"/>
          <p:cNvPicPr>
            <a:picLocks noChangeAspect="1"/>
          </p:cNvPicPr>
          <p:nvPr/>
        </p:nvPicPr>
        <p:blipFill>
          <a:blip r:embed="rId2"/>
          <a:stretch>
            <a:fillRect/>
          </a:stretch>
        </p:blipFill>
        <p:spPr>
          <a:xfrm>
            <a:off x="5590356" y="1947290"/>
            <a:ext cx="3593551" cy="4306065"/>
          </a:xfrm>
          <a:prstGeom prst="rect">
            <a:avLst/>
          </a:prstGeom>
        </p:spPr>
      </p:pic>
    </p:spTree>
    <p:extLst>
      <p:ext uri="{BB962C8B-B14F-4D97-AF65-F5344CB8AC3E}">
        <p14:creationId xmlns:p14="http://schemas.microsoft.com/office/powerpoint/2010/main" val="266564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數位音訊概論</a:t>
            </a:r>
            <a:endParaRPr lang="zh-TW" dirty="0"/>
          </a:p>
        </p:txBody>
      </p:sp>
      <p:sp>
        <p:nvSpPr>
          <p:cNvPr id="14" name="內容版面配置區 13"/>
          <p:cNvSpPr>
            <a:spLocks noGrp="1"/>
          </p:cNvSpPr>
          <p:nvPr>
            <p:ph idx="1"/>
          </p:nvPr>
        </p:nvSpPr>
        <p:spPr>
          <a:xfrm>
            <a:off x="1522413" y="1904999"/>
            <a:ext cx="9324527" cy="4764361"/>
          </a:xfrm>
        </p:spPr>
        <p:txBody>
          <a:bodyPr>
            <a:normAutofit/>
          </a:bodyPr>
          <a:lstStyle/>
          <a:p>
            <a:r>
              <a:rPr lang="zh-TW" altLang="en-US" dirty="0" smtClean="0"/>
              <a:t>音訊檔壓縮格式 </a:t>
            </a:r>
            <a:r>
              <a:rPr lang="en-US" altLang="zh-TW" dirty="0" smtClean="0"/>
              <a:t>:</a:t>
            </a:r>
            <a:r>
              <a:rPr lang="zh-TW" altLang="en-US" dirty="0" smtClean="0"/>
              <a:t> </a:t>
            </a:r>
            <a:endParaRPr lang="en-US" altLang="zh-TW" dirty="0" smtClean="0"/>
          </a:p>
        </p:txBody>
      </p:sp>
      <p:pic>
        <p:nvPicPr>
          <p:cNvPr id="2" name="圖片 1"/>
          <p:cNvPicPr>
            <a:picLocks noChangeAspect="1"/>
          </p:cNvPicPr>
          <p:nvPr/>
        </p:nvPicPr>
        <p:blipFill>
          <a:blip r:embed="rId2"/>
          <a:stretch>
            <a:fillRect/>
          </a:stretch>
        </p:blipFill>
        <p:spPr>
          <a:xfrm>
            <a:off x="4366220" y="1799932"/>
            <a:ext cx="6696744" cy="4951582"/>
          </a:xfrm>
          <a:prstGeom prst="rect">
            <a:avLst/>
          </a:prstGeom>
        </p:spPr>
      </p:pic>
      <p:sp>
        <p:nvSpPr>
          <p:cNvPr id="4" name="文字方塊 3"/>
          <p:cNvSpPr txBox="1"/>
          <p:nvPr/>
        </p:nvSpPr>
        <p:spPr>
          <a:xfrm>
            <a:off x="8760680" y="2387265"/>
            <a:ext cx="936104" cy="341632"/>
          </a:xfrm>
          <a:prstGeom prst="rect">
            <a:avLst/>
          </a:prstGeom>
          <a:noFill/>
        </p:spPr>
        <p:txBody>
          <a:bodyPr wrap="square" rtlCol="0">
            <a:spAutoFit/>
          </a:bodyPr>
          <a:lstStyle/>
          <a:p>
            <a:pPr>
              <a:lnSpc>
                <a:spcPct val="90000"/>
              </a:lnSpc>
            </a:pPr>
            <a:r>
              <a:rPr lang="en-US" altLang="zh-TW" dirty="0" smtClean="0">
                <a:solidFill>
                  <a:srgbClr val="FF0000"/>
                </a:solidFill>
                <a:latin typeface="微軟正黑體" panose="020B0604030504040204" pitchFamily="34" charset="-120"/>
                <a:ea typeface="微軟正黑體" panose="020B0604030504040204" pitchFamily="34" charset="-120"/>
              </a:rPr>
              <a:t>FLAC</a:t>
            </a:r>
            <a:endParaRPr lang="zh-TW" altLang="en-US" dirty="0">
              <a:solidFill>
                <a:srgbClr val="FF0000"/>
              </a:solidFill>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8754688" y="3005631"/>
            <a:ext cx="936104" cy="341632"/>
          </a:xfrm>
          <a:prstGeom prst="rect">
            <a:avLst/>
          </a:prstGeom>
          <a:noFill/>
        </p:spPr>
        <p:txBody>
          <a:bodyPr wrap="square" rtlCol="0">
            <a:spAutoFit/>
          </a:bodyPr>
          <a:lstStyle/>
          <a:p>
            <a:pPr>
              <a:lnSpc>
                <a:spcPct val="90000"/>
              </a:lnSpc>
            </a:pPr>
            <a:r>
              <a:rPr lang="en-US" altLang="zh-TW" dirty="0" smtClean="0">
                <a:solidFill>
                  <a:srgbClr val="FF0000"/>
                </a:solidFill>
                <a:latin typeface="微軟正黑體" panose="020B0604030504040204" pitchFamily="34" charset="-120"/>
                <a:ea typeface="微軟正黑體" panose="020B0604030504040204" pitchFamily="34" charset="-120"/>
              </a:rPr>
              <a:t>ALAC</a:t>
            </a:r>
            <a:endParaRPr lang="zh-TW" altLang="en-US" dirty="0">
              <a:solidFill>
                <a:srgbClr val="FF0000"/>
              </a:solidFill>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8754688" y="3662382"/>
            <a:ext cx="936104" cy="341632"/>
          </a:xfrm>
          <a:prstGeom prst="rect">
            <a:avLst/>
          </a:prstGeom>
          <a:noFill/>
        </p:spPr>
        <p:txBody>
          <a:bodyPr wrap="square" rtlCol="0">
            <a:spAutoFit/>
          </a:bodyPr>
          <a:lstStyle/>
          <a:p>
            <a:pPr>
              <a:lnSpc>
                <a:spcPct val="90000"/>
              </a:lnSpc>
            </a:pPr>
            <a:r>
              <a:rPr lang="en-US" altLang="zh-TW" dirty="0" smtClean="0">
                <a:solidFill>
                  <a:srgbClr val="FF0000"/>
                </a:solidFill>
                <a:latin typeface="微軟正黑體" panose="020B0604030504040204" pitchFamily="34" charset="-120"/>
                <a:ea typeface="微軟正黑體" panose="020B0604030504040204" pitchFamily="34" charset="-120"/>
              </a:rPr>
              <a:t>PCM</a:t>
            </a:r>
            <a:endParaRPr lang="zh-TW" altLang="en-US" dirty="0">
              <a:solidFill>
                <a:srgbClr val="FF0000"/>
              </a:solidFill>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8754688" y="4273803"/>
            <a:ext cx="936104" cy="341632"/>
          </a:xfrm>
          <a:prstGeom prst="rect">
            <a:avLst/>
          </a:prstGeom>
          <a:noFill/>
        </p:spPr>
        <p:txBody>
          <a:bodyPr wrap="square" rtlCol="0">
            <a:spAutoFit/>
          </a:bodyPr>
          <a:lstStyle/>
          <a:p>
            <a:pPr>
              <a:lnSpc>
                <a:spcPct val="90000"/>
              </a:lnSpc>
            </a:pPr>
            <a:r>
              <a:rPr lang="en-US" altLang="zh-TW" dirty="0" smtClean="0">
                <a:solidFill>
                  <a:srgbClr val="FF0000"/>
                </a:solidFill>
                <a:latin typeface="微軟正黑體" panose="020B0604030504040204" pitchFamily="34" charset="-120"/>
                <a:ea typeface="微軟正黑體" panose="020B0604030504040204" pitchFamily="34" charset="-120"/>
              </a:rPr>
              <a:t>MP3</a:t>
            </a:r>
            <a:endParaRPr lang="zh-TW" altLang="en-US" dirty="0">
              <a:solidFill>
                <a:srgbClr val="FF0000"/>
              </a:solidFill>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8754688" y="4943048"/>
            <a:ext cx="936104" cy="341632"/>
          </a:xfrm>
          <a:prstGeom prst="rect">
            <a:avLst/>
          </a:prstGeom>
          <a:noFill/>
        </p:spPr>
        <p:txBody>
          <a:bodyPr wrap="square" rtlCol="0">
            <a:spAutoFit/>
          </a:bodyPr>
          <a:lstStyle/>
          <a:p>
            <a:pPr>
              <a:lnSpc>
                <a:spcPct val="90000"/>
              </a:lnSpc>
            </a:pPr>
            <a:r>
              <a:rPr lang="en-US" altLang="zh-TW" dirty="0" err="1" smtClean="0">
                <a:solidFill>
                  <a:srgbClr val="FF0000"/>
                </a:solidFill>
                <a:latin typeface="微軟正黑體" panose="020B0604030504040204" pitchFamily="34" charset="-120"/>
                <a:ea typeface="微軟正黑體" panose="020B0604030504040204" pitchFamily="34" charset="-120"/>
              </a:rPr>
              <a:t>Vorbis</a:t>
            </a:r>
            <a:endParaRPr lang="zh-TW" altLang="en-US" dirty="0">
              <a:solidFill>
                <a:srgbClr val="FF0000"/>
              </a:solidFill>
              <a:latin typeface="微軟正黑體" panose="020B0604030504040204" pitchFamily="34" charset="-120"/>
              <a:ea typeface="微軟正黑體" panose="020B0604030504040204" pitchFamily="34" charset="-120"/>
            </a:endParaRPr>
          </a:p>
        </p:txBody>
      </p:sp>
      <p:sp>
        <p:nvSpPr>
          <p:cNvPr id="12" name="文字方塊 11"/>
          <p:cNvSpPr txBox="1"/>
          <p:nvPr/>
        </p:nvSpPr>
        <p:spPr>
          <a:xfrm>
            <a:off x="8754688" y="5555865"/>
            <a:ext cx="1156148" cy="341632"/>
          </a:xfrm>
          <a:prstGeom prst="rect">
            <a:avLst/>
          </a:prstGeom>
          <a:noFill/>
        </p:spPr>
        <p:txBody>
          <a:bodyPr wrap="square" rtlCol="0">
            <a:spAutoFit/>
          </a:bodyPr>
          <a:lstStyle/>
          <a:p>
            <a:pPr>
              <a:lnSpc>
                <a:spcPct val="90000"/>
              </a:lnSpc>
            </a:pPr>
            <a:r>
              <a:rPr lang="en-US" altLang="zh-TW" dirty="0" smtClean="0">
                <a:solidFill>
                  <a:srgbClr val="FF0000"/>
                </a:solidFill>
                <a:latin typeface="微軟正黑體" panose="020B0604030504040204" pitchFamily="34" charset="-120"/>
                <a:ea typeface="微軟正黑體" panose="020B0604030504040204" pitchFamily="34" charset="-120"/>
              </a:rPr>
              <a:t>AAC LC</a:t>
            </a:r>
            <a:endParaRPr lang="zh-TW" altLang="en-US"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2916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數位音訊概論</a:t>
            </a:r>
            <a:endParaRPr lang="zh-TW" dirty="0"/>
          </a:p>
        </p:txBody>
      </p:sp>
      <p:sp>
        <p:nvSpPr>
          <p:cNvPr id="14" name="內容版面配置區 13"/>
          <p:cNvSpPr>
            <a:spLocks noGrp="1"/>
          </p:cNvSpPr>
          <p:nvPr>
            <p:ph idx="1"/>
          </p:nvPr>
        </p:nvSpPr>
        <p:spPr>
          <a:xfrm>
            <a:off x="1522413" y="1904999"/>
            <a:ext cx="9324527" cy="4764361"/>
          </a:xfrm>
        </p:spPr>
        <p:txBody>
          <a:bodyPr>
            <a:normAutofit/>
          </a:bodyPr>
          <a:lstStyle/>
          <a:p>
            <a:r>
              <a:rPr lang="zh-TW" altLang="en-US" dirty="0"/>
              <a:t>線</a:t>
            </a:r>
            <a:r>
              <a:rPr lang="zh-TW" altLang="en-US" dirty="0" smtClean="0"/>
              <a:t>上音樂購買平</a:t>
            </a:r>
            <a:r>
              <a:rPr lang="zh-TW" altLang="en-US" dirty="0"/>
              <a:t>台</a:t>
            </a:r>
            <a:r>
              <a:rPr lang="zh-TW" altLang="en-US" dirty="0" smtClean="0"/>
              <a:t> </a:t>
            </a:r>
            <a:r>
              <a:rPr lang="en-US" altLang="zh-TW" dirty="0" smtClean="0"/>
              <a:t>:</a:t>
            </a:r>
            <a:r>
              <a:rPr lang="zh-TW" altLang="en-US" dirty="0" smtClean="0"/>
              <a:t> </a:t>
            </a:r>
            <a:endParaRPr lang="en-US" altLang="zh-TW" dirty="0" smtClean="0"/>
          </a:p>
        </p:txBody>
      </p:sp>
      <p:pic>
        <p:nvPicPr>
          <p:cNvPr id="3" name="圖片 2"/>
          <p:cNvPicPr>
            <a:picLocks noChangeAspect="1"/>
          </p:cNvPicPr>
          <p:nvPr/>
        </p:nvPicPr>
        <p:blipFill>
          <a:blip r:embed="rId2"/>
          <a:stretch>
            <a:fillRect/>
          </a:stretch>
        </p:blipFill>
        <p:spPr>
          <a:xfrm>
            <a:off x="4942284" y="1728212"/>
            <a:ext cx="5059660" cy="5033030"/>
          </a:xfrm>
          <a:prstGeom prst="rect">
            <a:avLst/>
          </a:prstGeom>
        </p:spPr>
      </p:pic>
      <p:sp>
        <p:nvSpPr>
          <p:cNvPr id="5" name="文字方塊 4"/>
          <p:cNvSpPr txBox="1"/>
          <p:nvPr/>
        </p:nvSpPr>
        <p:spPr>
          <a:xfrm>
            <a:off x="1989956" y="3573016"/>
            <a:ext cx="2664296" cy="590931"/>
          </a:xfrm>
          <a:prstGeom prst="rect">
            <a:avLst/>
          </a:prstGeom>
          <a:noFill/>
        </p:spPr>
        <p:txBody>
          <a:bodyPr wrap="square" rtlCol="0">
            <a:spAutoFit/>
          </a:bodyPr>
          <a:lstStyle/>
          <a:p>
            <a:pPr>
              <a:lnSpc>
                <a:spcPct val="90000"/>
              </a:lnSpc>
            </a:pPr>
            <a:r>
              <a:rPr lang="en-US" altLang="zh-TW" dirty="0" smtClean="0">
                <a:solidFill>
                  <a:srgbClr val="FFFF00"/>
                </a:solidFill>
              </a:rPr>
              <a:t>FLAC</a:t>
            </a:r>
            <a:r>
              <a:rPr lang="zh-TW" altLang="en-US" dirty="0" smtClean="0">
                <a:solidFill>
                  <a:srgbClr val="FFFF00"/>
                </a:solidFill>
              </a:rPr>
              <a:t>與</a:t>
            </a:r>
            <a:r>
              <a:rPr lang="en-US" altLang="zh-TW" dirty="0" smtClean="0">
                <a:solidFill>
                  <a:srgbClr val="FFFF00"/>
                </a:solidFill>
              </a:rPr>
              <a:t>AAC</a:t>
            </a:r>
            <a:r>
              <a:rPr lang="zh-TW" altLang="en-US" dirty="0" smtClean="0">
                <a:solidFill>
                  <a:srgbClr val="FFFF00"/>
                </a:solidFill>
              </a:rPr>
              <a:t> </a:t>
            </a:r>
            <a:r>
              <a:rPr lang="en-US" altLang="zh-TW" dirty="0" smtClean="0">
                <a:solidFill>
                  <a:srgbClr val="FFFF00"/>
                </a:solidFill>
              </a:rPr>
              <a:t>LC</a:t>
            </a:r>
            <a:r>
              <a:rPr lang="zh-TW" altLang="en-US" dirty="0" smtClean="0">
                <a:solidFill>
                  <a:srgbClr val="FFFF00"/>
                </a:solidFill>
              </a:rPr>
              <a:t> 是什麼</a:t>
            </a:r>
            <a:r>
              <a:rPr lang="en-US" altLang="zh-TW" dirty="0" smtClean="0">
                <a:solidFill>
                  <a:srgbClr val="FFFF00"/>
                </a:solidFill>
              </a:rPr>
              <a:t>?</a:t>
            </a:r>
            <a:br>
              <a:rPr lang="en-US" altLang="zh-TW" dirty="0" smtClean="0">
                <a:solidFill>
                  <a:srgbClr val="FFFF00"/>
                </a:solidFill>
              </a:rPr>
            </a:br>
            <a:r>
              <a:rPr lang="zh-TW" altLang="en-US" dirty="0" smtClean="0">
                <a:solidFill>
                  <a:srgbClr val="FFFF00"/>
                </a:solidFill>
              </a:rPr>
              <a:t>兩者的差距在哪裡呢</a:t>
            </a:r>
            <a:r>
              <a:rPr lang="en-US" altLang="zh-TW" dirty="0" smtClean="0">
                <a:solidFill>
                  <a:srgbClr val="FFFF00"/>
                </a:solidFill>
              </a:rPr>
              <a:t>?</a:t>
            </a:r>
            <a:endParaRPr lang="zh-TW" altLang="en-US" dirty="0">
              <a:solidFill>
                <a:srgbClr val="FFFF00"/>
              </a:solidFill>
            </a:endParaRPr>
          </a:p>
        </p:txBody>
      </p:sp>
    </p:spTree>
    <p:extLst>
      <p:ext uri="{BB962C8B-B14F-4D97-AF65-F5344CB8AC3E}">
        <p14:creationId xmlns:p14="http://schemas.microsoft.com/office/powerpoint/2010/main" val="2496845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大綱</a:t>
            </a:r>
            <a:endParaRPr lang="zh-TW" dirty="0"/>
          </a:p>
        </p:txBody>
      </p:sp>
      <p:sp>
        <p:nvSpPr>
          <p:cNvPr id="14" name="內容版面配置區 13"/>
          <p:cNvSpPr>
            <a:spLocks noGrp="1"/>
          </p:cNvSpPr>
          <p:nvPr>
            <p:ph idx="1"/>
          </p:nvPr>
        </p:nvSpPr>
        <p:spPr/>
        <p:txBody>
          <a:bodyPr/>
          <a:lstStyle/>
          <a:p>
            <a:r>
              <a:rPr lang="zh-TW" altLang="en-US" dirty="0" smtClean="0">
                <a:solidFill>
                  <a:schemeClr val="bg2">
                    <a:lumMod val="90000"/>
                    <a:lumOff val="10000"/>
                  </a:schemeClr>
                </a:solidFill>
              </a:rPr>
              <a:t>數位音訊概論</a:t>
            </a:r>
            <a:endParaRPr lang="zh-TW" dirty="0" smtClean="0">
              <a:solidFill>
                <a:schemeClr val="bg2">
                  <a:lumMod val="90000"/>
                  <a:lumOff val="10000"/>
                </a:schemeClr>
              </a:solidFill>
            </a:endParaRPr>
          </a:p>
          <a:p>
            <a:r>
              <a:rPr lang="zh-TW" altLang="en-US" dirty="0" smtClean="0"/>
              <a:t>數位音訊壓縮</a:t>
            </a:r>
            <a:endParaRPr lang="zh-TW" dirty="0" smtClean="0"/>
          </a:p>
          <a:p>
            <a:r>
              <a:rPr lang="zh-TW" altLang="en-US" dirty="0" smtClean="0">
                <a:solidFill>
                  <a:schemeClr val="bg2">
                    <a:lumMod val="90000"/>
                    <a:lumOff val="10000"/>
                  </a:schemeClr>
                </a:solidFill>
              </a:rPr>
              <a:t>音訊設備概要</a:t>
            </a:r>
            <a:endParaRPr lang="en-US" altLang="zh-TW" dirty="0" smtClean="0">
              <a:solidFill>
                <a:schemeClr val="bg2">
                  <a:lumMod val="90000"/>
                  <a:lumOff val="10000"/>
                </a:schemeClr>
              </a:solidFill>
            </a:endParaRPr>
          </a:p>
          <a:p>
            <a:r>
              <a:rPr lang="zh-TW" altLang="en-US" dirty="0">
                <a:solidFill>
                  <a:schemeClr val="bg2">
                    <a:lumMod val="90000"/>
                    <a:lumOff val="10000"/>
                  </a:schemeClr>
                </a:solidFill>
              </a:rPr>
              <a:t>總結</a:t>
            </a:r>
            <a:endParaRPr lang="en-US" altLang="zh-TW" dirty="0">
              <a:solidFill>
                <a:schemeClr val="bg2">
                  <a:lumMod val="90000"/>
                  <a:lumOff val="10000"/>
                </a:schemeClr>
              </a:solidFill>
            </a:endParaRPr>
          </a:p>
          <a:p>
            <a:r>
              <a:rPr lang="zh-TW" altLang="en-US" dirty="0" smtClean="0">
                <a:solidFill>
                  <a:schemeClr val="bg2">
                    <a:lumMod val="90000"/>
                    <a:lumOff val="10000"/>
                  </a:schemeClr>
                </a:solidFill>
              </a:rPr>
              <a:t>附件</a:t>
            </a:r>
            <a:endParaRPr lang="zh-TW" dirty="0">
              <a:solidFill>
                <a:schemeClr val="bg2">
                  <a:lumMod val="90000"/>
                  <a:lumOff val="10000"/>
                </a:schemeClr>
              </a:solidFill>
            </a:endParaRPr>
          </a:p>
        </p:txBody>
      </p:sp>
    </p:spTree>
    <p:extLst>
      <p:ext uri="{BB962C8B-B14F-4D97-AF65-F5344CB8AC3E}">
        <p14:creationId xmlns:p14="http://schemas.microsoft.com/office/powerpoint/2010/main" val="22113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a:t>數位</a:t>
            </a:r>
            <a:r>
              <a:rPr lang="zh-TW" altLang="en-US" dirty="0" smtClean="0"/>
              <a:t>音訊壓縮</a:t>
            </a:r>
            <a:endParaRPr lang="zh-TW" dirty="0"/>
          </a:p>
        </p:txBody>
      </p:sp>
      <p:sp>
        <p:nvSpPr>
          <p:cNvPr id="14" name="內容版面配置區 13"/>
          <p:cNvSpPr>
            <a:spLocks noGrp="1"/>
          </p:cNvSpPr>
          <p:nvPr>
            <p:ph idx="1"/>
          </p:nvPr>
        </p:nvSpPr>
        <p:spPr>
          <a:xfrm>
            <a:off x="1522413" y="1904999"/>
            <a:ext cx="9324527" cy="4764361"/>
          </a:xfrm>
        </p:spPr>
        <p:txBody>
          <a:bodyPr>
            <a:normAutofit/>
          </a:bodyPr>
          <a:lstStyle/>
          <a:p>
            <a:r>
              <a:rPr lang="zh-TW" altLang="en-US" dirty="0" smtClean="0"/>
              <a:t>數位音訊壓縮</a:t>
            </a:r>
            <a:endParaRPr lang="en-US" altLang="zh-TW" dirty="0" smtClean="0"/>
          </a:p>
          <a:p>
            <a:pPr lvl="1"/>
            <a:r>
              <a:rPr lang="zh-TW" altLang="en-US" dirty="0" smtClean="0"/>
              <a:t>無損壓縮 </a:t>
            </a:r>
            <a:r>
              <a:rPr lang="en-US" altLang="zh-TW" dirty="0" smtClean="0"/>
              <a:t>(</a:t>
            </a:r>
            <a:r>
              <a:rPr lang="en-US" altLang="zh-TW" dirty="0" err="1" smtClean="0"/>
              <a:t>Lossy</a:t>
            </a:r>
            <a:r>
              <a:rPr lang="en-US" altLang="zh-TW" dirty="0" smtClean="0"/>
              <a:t> Compression)</a:t>
            </a:r>
          </a:p>
          <a:p>
            <a:pPr lvl="2"/>
            <a:r>
              <a:rPr lang="en-US" altLang="zh-TW" dirty="0" smtClean="0"/>
              <a:t>E.g. .wav, .</a:t>
            </a:r>
            <a:r>
              <a:rPr lang="en-US" altLang="zh-TW" dirty="0" err="1" smtClean="0"/>
              <a:t>flac</a:t>
            </a:r>
            <a:r>
              <a:rPr lang="en-US" altLang="zh-TW" dirty="0" smtClean="0"/>
              <a:t>, .ape, .m4a(ALAC), etc.</a:t>
            </a:r>
          </a:p>
          <a:p>
            <a:pPr lvl="1"/>
            <a:endParaRPr lang="en-US" altLang="zh-TW" dirty="0" smtClean="0"/>
          </a:p>
          <a:p>
            <a:pPr lvl="1"/>
            <a:r>
              <a:rPr lang="zh-TW" altLang="en-US" dirty="0" smtClean="0"/>
              <a:t>有損壓縮 </a:t>
            </a:r>
            <a:r>
              <a:rPr lang="en-US" altLang="zh-TW" dirty="0" smtClean="0"/>
              <a:t>(Lossless Compression)</a:t>
            </a:r>
          </a:p>
          <a:p>
            <a:pPr lvl="2"/>
            <a:r>
              <a:rPr lang="en-US" altLang="zh-TW" dirty="0"/>
              <a:t>E.g. </a:t>
            </a:r>
            <a:r>
              <a:rPr lang="en-US" altLang="zh-TW" dirty="0" smtClean="0">
                <a:solidFill>
                  <a:srgbClr val="FFFF00"/>
                </a:solidFill>
              </a:rPr>
              <a:t>.mp3</a:t>
            </a:r>
            <a:r>
              <a:rPr lang="en-US" altLang="zh-TW" dirty="0"/>
              <a:t>, </a:t>
            </a:r>
            <a:r>
              <a:rPr lang="en-US" altLang="zh-TW" dirty="0" smtClean="0"/>
              <a:t>.</a:t>
            </a:r>
            <a:r>
              <a:rPr lang="en-US" altLang="zh-TW" dirty="0" err="1"/>
              <a:t>o</a:t>
            </a:r>
            <a:r>
              <a:rPr lang="en-US" altLang="zh-TW" dirty="0" err="1" smtClean="0"/>
              <a:t>gg</a:t>
            </a:r>
            <a:r>
              <a:rPr lang="en-US" altLang="zh-TW" dirty="0"/>
              <a:t>, </a:t>
            </a:r>
            <a:r>
              <a:rPr lang="en-US" altLang="zh-TW" dirty="0" smtClean="0"/>
              <a:t>.wma, .m4a(AAC), </a:t>
            </a:r>
            <a:r>
              <a:rPr lang="en-US" altLang="zh-TW" dirty="0"/>
              <a:t>etc.</a:t>
            </a:r>
          </a:p>
          <a:p>
            <a:pPr lvl="2"/>
            <a:endParaRPr lang="en-US" altLang="zh-TW" dirty="0" smtClean="0"/>
          </a:p>
        </p:txBody>
      </p:sp>
      <p:pic>
        <p:nvPicPr>
          <p:cNvPr id="2" name="圖片 1"/>
          <p:cNvPicPr>
            <a:picLocks noChangeAspect="1"/>
          </p:cNvPicPr>
          <p:nvPr/>
        </p:nvPicPr>
        <p:blipFill>
          <a:blip r:embed="rId2"/>
          <a:stretch>
            <a:fillRect/>
          </a:stretch>
        </p:blipFill>
        <p:spPr>
          <a:xfrm>
            <a:off x="6670476" y="2708920"/>
            <a:ext cx="4735576" cy="3418494"/>
          </a:xfrm>
          <a:prstGeom prst="rect">
            <a:avLst/>
          </a:prstGeom>
        </p:spPr>
      </p:pic>
    </p:spTree>
    <p:extLst>
      <p:ext uri="{BB962C8B-B14F-4D97-AF65-F5344CB8AC3E}">
        <p14:creationId xmlns:p14="http://schemas.microsoft.com/office/powerpoint/2010/main" val="248478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動</a:t>
            </a:r>
            <a:r>
              <a:rPr lang="zh-TW" altLang="en-US" dirty="0"/>
              <a:t>機</a:t>
            </a:r>
            <a:endParaRPr lang="zh-TW" dirty="0"/>
          </a:p>
        </p:txBody>
      </p:sp>
      <p:sp>
        <p:nvSpPr>
          <p:cNvPr id="14" name="內容版面配置區 13"/>
          <p:cNvSpPr>
            <a:spLocks noGrp="1"/>
          </p:cNvSpPr>
          <p:nvPr>
            <p:ph idx="1"/>
          </p:nvPr>
        </p:nvSpPr>
        <p:spPr/>
        <p:txBody>
          <a:bodyPr/>
          <a:lstStyle/>
          <a:p>
            <a:r>
              <a:rPr lang="zh-TW" altLang="en-US" dirty="0" smtClean="0"/>
              <a:t>在日常生活中，無時無刻都在接觸聲音與音樂</a:t>
            </a:r>
            <a:endParaRPr lang="zh-TW" dirty="0"/>
          </a:p>
          <a:p>
            <a:r>
              <a:rPr lang="zh-TW" altLang="en-US" dirty="0" smtClean="0"/>
              <a:t>相對於影像處理的市場，音樂訊號較少人關注</a:t>
            </a:r>
            <a:r>
              <a:rPr lang="en-US" altLang="zh-TW" dirty="0" smtClean="0"/>
              <a:t/>
            </a:r>
            <a:br>
              <a:rPr lang="en-US" altLang="zh-TW" dirty="0" smtClean="0"/>
            </a:br>
            <a:r>
              <a:rPr lang="en-US" altLang="zh-TW" dirty="0" smtClean="0"/>
              <a:t>(</a:t>
            </a:r>
            <a:r>
              <a:rPr lang="zh-TW" altLang="en-US" dirty="0" smtClean="0"/>
              <a:t>影像</a:t>
            </a:r>
            <a:r>
              <a:rPr lang="en-US" altLang="zh-TW" dirty="0" smtClean="0"/>
              <a:t>:</a:t>
            </a:r>
            <a:r>
              <a:rPr lang="zh-TW" altLang="en-US" dirty="0" smtClean="0"/>
              <a:t> </a:t>
            </a:r>
            <a:r>
              <a:rPr lang="en-US" altLang="zh-TW" dirty="0" smtClean="0"/>
              <a:t>FULL</a:t>
            </a:r>
            <a:r>
              <a:rPr lang="zh-TW" altLang="en-US" dirty="0" smtClean="0"/>
              <a:t> </a:t>
            </a:r>
            <a:r>
              <a:rPr lang="en-US" altLang="zh-TW" dirty="0" smtClean="0"/>
              <a:t>HD, 4K )</a:t>
            </a:r>
            <a:r>
              <a:rPr lang="zh-TW" altLang="en-US" dirty="0" smtClean="0"/>
              <a:t> </a:t>
            </a:r>
            <a:r>
              <a:rPr lang="en-US" altLang="zh-TW" dirty="0" smtClean="0"/>
              <a:t>(</a:t>
            </a:r>
            <a:r>
              <a:rPr lang="zh-TW" altLang="en-US" dirty="0" smtClean="0"/>
              <a:t>音樂</a:t>
            </a:r>
            <a:r>
              <a:rPr lang="en-US" altLang="zh-TW" dirty="0" smtClean="0"/>
              <a:t>:</a:t>
            </a:r>
            <a:r>
              <a:rPr lang="zh-TW" altLang="en-US" dirty="0" smtClean="0"/>
              <a:t> </a:t>
            </a:r>
            <a:r>
              <a:rPr lang="en-US" altLang="zh-TW" dirty="0" smtClean="0"/>
              <a:t>Hi-Res Audio)</a:t>
            </a:r>
            <a:endParaRPr lang="zh-TW" dirty="0" smtClean="0"/>
          </a:p>
          <a:p>
            <a:r>
              <a:rPr lang="zh-TW" altLang="en-US" dirty="0" smtClean="0"/>
              <a:t>以個人經驗分享給大家，希望讓大家對音樂訊號與音訊設備有更進一步認識</a:t>
            </a:r>
            <a:endParaRPr lang="zh-TW" dirty="0"/>
          </a:p>
        </p:txBody>
      </p:sp>
    </p:spTree>
    <p:extLst>
      <p:ext uri="{BB962C8B-B14F-4D97-AF65-F5344CB8AC3E}">
        <p14:creationId xmlns:p14="http://schemas.microsoft.com/office/powerpoint/2010/main" val="213913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有損壓縮</a:t>
            </a:r>
            <a:endParaRPr lang="zh-TW" dirty="0"/>
          </a:p>
        </p:txBody>
      </p:sp>
      <p:sp>
        <p:nvSpPr>
          <p:cNvPr id="14" name="內容版面配置區 13"/>
          <p:cNvSpPr>
            <a:spLocks noGrp="1"/>
          </p:cNvSpPr>
          <p:nvPr>
            <p:ph idx="1"/>
          </p:nvPr>
        </p:nvSpPr>
        <p:spPr>
          <a:xfrm>
            <a:off x="1522413" y="1904999"/>
            <a:ext cx="9324527" cy="4764361"/>
          </a:xfrm>
        </p:spPr>
        <p:txBody>
          <a:bodyPr>
            <a:normAutofit/>
          </a:bodyPr>
          <a:lstStyle/>
          <a:p>
            <a:r>
              <a:rPr lang="en-US" altLang="zh-TW" dirty="0" smtClean="0"/>
              <a:t>MPEG-I</a:t>
            </a:r>
            <a:r>
              <a:rPr lang="zh-TW" altLang="en-US" dirty="0" smtClean="0"/>
              <a:t> </a:t>
            </a:r>
            <a:r>
              <a:rPr lang="en-US" altLang="zh-TW" dirty="0" smtClean="0"/>
              <a:t>audio Layer 3 (MP3) : </a:t>
            </a:r>
            <a:r>
              <a:rPr lang="zh-TW" altLang="en-US" dirty="0" smtClean="0"/>
              <a:t>目前最廣為使用的數位音樂訊號的編碼與壓縮格式。</a:t>
            </a:r>
            <a:endParaRPr lang="en-US" altLang="zh-TW" dirty="0" smtClean="0"/>
          </a:p>
          <a:p>
            <a:endParaRPr lang="en-US" altLang="zh-TW" dirty="0" smtClean="0"/>
          </a:p>
          <a:p>
            <a:r>
              <a:rPr lang="en-US" altLang="zh-TW" dirty="0" smtClean="0"/>
              <a:t>MPEG</a:t>
            </a:r>
            <a:r>
              <a:rPr lang="zh-TW" altLang="en-US" dirty="0" smtClean="0"/>
              <a:t> </a:t>
            </a:r>
            <a:r>
              <a:rPr lang="en-US" altLang="zh-TW" dirty="0" smtClean="0"/>
              <a:t>(Moving Picture Experts Group) : </a:t>
            </a:r>
            <a:r>
              <a:rPr lang="zh-TW" altLang="en-US" dirty="0" smtClean="0"/>
              <a:t>一個研究影片與音訊壓縮編碼標準的組織。目前常用的</a:t>
            </a:r>
            <a:r>
              <a:rPr lang="en-US" altLang="zh-TW" dirty="0" smtClean="0"/>
              <a:t>DVD</a:t>
            </a:r>
            <a:r>
              <a:rPr lang="zh-TW" altLang="en-US" dirty="0" smtClean="0"/>
              <a:t>與</a:t>
            </a:r>
            <a:r>
              <a:rPr lang="en-US" altLang="zh-TW" dirty="0" smtClean="0"/>
              <a:t>VCD</a:t>
            </a:r>
            <a:r>
              <a:rPr lang="zh-TW" altLang="en-US" dirty="0" smtClean="0"/>
              <a:t>，以及</a:t>
            </a:r>
            <a:r>
              <a:rPr lang="en-US" altLang="zh-TW" dirty="0" smtClean="0"/>
              <a:t>HDTV</a:t>
            </a:r>
            <a:r>
              <a:rPr lang="zh-TW" altLang="en-US" dirty="0" smtClean="0"/>
              <a:t>的標準皆由此研究組織所訂定。其中</a:t>
            </a:r>
            <a:r>
              <a:rPr lang="en-US" altLang="zh-TW" dirty="0" smtClean="0"/>
              <a:t>MP3</a:t>
            </a:r>
            <a:r>
              <a:rPr lang="zh-TW" altLang="en-US" dirty="0" smtClean="0"/>
              <a:t>便是從</a:t>
            </a:r>
            <a:r>
              <a:rPr lang="en-US" altLang="zh-TW" dirty="0" smtClean="0"/>
              <a:t>MPEG</a:t>
            </a:r>
            <a:r>
              <a:rPr lang="zh-TW" altLang="en-US" dirty="0" smtClean="0"/>
              <a:t>第一個訂定的視訊音訊的壓縮標準中，音訊壓縮的第三層而來。</a:t>
            </a:r>
            <a:endParaRPr lang="en-US" altLang="zh-TW" dirty="0" smtClean="0"/>
          </a:p>
        </p:txBody>
      </p:sp>
    </p:spTree>
    <p:extLst>
      <p:ext uri="{BB962C8B-B14F-4D97-AF65-F5344CB8AC3E}">
        <p14:creationId xmlns:p14="http://schemas.microsoft.com/office/powerpoint/2010/main" val="84796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有損壓縮</a:t>
            </a:r>
            <a:r>
              <a:rPr lang="en-US" altLang="zh-TW" dirty="0" smtClean="0"/>
              <a:t>(Cont.)</a:t>
            </a:r>
            <a:endParaRPr lang="zh-TW" dirty="0"/>
          </a:p>
        </p:txBody>
      </p:sp>
      <p:sp>
        <p:nvSpPr>
          <p:cNvPr id="14" name="內容版面配置區 13"/>
          <p:cNvSpPr>
            <a:spLocks noGrp="1"/>
          </p:cNvSpPr>
          <p:nvPr>
            <p:ph idx="1"/>
          </p:nvPr>
        </p:nvSpPr>
        <p:spPr>
          <a:xfrm>
            <a:off x="1522413" y="1904999"/>
            <a:ext cx="9324527" cy="4764361"/>
          </a:xfrm>
        </p:spPr>
        <p:txBody>
          <a:bodyPr>
            <a:normAutofit/>
          </a:bodyPr>
          <a:lstStyle/>
          <a:p>
            <a:r>
              <a:rPr lang="zh-TW" altLang="en-US" dirty="0" smtClean="0"/>
              <a:t>一首</a:t>
            </a:r>
            <a:r>
              <a:rPr lang="en-US" altLang="zh-TW" dirty="0" smtClean="0"/>
              <a:t>4</a:t>
            </a:r>
            <a:r>
              <a:rPr lang="zh-TW" altLang="en-US" dirty="0" smtClean="0"/>
              <a:t>分鐘的音樂以</a:t>
            </a:r>
            <a:r>
              <a:rPr lang="en-US" altLang="zh-TW" dirty="0" smtClean="0"/>
              <a:t>PCM</a:t>
            </a:r>
            <a:r>
              <a:rPr lang="zh-TW" altLang="en-US" dirty="0" smtClean="0"/>
              <a:t>編碼來錄製，一共需要約</a:t>
            </a:r>
            <a:r>
              <a:rPr lang="en-US" altLang="zh-TW" dirty="0" smtClean="0"/>
              <a:t>(1411 kbps / 8 x240 sec = 42.33MB)</a:t>
            </a:r>
          </a:p>
          <a:p>
            <a:endParaRPr lang="en-US" altLang="zh-TW" dirty="0"/>
          </a:p>
          <a:p>
            <a:r>
              <a:rPr lang="zh-TW" altLang="en-US" dirty="0" smtClean="0"/>
              <a:t>若改以</a:t>
            </a:r>
            <a:r>
              <a:rPr lang="en-US" altLang="zh-TW" dirty="0" smtClean="0"/>
              <a:t>MP3</a:t>
            </a:r>
            <a:r>
              <a:rPr lang="zh-TW" altLang="en-US" dirty="0"/>
              <a:t> </a:t>
            </a:r>
            <a:r>
              <a:rPr lang="en-US" altLang="zh-TW" dirty="0" smtClean="0"/>
              <a:t>128Kbps</a:t>
            </a:r>
            <a:r>
              <a:rPr lang="zh-TW" altLang="en-US" dirty="0" smtClean="0"/>
              <a:t>壓縮，則壓縮後容量為</a:t>
            </a:r>
            <a:r>
              <a:rPr lang="en-US" altLang="zh-TW" dirty="0" smtClean="0"/>
              <a:t>(128</a:t>
            </a:r>
            <a:r>
              <a:rPr lang="zh-TW" altLang="en-US" dirty="0" smtClean="0"/>
              <a:t> </a:t>
            </a:r>
            <a:r>
              <a:rPr lang="en-US" altLang="zh-TW" dirty="0" smtClean="0"/>
              <a:t>kbps / 8 x 240 sec=3.84 MB)</a:t>
            </a:r>
            <a:r>
              <a:rPr lang="zh-TW" altLang="en-US" dirty="0" smtClean="0"/>
              <a:t>，可壓縮將近</a:t>
            </a:r>
            <a:r>
              <a:rPr lang="en-US" altLang="zh-TW" dirty="0" smtClean="0">
                <a:solidFill>
                  <a:srgbClr val="FFFF00"/>
                </a:solidFill>
              </a:rPr>
              <a:t>10</a:t>
            </a:r>
            <a:r>
              <a:rPr lang="zh-TW" altLang="en-US" dirty="0" smtClean="0">
                <a:solidFill>
                  <a:srgbClr val="FFFF00"/>
                </a:solidFill>
              </a:rPr>
              <a:t>倍</a:t>
            </a:r>
            <a:r>
              <a:rPr lang="zh-TW" altLang="en-US" dirty="0" smtClean="0"/>
              <a:t>以上，卻仍然可以保有不錯的音質。</a:t>
            </a:r>
            <a:endParaRPr lang="en-US" altLang="zh-TW" dirty="0" smtClean="0"/>
          </a:p>
          <a:p>
            <a:pPr marL="0" indent="0">
              <a:buNone/>
            </a:pPr>
            <a:endParaRPr lang="en-US" altLang="zh-TW" dirty="0" smtClean="0"/>
          </a:p>
          <a:p>
            <a:r>
              <a:rPr lang="en-US" altLang="zh-TW" dirty="0" smtClean="0"/>
              <a:t>MP3</a:t>
            </a:r>
            <a:r>
              <a:rPr lang="zh-TW" altLang="en-US" dirty="0" smtClean="0"/>
              <a:t> 的位元率最高</a:t>
            </a:r>
            <a:r>
              <a:rPr lang="zh-TW" altLang="en-US" dirty="0"/>
              <a:t>音質</a:t>
            </a:r>
            <a:r>
              <a:rPr lang="zh-TW" altLang="en-US" dirty="0" smtClean="0"/>
              <a:t>可以達到</a:t>
            </a:r>
            <a:r>
              <a:rPr lang="en-US" altLang="zh-TW" dirty="0" smtClean="0">
                <a:solidFill>
                  <a:srgbClr val="00B050"/>
                </a:solidFill>
              </a:rPr>
              <a:t>320Kbps</a:t>
            </a:r>
            <a:r>
              <a:rPr lang="en-US" altLang="zh-TW" dirty="0" smtClean="0"/>
              <a:t>.</a:t>
            </a:r>
            <a:endParaRPr lang="en-US" altLang="zh-TW" dirty="0"/>
          </a:p>
        </p:txBody>
      </p:sp>
    </p:spTree>
    <p:extLst>
      <p:ext uri="{BB962C8B-B14F-4D97-AF65-F5344CB8AC3E}">
        <p14:creationId xmlns:p14="http://schemas.microsoft.com/office/powerpoint/2010/main" val="4247590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smtClean="0"/>
              <a:t>MPEG-I Layer 3</a:t>
            </a:r>
            <a:endParaRPr lang="zh-TW" dirty="0"/>
          </a:p>
        </p:txBody>
      </p:sp>
      <p:sp>
        <p:nvSpPr>
          <p:cNvPr id="2" name="矩形 1"/>
          <p:cNvSpPr/>
          <p:nvPr/>
        </p:nvSpPr>
        <p:spPr>
          <a:xfrm>
            <a:off x="4798268" y="1988840"/>
            <a:ext cx="1728192" cy="576064"/>
          </a:xfrm>
          <a:prstGeom prst="rect">
            <a:avLst/>
          </a:prstGeom>
          <a:solidFill>
            <a:schemeClr val="tx1">
              <a:lumMod val="6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1557908" y="3140968"/>
            <a:ext cx="1728192" cy="576064"/>
          </a:xfrm>
          <a:prstGeom prst="rect">
            <a:avLst/>
          </a:prstGeom>
          <a:solidFill>
            <a:schemeClr val="accent6">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3862164" y="3140968"/>
            <a:ext cx="1728192" cy="576064"/>
          </a:xfrm>
          <a:prstGeom prst="rect">
            <a:avLst/>
          </a:prstGeom>
          <a:solidFill>
            <a:schemeClr val="tx1">
              <a:lumMod val="6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6166420" y="3140968"/>
            <a:ext cx="1728192" cy="576064"/>
          </a:xfrm>
          <a:prstGeom prst="rect">
            <a:avLst/>
          </a:prstGeom>
          <a:solidFill>
            <a:schemeClr val="tx1">
              <a:lumMod val="6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8470676" y="3140968"/>
            <a:ext cx="1728192" cy="576064"/>
          </a:xfrm>
          <a:prstGeom prst="rect">
            <a:avLst/>
          </a:prstGeom>
          <a:solidFill>
            <a:schemeClr val="tx1">
              <a:lumMod val="6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 name="直線接點 3"/>
          <p:cNvCxnSpPr>
            <a:stCxn id="2" idx="2"/>
          </p:cNvCxnSpPr>
          <p:nvPr/>
        </p:nvCxnSpPr>
        <p:spPr>
          <a:xfrm>
            <a:off x="5662364" y="2564904"/>
            <a:ext cx="0" cy="288032"/>
          </a:xfrm>
          <a:prstGeom prst="line">
            <a:avLst/>
          </a:prstGeom>
          <a:ln w="2540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423083" y="2852936"/>
            <a:ext cx="6911689" cy="0"/>
          </a:xfrm>
          <a:prstGeom prst="line">
            <a:avLst/>
          </a:prstGeom>
          <a:ln w="2540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2423083" y="2852936"/>
            <a:ext cx="0" cy="288032"/>
          </a:xfrm>
          <a:prstGeom prst="line">
            <a:avLst/>
          </a:prstGeom>
          <a:ln w="2540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4726260" y="2852936"/>
            <a:ext cx="0" cy="288032"/>
          </a:xfrm>
          <a:prstGeom prst="line">
            <a:avLst/>
          </a:prstGeom>
          <a:ln w="2540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7056876" y="2852936"/>
            <a:ext cx="0" cy="288032"/>
          </a:xfrm>
          <a:prstGeom prst="line">
            <a:avLst/>
          </a:prstGeom>
          <a:ln w="2540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9334772" y="2852936"/>
            <a:ext cx="0" cy="288032"/>
          </a:xfrm>
          <a:prstGeom prst="line">
            <a:avLst/>
          </a:prstGeom>
          <a:ln w="2540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1522413" y="4437856"/>
            <a:ext cx="1728192" cy="576064"/>
          </a:xfrm>
          <a:prstGeom prst="rect">
            <a:avLst/>
          </a:prstGeom>
          <a:solidFill>
            <a:schemeClr val="tx1">
              <a:lumMod val="6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p:cNvSpPr/>
          <p:nvPr/>
        </p:nvSpPr>
        <p:spPr>
          <a:xfrm>
            <a:off x="3900244" y="4437856"/>
            <a:ext cx="1728192" cy="576064"/>
          </a:xfrm>
          <a:prstGeom prst="rect">
            <a:avLst/>
          </a:prstGeom>
          <a:solidFill>
            <a:schemeClr val="tx1">
              <a:lumMod val="6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a:off x="6022404" y="4437856"/>
            <a:ext cx="1728192" cy="576064"/>
          </a:xfrm>
          <a:prstGeom prst="rect">
            <a:avLst/>
          </a:prstGeom>
          <a:solidFill>
            <a:schemeClr val="accent6">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p:cNvSpPr/>
          <p:nvPr/>
        </p:nvSpPr>
        <p:spPr>
          <a:xfrm>
            <a:off x="8144564" y="4437856"/>
            <a:ext cx="1728192" cy="576064"/>
          </a:xfrm>
          <a:prstGeom prst="rect">
            <a:avLst/>
          </a:prstGeom>
          <a:solidFill>
            <a:schemeClr val="tx1">
              <a:lumMod val="6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p:cNvSpPr/>
          <p:nvPr/>
        </p:nvSpPr>
        <p:spPr>
          <a:xfrm>
            <a:off x="10266724" y="4437856"/>
            <a:ext cx="1728192" cy="576064"/>
          </a:xfrm>
          <a:prstGeom prst="rect">
            <a:avLst/>
          </a:prstGeom>
          <a:solidFill>
            <a:schemeClr val="tx1">
              <a:lumMod val="6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p:cNvSpPr/>
          <p:nvPr/>
        </p:nvSpPr>
        <p:spPr>
          <a:xfrm>
            <a:off x="1494517" y="5892440"/>
            <a:ext cx="1728192" cy="576064"/>
          </a:xfrm>
          <a:prstGeom prst="rect">
            <a:avLst/>
          </a:prstGeom>
          <a:solidFill>
            <a:schemeClr val="tx1">
              <a:lumMod val="6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p:cNvSpPr/>
          <p:nvPr/>
        </p:nvSpPr>
        <p:spPr>
          <a:xfrm>
            <a:off x="3834268" y="5892440"/>
            <a:ext cx="1728192" cy="576064"/>
          </a:xfrm>
          <a:prstGeom prst="rect">
            <a:avLst/>
          </a:prstGeom>
          <a:solidFill>
            <a:schemeClr val="tx1">
              <a:lumMod val="6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p:cNvSpPr/>
          <p:nvPr/>
        </p:nvSpPr>
        <p:spPr>
          <a:xfrm>
            <a:off x="6010080" y="5879824"/>
            <a:ext cx="1728192" cy="576064"/>
          </a:xfrm>
          <a:prstGeom prst="rect">
            <a:avLst/>
          </a:prstGeom>
          <a:solidFill>
            <a:schemeClr val="accent6">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文字方塊 29"/>
          <p:cNvSpPr txBox="1"/>
          <p:nvPr/>
        </p:nvSpPr>
        <p:spPr>
          <a:xfrm>
            <a:off x="5266859" y="2146328"/>
            <a:ext cx="1224136" cy="341632"/>
          </a:xfrm>
          <a:prstGeom prst="rect">
            <a:avLst/>
          </a:prstGeom>
          <a:noFill/>
        </p:spPr>
        <p:txBody>
          <a:bodyPr wrap="square" rtlCol="0">
            <a:spAutoFit/>
          </a:bodyPr>
          <a:lstStyle/>
          <a:p>
            <a:pPr>
              <a:lnSpc>
                <a:spcPct val="90000"/>
              </a:lnSpc>
            </a:pPr>
            <a:r>
              <a:rPr lang="en-US" altLang="zh-TW" dirty="0" smtClean="0">
                <a:solidFill>
                  <a:srgbClr val="FFFF00"/>
                </a:solidFill>
                <a:latin typeface="Times New Roman" panose="02020603050405020304" pitchFamily="18" charset="0"/>
                <a:cs typeface="Times New Roman" panose="02020603050405020304" pitchFamily="18" charset="0"/>
              </a:rPr>
              <a:t>MPEG</a:t>
            </a:r>
            <a:endParaRPr lang="zh-TW" altLang="en-US" dirty="0">
              <a:solidFill>
                <a:srgbClr val="FFFF00"/>
              </a:solidFill>
              <a:latin typeface="Times New Roman" panose="02020603050405020304" pitchFamily="18" charset="0"/>
              <a:cs typeface="Times New Roman" panose="02020603050405020304" pitchFamily="18" charset="0"/>
            </a:endParaRPr>
          </a:p>
        </p:txBody>
      </p:sp>
      <p:sp>
        <p:nvSpPr>
          <p:cNvPr id="32" name="文字方塊 31"/>
          <p:cNvSpPr txBox="1"/>
          <p:nvPr/>
        </p:nvSpPr>
        <p:spPr>
          <a:xfrm>
            <a:off x="1917948" y="3300264"/>
            <a:ext cx="1224136" cy="341632"/>
          </a:xfrm>
          <a:prstGeom prst="rect">
            <a:avLst/>
          </a:prstGeom>
          <a:noFill/>
        </p:spPr>
        <p:txBody>
          <a:bodyPr wrap="square" rtlCol="0">
            <a:spAutoFit/>
          </a:bodyPr>
          <a:lstStyle/>
          <a:p>
            <a:pPr>
              <a:lnSpc>
                <a:spcPct val="90000"/>
              </a:lnSpc>
            </a:pPr>
            <a:r>
              <a:rPr lang="en-US" altLang="zh-TW" dirty="0" smtClean="0">
                <a:solidFill>
                  <a:srgbClr val="FFFF00"/>
                </a:solidFill>
                <a:latin typeface="Times New Roman" panose="02020603050405020304" pitchFamily="18" charset="0"/>
                <a:cs typeface="Times New Roman" panose="02020603050405020304" pitchFamily="18" charset="0"/>
              </a:rPr>
              <a:t>MPEG 1</a:t>
            </a:r>
            <a:endParaRPr lang="zh-TW" altLang="en-US" dirty="0">
              <a:solidFill>
                <a:srgbClr val="FFFF00"/>
              </a:solidFill>
              <a:latin typeface="Times New Roman" panose="02020603050405020304" pitchFamily="18" charset="0"/>
              <a:cs typeface="Times New Roman" panose="02020603050405020304" pitchFamily="18" charset="0"/>
            </a:endParaRPr>
          </a:p>
        </p:txBody>
      </p:sp>
      <p:sp>
        <p:nvSpPr>
          <p:cNvPr id="33" name="文字方塊 32"/>
          <p:cNvSpPr txBox="1"/>
          <p:nvPr/>
        </p:nvSpPr>
        <p:spPr>
          <a:xfrm>
            <a:off x="4222204" y="3300264"/>
            <a:ext cx="1224136" cy="341632"/>
          </a:xfrm>
          <a:prstGeom prst="rect">
            <a:avLst/>
          </a:prstGeom>
          <a:noFill/>
        </p:spPr>
        <p:txBody>
          <a:bodyPr wrap="square" rtlCol="0">
            <a:spAutoFit/>
          </a:bodyPr>
          <a:lstStyle/>
          <a:p>
            <a:pPr>
              <a:lnSpc>
                <a:spcPct val="90000"/>
              </a:lnSpc>
            </a:pPr>
            <a:r>
              <a:rPr lang="en-US" altLang="zh-TW" dirty="0" smtClean="0">
                <a:solidFill>
                  <a:srgbClr val="FFFF00"/>
                </a:solidFill>
                <a:latin typeface="Times New Roman" panose="02020603050405020304" pitchFamily="18" charset="0"/>
                <a:cs typeface="Times New Roman" panose="02020603050405020304" pitchFamily="18" charset="0"/>
              </a:rPr>
              <a:t>MPEG 2</a:t>
            </a:r>
            <a:endParaRPr lang="zh-TW" altLang="en-US" dirty="0">
              <a:solidFill>
                <a:srgbClr val="FFFF00"/>
              </a:solidFill>
              <a:latin typeface="Times New Roman" panose="02020603050405020304" pitchFamily="18" charset="0"/>
              <a:cs typeface="Times New Roman" panose="02020603050405020304" pitchFamily="18" charset="0"/>
            </a:endParaRPr>
          </a:p>
        </p:txBody>
      </p:sp>
      <p:sp>
        <p:nvSpPr>
          <p:cNvPr id="34" name="文字方塊 33"/>
          <p:cNvSpPr txBox="1"/>
          <p:nvPr/>
        </p:nvSpPr>
        <p:spPr>
          <a:xfrm>
            <a:off x="6514136" y="3300264"/>
            <a:ext cx="1224136" cy="341632"/>
          </a:xfrm>
          <a:prstGeom prst="rect">
            <a:avLst/>
          </a:prstGeom>
          <a:noFill/>
        </p:spPr>
        <p:txBody>
          <a:bodyPr wrap="square" rtlCol="0">
            <a:spAutoFit/>
          </a:bodyPr>
          <a:lstStyle/>
          <a:p>
            <a:pPr>
              <a:lnSpc>
                <a:spcPct val="90000"/>
              </a:lnSpc>
            </a:pPr>
            <a:r>
              <a:rPr lang="en-US" altLang="zh-TW" dirty="0" smtClean="0">
                <a:solidFill>
                  <a:srgbClr val="FFFF00"/>
                </a:solidFill>
                <a:latin typeface="Times New Roman" panose="02020603050405020304" pitchFamily="18" charset="0"/>
                <a:cs typeface="Times New Roman" panose="02020603050405020304" pitchFamily="18" charset="0"/>
              </a:rPr>
              <a:t>MPEG 4</a:t>
            </a:r>
            <a:endParaRPr lang="zh-TW" altLang="en-US" dirty="0">
              <a:solidFill>
                <a:srgbClr val="FFFF00"/>
              </a:solidFill>
              <a:latin typeface="Times New Roman" panose="02020603050405020304" pitchFamily="18" charset="0"/>
              <a:cs typeface="Times New Roman" panose="02020603050405020304" pitchFamily="18" charset="0"/>
            </a:endParaRPr>
          </a:p>
        </p:txBody>
      </p:sp>
      <p:sp>
        <p:nvSpPr>
          <p:cNvPr id="35" name="文字方塊 34"/>
          <p:cNvSpPr txBox="1"/>
          <p:nvPr/>
        </p:nvSpPr>
        <p:spPr>
          <a:xfrm>
            <a:off x="8830716" y="3300264"/>
            <a:ext cx="1224136" cy="341632"/>
          </a:xfrm>
          <a:prstGeom prst="rect">
            <a:avLst/>
          </a:prstGeom>
          <a:noFill/>
        </p:spPr>
        <p:txBody>
          <a:bodyPr wrap="square" rtlCol="0">
            <a:spAutoFit/>
          </a:bodyPr>
          <a:lstStyle/>
          <a:p>
            <a:pPr>
              <a:lnSpc>
                <a:spcPct val="90000"/>
              </a:lnSpc>
            </a:pPr>
            <a:r>
              <a:rPr lang="en-US" altLang="zh-TW" dirty="0" smtClean="0">
                <a:solidFill>
                  <a:srgbClr val="FFFF00"/>
                </a:solidFill>
                <a:latin typeface="Times New Roman" panose="02020603050405020304" pitchFamily="18" charset="0"/>
                <a:cs typeface="Times New Roman" panose="02020603050405020304" pitchFamily="18" charset="0"/>
              </a:rPr>
              <a:t>MPEG 7</a:t>
            </a:r>
            <a:endParaRPr lang="zh-TW" altLang="en-US" dirty="0">
              <a:solidFill>
                <a:srgbClr val="FFFF00"/>
              </a:solidFill>
              <a:latin typeface="Times New Roman" panose="02020603050405020304" pitchFamily="18" charset="0"/>
              <a:cs typeface="Times New Roman" panose="02020603050405020304" pitchFamily="18" charset="0"/>
            </a:endParaRPr>
          </a:p>
        </p:txBody>
      </p:sp>
      <p:cxnSp>
        <p:nvCxnSpPr>
          <p:cNvPr id="38" name="直線接點 37"/>
          <p:cNvCxnSpPr>
            <a:stCxn id="7" idx="2"/>
          </p:cNvCxnSpPr>
          <p:nvPr/>
        </p:nvCxnSpPr>
        <p:spPr>
          <a:xfrm>
            <a:off x="2422004" y="3717032"/>
            <a:ext cx="0" cy="720080"/>
          </a:xfrm>
          <a:prstGeom prst="line">
            <a:avLst/>
          </a:prstGeom>
          <a:ln w="2540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2" name="直線接點 41"/>
          <p:cNvCxnSpPr/>
          <p:nvPr/>
        </p:nvCxnSpPr>
        <p:spPr>
          <a:xfrm>
            <a:off x="2423083" y="4077072"/>
            <a:ext cx="8711889" cy="0"/>
          </a:xfrm>
          <a:prstGeom prst="line">
            <a:avLst/>
          </a:prstGeom>
          <a:ln w="2540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直線接點 46"/>
          <p:cNvCxnSpPr>
            <a:endCxn id="23" idx="0"/>
          </p:cNvCxnSpPr>
          <p:nvPr/>
        </p:nvCxnSpPr>
        <p:spPr>
          <a:xfrm>
            <a:off x="4764340" y="4077072"/>
            <a:ext cx="0" cy="360784"/>
          </a:xfrm>
          <a:prstGeom prst="line">
            <a:avLst/>
          </a:prstGeom>
          <a:ln w="2540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 name="直線接點 48"/>
          <p:cNvCxnSpPr/>
          <p:nvPr/>
        </p:nvCxnSpPr>
        <p:spPr>
          <a:xfrm>
            <a:off x="6902072" y="4077072"/>
            <a:ext cx="0" cy="360784"/>
          </a:xfrm>
          <a:prstGeom prst="line">
            <a:avLst/>
          </a:prstGeom>
          <a:ln w="2540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1" name="直線接點 50"/>
          <p:cNvCxnSpPr/>
          <p:nvPr/>
        </p:nvCxnSpPr>
        <p:spPr>
          <a:xfrm>
            <a:off x="9018120" y="4077072"/>
            <a:ext cx="0" cy="360784"/>
          </a:xfrm>
          <a:prstGeom prst="line">
            <a:avLst/>
          </a:prstGeom>
          <a:ln w="2540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2" name="直線接點 51"/>
          <p:cNvCxnSpPr/>
          <p:nvPr/>
        </p:nvCxnSpPr>
        <p:spPr>
          <a:xfrm>
            <a:off x="11132660" y="4077072"/>
            <a:ext cx="0" cy="360784"/>
          </a:xfrm>
          <a:prstGeom prst="line">
            <a:avLst/>
          </a:prstGeom>
          <a:ln w="2540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3" name="直線接點 52"/>
          <p:cNvCxnSpPr/>
          <p:nvPr/>
        </p:nvCxnSpPr>
        <p:spPr>
          <a:xfrm>
            <a:off x="6886500" y="5013920"/>
            <a:ext cx="0" cy="863352"/>
          </a:xfrm>
          <a:prstGeom prst="line">
            <a:avLst/>
          </a:prstGeom>
          <a:ln w="2540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5" name="直線接點 54"/>
          <p:cNvCxnSpPr/>
          <p:nvPr/>
        </p:nvCxnSpPr>
        <p:spPr>
          <a:xfrm>
            <a:off x="2349996" y="5445224"/>
            <a:ext cx="4536504" cy="0"/>
          </a:xfrm>
          <a:prstGeom prst="line">
            <a:avLst/>
          </a:prstGeom>
          <a:ln w="2540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 name="直線接點 57"/>
          <p:cNvCxnSpPr/>
          <p:nvPr/>
        </p:nvCxnSpPr>
        <p:spPr>
          <a:xfrm flipH="1">
            <a:off x="2349995" y="5445224"/>
            <a:ext cx="1" cy="431305"/>
          </a:xfrm>
          <a:prstGeom prst="line">
            <a:avLst/>
          </a:prstGeom>
          <a:ln w="2540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3" name="直線接點 62"/>
          <p:cNvCxnSpPr/>
          <p:nvPr/>
        </p:nvCxnSpPr>
        <p:spPr>
          <a:xfrm flipH="1">
            <a:off x="4705582" y="5445224"/>
            <a:ext cx="1" cy="431305"/>
          </a:xfrm>
          <a:prstGeom prst="line">
            <a:avLst/>
          </a:prstGeom>
          <a:ln w="2540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64" name="文字方塊 63"/>
          <p:cNvSpPr txBox="1"/>
          <p:nvPr/>
        </p:nvSpPr>
        <p:spPr>
          <a:xfrm>
            <a:off x="1913657" y="4555072"/>
            <a:ext cx="1224136" cy="341632"/>
          </a:xfrm>
          <a:prstGeom prst="rect">
            <a:avLst/>
          </a:prstGeom>
          <a:noFill/>
        </p:spPr>
        <p:txBody>
          <a:bodyPr wrap="square" rtlCol="0">
            <a:spAutoFit/>
          </a:bodyPr>
          <a:lstStyle/>
          <a:p>
            <a:pPr>
              <a:lnSpc>
                <a:spcPct val="90000"/>
              </a:lnSpc>
            </a:pPr>
            <a:r>
              <a:rPr lang="en-US" altLang="zh-TW" dirty="0" smtClean="0">
                <a:solidFill>
                  <a:srgbClr val="FFFF00"/>
                </a:solidFill>
                <a:latin typeface="Times New Roman" panose="02020603050405020304" pitchFamily="18" charset="0"/>
                <a:cs typeface="Times New Roman" panose="02020603050405020304" pitchFamily="18" charset="0"/>
              </a:rPr>
              <a:t>System</a:t>
            </a:r>
            <a:endParaRPr lang="zh-TW" altLang="en-US" dirty="0">
              <a:solidFill>
                <a:srgbClr val="FFFF00"/>
              </a:solidFill>
              <a:latin typeface="Times New Roman" panose="02020603050405020304" pitchFamily="18" charset="0"/>
              <a:cs typeface="Times New Roman" panose="02020603050405020304" pitchFamily="18" charset="0"/>
            </a:endParaRPr>
          </a:p>
        </p:txBody>
      </p:sp>
      <p:sp>
        <p:nvSpPr>
          <p:cNvPr id="65" name="文字方塊 64"/>
          <p:cNvSpPr txBox="1"/>
          <p:nvPr/>
        </p:nvSpPr>
        <p:spPr>
          <a:xfrm>
            <a:off x="4366220" y="4555072"/>
            <a:ext cx="1224136" cy="341632"/>
          </a:xfrm>
          <a:prstGeom prst="rect">
            <a:avLst/>
          </a:prstGeom>
          <a:noFill/>
        </p:spPr>
        <p:txBody>
          <a:bodyPr wrap="square" rtlCol="0">
            <a:spAutoFit/>
          </a:bodyPr>
          <a:lstStyle/>
          <a:p>
            <a:pPr>
              <a:lnSpc>
                <a:spcPct val="90000"/>
              </a:lnSpc>
            </a:pPr>
            <a:r>
              <a:rPr lang="en-US" altLang="zh-TW" dirty="0" smtClean="0">
                <a:solidFill>
                  <a:srgbClr val="FFFF00"/>
                </a:solidFill>
                <a:latin typeface="Times New Roman" panose="02020603050405020304" pitchFamily="18" charset="0"/>
                <a:cs typeface="Times New Roman" panose="02020603050405020304" pitchFamily="18" charset="0"/>
              </a:rPr>
              <a:t>Video</a:t>
            </a:r>
            <a:endParaRPr lang="zh-TW" altLang="en-US" dirty="0">
              <a:solidFill>
                <a:srgbClr val="FFFF00"/>
              </a:solidFill>
              <a:latin typeface="Times New Roman" panose="02020603050405020304" pitchFamily="18" charset="0"/>
              <a:cs typeface="Times New Roman" panose="02020603050405020304" pitchFamily="18" charset="0"/>
            </a:endParaRPr>
          </a:p>
        </p:txBody>
      </p:sp>
      <p:sp>
        <p:nvSpPr>
          <p:cNvPr id="66" name="文字方塊 65"/>
          <p:cNvSpPr txBox="1"/>
          <p:nvPr/>
        </p:nvSpPr>
        <p:spPr>
          <a:xfrm>
            <a:off x="6490995" y="4555072"/>
            <a:ext cx="1224136" cy="341632"/>
          </a:xfrm>
          <a:prstGeom prst="rect">
            <a:avLst/>
          </a:prstGeom>
          <a:noFill/>
        </p:spPr>
        <p:txBody>
          <a:bodyPr wrap="square" rtlCol="0">
            <a:spAutoFit/>
          </a:bodyPr>
          <a:lstStyle/>
          <a:p>
            <a:pPr>
              <a:lnSpc>
                <a:spcPct val="90000"/>
              </a:lnSpc>
            </a:pPr>
            <a:r>
              <a:rPr lang="en-US" altLang="zh-TW" dirty="0" smtClean="0">
                <a:solidFill>
                  <a:srgbClr val="FFFF00"/>
                </a:solidFill>
                <a:latin typeface="Times New Roman" panose="02020603050405020304" pitchFamily="18" charset="0"/>
                <a:cs typeface="Times New Roman" panose="02020603050405020304" pitchFamily="18" charset="0"/>
              </a:rPr>
              <a:t>Audio</a:t>
            </a:r>
            <a:endParaRPr lang="zh-TW" altLang="en-US" dirty="0">
              <a:solidFill>
                <a:srgbClr val="FFFF00"/>
              </a:solidFill>
              <a:latin typeface="Times New Roman" panose="02020603050405020304" pitchFamily="18" charset="0"/>
              <a:cs typeface="Times New Roman" panose="02020603050405020304" pitchFamily="18" charset="0"/>
            </a:endParaRPr>
          </a:p>
        </p:txBody>
      </p:sp>
      <p:sp>
        <p:nvSpPr>
          <p:cNvPr id="67" name="文字方塊 66"/>
          <p:cNvSpPr txBox="1"/>
          <p:nvPr/>
        </p:nvSpPr>
        <p:spPr>
          <a:xfrm>
            <a:off x="8215396" y="4422989"/>
            <a:ext cx="1571288" cy="590931"/>
          </a:xfrm>
          <a:prstGeom prst="rect">
            <a:avLst/>
          </a:prstGeom>
          <a:noFill/>
        </p:spPr>
        <p:txBody>
          <a:bodyPr wrap="square" rtlCol="0">
            <a:spAutoFit/>
          </a:bodyPr>
          <a:lstStyle/>
          <a:p>
            <a:pPr algn="ctr">
              <a:lnSpc>
                <a:spcPct val="90000"/>
              </a:lnSpc>
            </a:pPr>
            <a:r>
              <a:rPr lang="en-US" altLang="zh-TW" dirty="0" smtClean="0">
                <a:solidFill>
                  <a:srgbClr val="FFFF00"/>
                </a:solidFill>
                <a:latin typeface="Times New Roman" panose="02020603050405020304" pitchFamily="18" charset="0"/>
                <a:cs typeface="Times New Roman" panose="02020603050405020304" pitchFamily="18" charset="0"/>
              </a:rPr>
              <a:t>Compliance</a:t>
            </a:r>
          </a:p>
          <a:p>
            <a:pPr algn="ctr">
              <a:lnSpc>
                <a:spcPct val="90000"/>
              </a:lnSpc>
            </a:pPr>
            <a:r>
              <a:rPr lang="en-US" altLang="zh-TW" dirty="0" smtClean="0">
                <a:solidFill>
                  <a:srgbClr val="FFFF00"/>
                </a:solidFill>
                <a:latin typeface="Times New Roman" panose="02020603050405020304" pitchFamily="18" charset="0"/>
                <a:cs typeface="Times New Roman" panose="02020603050405020304" pitchFamily="18" charset="0"/>
              </a:rPr>
              <a:t>Testing</a:t>
            </a:r>
            <a:endParaRPr lang="zh-TW" altLang="en-US" dirty="0">
              <a:solidFill>
                <a:srgbClr val="FFFF00"/>
              </a:solidFill>
              <a:latin typeface="Times New Roman" panose="02020603050405020304" pitchFamily="18" charset="0"/>
              <a:cs typeface="Times New Roman" panose="02020603050405020304" pitchFamily="18" charset="0"/>
            </a:endParaRPr>
          </a:p>
        </p:txBody>
      </p:sp>
      <p:sp>
        <p:nvSpPr>
          <p:cNvPr id="68" name="文字方塊 67"/>
          <p:cNvSpPr txBox="1"/>
          <p:nvPr/>
        </p:nvSpPr>
        <p:spPr>
          <a:xfrm>
            <a:off x="10345176" y="4438632"/>
            <a:ext cx="1571288" cy="590931"/>
          </a:xfrm>
          <a:prstGeom prst="rect">
            <a:avLst/>
          </a:prstGeom>
          <a:noFill/>
        </p:spPr>
        <p:txBody>
          <a:bodyPr wrap="square" rtlCol="0">
            <a:spAutoFit/>
          </a:bodyPr>
          <a:lstStyle/>
          <a:p>
            <a:pPr algn="ctr">
              <a:lnSpc>
                <a:spcPct val="90000"/>
              </a:lnSpc>
            </a:pPr>
            <a:r>
              <a:rPr lang="en-US" altLang="zh-TW" dirty="0" smtClean="0">
                <a:solidFill>
                  <a:srgbClr val="FFFF00"/>
                </a:solidFill>
                <a:latin typeface="Times New Roman" panose="02020603050405020304" pitchFamily="18" charset="0"/>
                <a:cs typeface="Times New Roman" panose="02020603050405020304" pitchFamily="18" charset="0"/>
              </a:rPr>
              <a:t>Software</a:t>
            </a:r>
          </a:p>
          <a:p>
            <a:pPr algn="ctr">
              <a:lnSpc>
                <a:spcPct val="90000"/>
              </a:lnSpc>
            </a:pPr>
            <a:r>
              <a:rPr lang="en-US" altLang="zh-TW" dirty="0" smtClean="0">
                <a:solidFill>
                  <a:srgbClr val="FFFF00"/>
                </a:solidFill>
                <a:latin typeface="Times New Roman" panose="02020603050405020304" pitchFamily="18" charset="0"/>
                <a:cs typeface="Times New Roman" panose="02020603050405020304" pitchFamily="18" charset="0"/>
              </a:rPr>
              <a:t>Simulation</a:t>
            </a:r>
            <a:endParaRPr lang="zh-TW" altLang="en-US" dirty="0">
              <a:solidFill>
                <a:srgbClr val="FFFF00"/>
              </a:solidFill>
              <a:latin typeface="Times New Roman" panose="02020603050405020304" pitchFamily="18" charset="0"/>
              <a:cs typeface="Times New Roman" panose="02020603050405020304" pitchFamily="18" charset="0"/>
            </a:endParaRPr>
          </a:p>
        </p:txBody>
      </p:sp>
      <p:sp>
        <p:nvSpPr>
          <p:cNvPr id="69" name="文字方塊 68"/>
          <p:cNvSpPr txBox="1"/>
          <p:nvPr/>
        </p:nvSpPr>
        <p:spPr>
          <a:xfrm>
            <a:off x="6418448" y="6009656"/>
            <a:ext cx="1224136" cy="341632"/>
          </a:xfrm>
          <a:prstGeom prst="rect">
            <a:avLst/>
          </a:prstGeom>
          <a:noFill/>
        </p:spPr>
        <p:txBody>
          <a:bodyPr wrap="square" rtlCol="0">
            <a:spAutoFit/>
          </a:bodyPr>
          <a:lstStyle/>
          <a:p>
            <a:pPr>
              <a:lnSpc>
                <a:spcPct val="90000"/>
              </a:lnSpc>
            </a:pPr>
            <a:r>
              <a:rPr lang="en-US" altLang="zh-TW" dirty="0" smtClean="0">
                <a:solidFill>
                  <a:srgbClr val="FFFF00"/>
                </a:solidFill>
                <a:latin typeface="Times New Roman" panose="02020603050405020304" pitchFamily="18" charset="0"/>
                <a:cs typeface="Times New Roman" panose="02020603050405020304" pitchFamily="18" charset="0"/>
              </a:rPr>
              <a:t>Layer 3</a:t>
            </a:r>
            <a:endParaRPr lang="zh-TW" altLang="en-US" dirty="0">
              <a:solidFill>
                <a:srgbClr val="FFFF00"/>
              </a:solidFill>
              <a:latin typeface="Times New Roman" panose="02020603050405020304" pitchFamily="18" charset="0"/>
              <a:cs typeface="Times New Roman" panose="02020603050405020304" pitchFamily="18" charset="0"/>
            </a:endParaRPr>
          </a:p>
        </p:txBody>
      </p:sp>
      <p:sp>
        <p:nvSpPr>
          <p:cNvPr id="70" name="文字方塊 69"/>
          <p:cNvSpPr txBox="1"/>
          <p:nvPr/>
        </p:nvSpPr>
        <p:spPr>
          <a:xfrm>
            <a:off x="4261230" y="6009656"/>
            <a:ext cx="1224136" cy="341632"/>
          </a:xfrm>
          <a:prstGeom prst="rect">
            <a:avLst/>
          </a:prstGeom>
          <a:noFill/>
        </p:spPr>
        <p:txBody>
          <a:bodyPr wrap="square" rtlCol="0">
            <a:spAutoFit/>
          </a:bodyPr>
          <a:lstStyle/>
          <a:p>
            <a:pPr>
              <a:lnSpc>
                <a:spcPct val="90000"/>
              </a:lnSpc>
            </a:pPr>
            <a:r>
              <a:rPr lang="en-US" altLang="zh-TW" dirty="0" smtClean="0">
                <a:solidFill>
                  <a:srgbClr val="FFFF00"/>
                </a:solidFill>
                <a:latin typeface="Times New Roman" panose="02020603050405020304" pitchFamily="18" charset="0"/>
                <a:cs typeface="Times New Roman" panose="02020603050405020304" pitchFamily="18" charset="0"/>
              </a:rPr>
              <a:t>Layer 2</a:t>
            </a:r>
            <a:endParaRPr lang="zh-TW" altLang="en-US" dirty="0">
              <a:solidFill>
                <a:srgbClr val="FFFF00"/>
              </a:solidFill>
              <a:latin typeface="Times New Roman" panose="02020603050405020304" pitchFamily="18" charset="0"/>
              <a:cs typeface="Times New Roman" panose="02020603050405020304" pitchFamily="18" charset="0"/>
            </a:endParaRPr>
          </a:p>
        </p:txBody>
      </p:sp>
      <p:sp>
        <p:nvSpPr>
          <p:cNvPr id="71" name="文字方塊 70"/>
          <p:cNvSpPr txBox="1"/>
          <p:nvPr/>
        </p:nvSpPr>
        <p:spPr>
          <a:xfrm>
            <a:off x="1913657" y="6009656"/>
            <a:ext cx="1224136" cy="341632"/>
          </a:xfrm>
          <a:prstGeom prst="rect">
            <a:avLst/>
          </a:prstGeom>
          <a:noFill/>
        </p:spPr>
        <p:txBody>
          <a:bodyPr wrap="square" rtlCol="0">
            <a:spAutoFit/>
          </a:bodyPr>
          <a:lstStyle/>
          <a:p>
            <a:pPr>
              <a:lnSpc>
                <a:spcPct val="90000"/>
              </a:lnSpc>
            </a:pPr>
            <a:r>
              <a:rPr lang="en-US" altLang="zh-TW" dirty="0" smtClean="0">
                <a:solidFill>
                  <a:srgbClr val="FFFF00"/>
                </a:solidFill>
                <a:latin typeface="Times New Roman" panose="02020603050405020304" pitchFamily="18" charset="0"/>
                <a:cs typeface="Times New Roman" panose="02020603050405020304" pitchFamily="18" charset="0"/>
              </a:rPr>
              <a:t>Layer 1</a:t>
            </a:r>
            <a:endParaRPr lang="zh-TW" altLang="en-US"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791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smtClean="0"/>
              <a:t>MPEG-I Audio</a:t>
            </a:r>
            <a:endParaRPr lang="zh-TW" dirty="0"/>
          </a:p>
        </p:txBody>
      </p:sp>
      <p:sp>
        <p:nvSpPr>
          <p:cNvPr id="14" name="內容版面配置區 13"/>
          <p:cNvSpPr>
            <a:spLocks noGrp="1"/>
          </p:cNvSpPr>
          <p:nvPr>
            <p:ph idx="1"/>
          </p:nvPr>
        </p:nvSpPr>
        <p:spPr>
          <a:xfrm>
            <a:off x="1522413" y="1904999"/>
            <a:ext cx="9324527" cy="4764361"/>
          </a:xfrm>
        </p:spPr>
        <p:txBody>
          <a:bodyPr>
            <a:normAutofit/>
          </a:bodyPr>
          <a:lstStyle/>
          <a:p>
            <a:r>
              <a:rPr lang="en-US" altLang="zh-TW" dirty="0" smtClean="0"/>
              <a:t>MPEG-I</a:t>
            </a:r>
          </a:p>
          <a:p>
            <a:pPr lvl="1"/>
            <a:r>
              <a:rPr lang="en-US" altLang="zh-TW" dirty="0" smtClean="0"/>
              <a:t>Layer I (MP1)</a:t>
            </a:r>
            <a:r>
              <a:rPr lang="zh-TW" altLang="en-US" dirty="0" smtClean="0"/>
              <a:t> </a:t>
            </a:r>
            <a:r>
              <a:rPr lang="en-US" altLang="zh-TW" dirty="0" smtClean="0"/>
              <a:t>: </a:t>
            </a:r>
            <a:r>
              <a:rPr lang="zh-TW" altLang="en-US" dirty="0" smtClean="0"/>
              <a:t>編碼簡單，壓縮後音質可達</a:t>
            </a:r>
            <a:r>
              <a:rPr lang="en-US" altLang="zh-TW" dirty="0" smtClean="0"/>
              <a:t>384kbps</a:t>
            </a:r>
            <a:r>
              <a:rPr lang="zh-TW" altLang="en-US" dirty="0" smtClean="0"/>
              <a:t>。壓縮率是</a:t>
            </a:r>
            <a:r>
              <a:rPr lang="en-US" altLang="zh-TW" dirty="0" smtClean="0"/>
              <a:t>MPEG-I</a:t>
            </a:r>
            <a:r>
              <a:rPr lang="zh-TW" altLang="en-US" dirty="0" smtClean="0"/>
              <a:t>三層當中最低的，約為</a:t>
            </a:r>
            <a:r>
              <a:rPr lang="en-US" altLang="zh-TW" dirty="0" smtClean="0"/>
              <a:t>4:1</a:t>
            </a:r>
            <a:r>
              <a:rPr lang="zh-TW" altLang="en-US" dirty="0" smtClean="0"/>
              <a:t>。</a:t>
            </a:r>
            <a:endParaRPr lang="en-US" altLang="zh-TW" dirty="0" smtClean="0"/>
          </a:p>
          <a:p>
            <a:pPr lvl="1"/>
            <a:endParaRPr lang="en-US" altLang="zh-TW" dirty="0" smtClean="0"/>
          </a:p>
          <a:p>
            <a:pPr lvl="1"/>
            <a:r>
              <a:rPr lang="en-US" altLang="zh-TW" dirty="0" smtClean="0"/>
              <a:t>Layer II</a:t>
            </a:r>
            <a:r>
              <a:rPr lang="zh-TW" altLang="en-US" dirty="0" smtClean="0"/>
              <a:t> </a:t>
            </a:r>
            <a:r>
              <a:rPr lang="en-US" altLang="zh-TW" dirty="0" smtClean="0"/>
              <a:t>(MP2) : </a:t>
            </a:r>
            <a:r>
              <a:rPr lang="zh-TW" altLang="en-US" dirty="0" smtClean="0"/>
              <a:t>演算複雜度中等，壓縮率可達</a:t>
            </a:r>
            <a:r>
              <a:rPr lang="en-US" altLang="zh-TW" dirty="0" smtClean="0"/>
              <a:t>8:1~6:1</a:t>
            </a:r>
            <a:r>
              <a:rPr lang="zh-TW" altLang="en-US" dirty="0" smtClean="0"/>
              <a:t>，在上述的壓縮率下音質可達</a:t>
            </a:r>
            <a:r>
              <a:rPr lang="en-US" altLang="zh-TW" dirty="0" smtClean="0"/>
              <a:t>192kbps-256kbps</a:t>
            </a:r>
            <a:r>
              <a:rPr lang="zh-TW" altLang="en-US" dirty="0" smtClean="0"/>
              <a:t>，最高音質為</a:t>
            </a:r>
            <a:r>
              <a:rPr lang="en-US" altLang="zh-TW" dirty="0" smtClean="0"/>
              <a:t>384kbps</a:t>
            </a:r>
            <a:r>
              <a:rPr lang="zh-TW" altLang="en-US" dirty="0" smtClean="0"/>
              <a:t>。</a:t>
            </a:r>
            <a:endParaRPr lang="en-US" altLang="zh-TW" dirty="0" smtClean="0"/>
          </a:p>
          <a:p>
            <a:pPr lvl="1"/>
            <a:endParaRPr lang="en-US" altLang="zh-TW" dirty="0"/>
          </a:p>
          <a:p>
            <a:pPr lvl="1"/>
            <a:r>
              <a:rPr lang="en-US" altLang="zh-TW" dirty="0" smtClean="0"/>
              <a:t>Layer III (MP3): </a:t>
            </a:r>
            <a:r>
              <a:rPr lang="zh-TW" altLang="en-US" dirty="0" smtClean="0"/>
              <a:t>以當時的硬體來說，第三層的運算與模型最為複雜，但是其壓縮率是三層當中最高，壓縮率可達 </a:t>
            </a:r>
            <a:r>
              <a:rPr lang="en-US" altLang="zh-TW" dirty="0" smtClean="0"/>
              <a:t>12:1~10:1</a:t>
            </a:r>
            <a:r>
              <a:rPr lang="zh-TW" altLang="en-US" dirty="0" smtClean="0"/>
              <a:t> ，在上述壓縮率下音質可達</a:t>
            </a:r>
            <a:r>
              <a:rPr lang="en-US" altLang="zh-TW" dirty="0" smtClean="0"/>
              <a:t>112-128</a:t>
            </a:r>
            <a:r>
              <a:rPr lang="zh-TW" altLang="en-US" dirty="0" smtClean="0"/>
              <a:t> </a:t>
            </a:r>
            <a:r>
              <a:rPr lang="en-US" altLang="zh-TW" dirty="0" smtClean="0"/>
              <a:t>kbps</a:t>
            </a:r>
            <a:r>
              <a:rPr lang="zh-TW" altLang="en-US" dirty="0" smtClean="0"/>
              <a:t>。 最高音質為</a:t>
            </a:r>
            <a:r>
              <a:rPr lang="en-US" altLang="zh-TW" dirty="0" smtClean="0"/>
              <a:t>320</a:t>
            </a:r>
            <a:r>
              <a:rPr lang="zh-TW" altLang="en-US" dirty="0" smtClean="0"/>
              <a:t> </a:t>
            </a:r>
            <a:r>
              <a:rPr lang="en-US" altLang="zh-TW" dirty="0" smtClean="0"/>
              <a:t>kbps</a:t>
            </a:r>
            <a:r>
              <a:rPr lang="zh-TW" altLang="en-US" dirty="0" smtClean="0"/>
              <a:t>。</a:t>
            </a:r>
            <a:endParaRPr lang="en-US" altLang="zh-TW" dirty="0"/>
          </a:p>
        </p:txBody>
      </p:sp>
    </p:spTree>
    <p:extLst>
      <p:ext uri="{BB962C8B-B14F-4D97-AF65-F5344CB8AC3E}">
        <p14:creationId xmlns:p14="http://schemas.microsoft.com/office/powerpoint/2010/main" val="70599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smtClean="0"/>
              <a:t>MPEG-I Audio</a:t>
            </a:r>
            <a:endParaRPr lang="zh-TW" dirty="0"/>
          </a:p>
        </p:txBody>
      </p:sp>
      <p:sp>
        <p:nvSpPr>
          <p:cNvPr id="14" name="內容版面配置區 13"/>
          <p:cNvSpPr>
            <a:spLocks noGrp="1"/>
          </p:cNvSpPr>
          <p:nvPr>
            <p:ph idx="1"/>
          </p:nvPr>
        </p:nvSpPr>
        <p:spPr>
          <a:xfrm>
            <a:off x="1522413" y="1904999"/>
            <a:ext cx="9324527" cy="4764361"/>
          </a:xfrm>
        </p:spPr>
        <p:txBody>
          <a:bodyPr>
            <a:normAutofit/>
          </a:bodyPr>
          <a:lstStyle/>
          <a:p>
            <a:r>
              <a:rPr lang="en-US" altLang="zh-TW" dirty="0" smtClean="0"/>
              <a:t>MPEG-I</a:t>
            </a:r>
          </a:p>
          <a:p>
            <a:pPr lvl="1"/>
            <a:r>
              <a:rPr lang="en-US" altLang="zh-TW" dirty="0" smtClean="0"/>
              <a:t>Layer I (MP1)</a:t>
            </a:r>
            <a:r>
              <a:rPr lang="zh-TW" altLang="en-US" dirty="0" smtClean="0"/>
              <a:t> </a:t>
            </a:r>
            <a:r>
              <a:rPr lang="en-US" altLang="zh-TW" dirty="0" smtClean="0"/>
              <a:t>: </a:t>
            </a:r>
            <a:r>
              <a:rPr lang="zh-TW" altLang="en-US" dirty="0" smtClean="0"/>
              <a:t>編碼簡單，壓縮後音質可達</a:t>
            </a:r>
            <a:r>
              <a:rPr lang="en-US" altLang="zh-TW" dirty="0" smtClean="0"/>
              <a:t>384kbps</a:t>
            </a:r>
            <a:r>
              <a:rPr lang="zh-TW" altLang="en-US" dirty="0" smtClean="0"/>
              <a:t>。壓縮率是</a:t>
            </a:r>
            <a:r>
              <a:rPr lang="en-US" altLang="zh-TW" dirty="0" smtClean="0"/>
              <a:t>MPEG-I</a:t>
            </a:r>
            <a:r>
              <a:rPr lang="zh-TW" altLang="en-US" dirty="0" smtClean="0"/>
              <a:t>三層當中最低的，約為</a:t>
            </a:r>
            <a:r>
              <a:rPr lang="en-US" altLang="zh-TW" dirty="0" smtClean="0"/>
              <a:t>4:1</a:t>
            </a:r>
            <a:r>
              <a:rPr lang="zh-TW" altLang="en-US" dirty="0" smtClean="0"/>
              <a:t>。</a:t>
            </a:r>
            <a:endParaRPr lang="en-US" altLang="zh-TW" dirty="0" smtClean="0"/>
          </a:p>
          <a:p>
            <a:pPr lvl="1"/>
            <a:endParaRPr lang="en-US" altLang="zh-TW" dirty="0" smtClean="0"/>
          </a:p>
          <a:p>
            <a:pPr lvl="1"/>
            <a:r>
              <a:rPr lang="en-US" altLang="zh-TW" dirty="0" smtClean="0"/>
              <a:t>Layer II</a:t>
            </a:r>
            <a:r>
              <a:rPr lang="zh-TW" altLang="en-US" dirty="0" smtClean="0"/>
              <a:t> </a:t>
            </a:r>
            <a:r>
              <a:rPr lang="en-US" altLang="zh-TW" dirty="0" smtClean="0"/>
              <a:t>(MP2) : </a:t>
            </a:r>
            <a:r>
              <a:rPr lang="zh-TW" altLang="en-US" dirty="0" smtClean="0"/>
              <a:t>演算複雜度中等，壓縮率可達</a:t>
            </a:r>
            <a:r>
              <a:rPr lang="en-US" altLang="zh-TW" dirty="0" smtClean="0"/>
              <a:t>8:1~6:1</a:t>
            </a:r>
            <a:r>
              <a:rPr lang="zh-TW" altLang="en-US" dirty="0" smtClean="0"/>
              <a:t>，在上述的壓縮率下音質可達</a:t>
            </a:r>
            <a:r>
              <a:rPr lang="en-US" altLang="zh-TW" dirty="0" smtClean="0"/>
              <a:t>192kbps-256kbps</a:t>
            </a:r>
            <a:r>
              <a:rPr lang="zh-TW" altLang="en-US" dirty="0" smtClean="0"/>
              <a:t>，最高音質為</a:t>
            </a:r>
            <a:r>
              <a:rPr lang="en-US" altLang="zh-TW" dirty="0" smtClean="0"/>
              <a:t>384kbps</a:t>
            </a:r>
            <a:r>
              <a:rPr lang="zh-TW" altLang="en-US" dirty="0" smtClean="0"/>
              <a:t>。</a:t>
            </a:r>
            <a:endParaRPr lang="en-US" altLang="zh-TW" dirty="0" smtClean="0"/>
          </a:p>
          <a:p>
            <a:pPr lvl="1"/>
            <a:endParaRPr lang="en-US" altLang="zh-TW" dirty="0"/>
          </a:p>
          <a:p>
            <a:pPr lvl="1"/>
            <a:r>
              <a:rPr lang="en-US" altLang="zh-TW" dirty="0" smtClean="0">
                <a:solidFill>
                  <a:srgbClr val="FFFF00"/>
                </a:solidFill>
              </a:rPr>
              <a:t>Layer III (MP3): </a:t>
            </a:r>
            <a:r>
              <a:rPr lang="zh-TW" altLang="en-US" dirty="0" smtClean="0">
                <a:solidFill>
                  <a:srgbClr val="FFFF00"/>
                </a:solidFill>
              </a:rPr>
              <a:t>以當時的硬體來說，第三層的運算與模型最為複雜，但是其壓縮率是三層當中最高，壓縮率可達 </a:t>
            </a:r>
            <a:r>
              <a:rPr lang="en-US" altLang="zh-TW" dirty="0" smtClean="0">
                <a:solidFill>
                  <a:srgbClr val="FFFF00"/>
                </a:solidFill>
              </a:rPr>
              <a:t>12:1~10:1</a:t>
            </a:r>
            <a:r>
              <a:rPr lang="zh-TW" altLang="en-US" dirty="0" smtClean="0">
                <a:solidFill>
                  <a:srgbClr val="FFFF00"/>
                </a:solidFill>
              </a:rPr>
              <a:t> ，在上述壓縮率下音質可達</a:t>
            </a:r>
            <a:r>
              <a:rPr lang="en-US" altLang="zh-TW" dirty="0" smtClean="0">
                <a:solidFill>
                  <a:srgbClr val="FFFF00"/>
                </a:solidFill>
              </a:rPr>
              <a:t>112-128</a:t>
            </a:r>
            <a:r>
              <a:rPr lang="zh-TW" altLang="en-US" dirty="0" smtClean="0">
                <a:solidFill>
                  <a:srgbClr val="FFFF00"/>
                </a:solidFill>
              </a:rPr>
              <a:t> </a:t>
            </a:r>
            <a:r>
              <a:rPr lang="en-US" altLang="zh-TW" dirty="0" smtClean="0">
                <a:solidFill>
                  <a:srgbClr val="FFFF00"/>
                </a:solidFill>
              </a:rPr>
              <a:t>kbps</a:t>
            </a:r>
            <a:r>
              <a:rPr lang="zh-TW" altLang="en-US" dirty="0" smtClean="0">
                <a:solidFill>
                  <a:srgbClr val="FFFF00"/>
                </a:solidFill>
              </a:rPr>
              <a:t>。 最高音質為</a:t>
            </a:r>
            <a:r>
              <a:rPr lang="en-US" altLang="zh-TW" dirty="0" smtClean="0">
                <a:solidFill>
                  <a:srgbClr val="FFFF00"/>
                </a:solidFill>
              </a:rPr>
              <a:t>320</a:t>
            </a:r>
            <a:r>
              <a:rPr lang="zh-TW" altLang="en-US" dirty="0" smtClean="0">
                <a:solidFill>
                  <a:srgbClr val="FFFF00"/>
                </a:solidFill>
              </a:rPr>
              <a:t> </a:t>
            </a:r>
            <a:r>
              <a:rPr lang="en-US" altLang="zh-TW" dirty="0" smtClean="0">
                <a:solidFill>
                  <a:srgbClr val="FFFF00"/>
                </a:solidFill>
              </a:rPr>
              <a:t>kbps</a:t>
            </a:r>
            <a:r>
              <a:rPr lang="zh-TW" altLang="en-US" dirty="0" smtClean="0">
                <a:solidFill>
                  <a:srgbClr val="FFFF00"/>
                </a:solidFill>
              </a:rPr>
              <a:t>。</a:t>
            </a:r>
            <a:endParaRPr lang="en-US" altLang="zh-TW" dirty="0">
              <a:solidFill>
                <a:srgbClr val="FFFF00"/>
              </a:solidFill>
            </a:endParaRPr>
          </a:p>
        </p:txBody>
      </p:sp>
    </p:spTree>
    <p:extLst>
      <p:ext uri="{BB962C8B-B14F-4D97-AF65-F5344CB8AC3E}">
        <p14:creationId xmlns:p14="http://schemas.microsoft.com/office/powerpoint/2010/main" val="414586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smtClean="0"/>
              <a:t>MP3</a:t>
            </a:r>
            <a:r>
              <a:rPr lang="zh-TW" altLang="en-US" dirty="0" smtClean="0"/>
              <a:t>壓縮原理</a:t>
            </a:r>
            <a:endParaRPr lang="zh-TW" dirty="0"/>
          </a:p>
        </p:txBody>
      </p:sp>
      <p:sp>
        <p:nvSpPr>
          <p:cNvPr id="14" name="內容版面配置區 13"/>
          <p:cNvSpPr>
            <a:spLocks noGrp="1"/>
          </p:cNvSpPr>
          <p:nvPr>
            <p:ph idx="1"/>
          </p:nvPr>
        </p:nvSpPr>
        <p:spPr>
          <a:xfrm>
            <a:off x="1522413" y="1904999"/>
            <a:ext cx="9324527" cy="4764361"/>
          </a:xfrm>
        </p:spPr>
        <p:txBody>
          <a:bodyPr>
            <a:normAutofit/>
          </a:bodyPr>
          <a:lstStyle/>
          <a:p>
            <a:r>
              <a:rPr lang="en-US" altLang="zh-TW" dirty="0" smtClean="0"/>
              <a:t>MP3</a:t>
            </a:r>
            <a:r>
              <a:rPr lang="zh-TW" altLang="en-US" dirty="0" smtClean="0"/>
              <a:t> 壓縮流程圖</a:t>
            </a:r>
            <a:endParaRPr lang="en-US" altLang="zh-TW" dirty="0" smtClean="0"/>
          </a:p>
        </p:txBody>
      </p:sp>
      <p:sp>
        <p:nvSpPr>
          <p:cNvPr id="3" name="矩形 2"/>
          <p:cNvSpPr/>
          <p:nvPr/>
        </p:nvSpPr>
        <p:spPr>
          <a:xfrm>
            <a:off x="1991401" y="3077891"/>
            <a:ext cx="1569803" cy="792088"/>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2202924" y="4707240"/>
            <a:ext cx="1368152" cy="792088"/>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4373743" y="3087060"/>
            <a:ext cx="1152128" cy="792088"/>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4265731" y="4707240"/>
            <a:ext cx="1368152" cy="792088"/>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6378866" y="3077891"/>
            <a:ext cx="2016224" cy="792088"/>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7026938" y="4707240"/>
            <a:ext cx="1368152" cy="792088"/>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9090267" y="2348880"/>
            <a:ext cx="1368152" cy="3654504"/>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 name="直線單箭頭接點 4"/>
          <p:cNvCxnSpPr/>
          <p:nvPr/>
        </p:nvCxnSpPr>
        <p:spPr>
          <a:xfrm flipV="1">
            <a:off x="881355" y="3473935"/>
            <a:ext cx="1080120" cy="9169"/>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18" name="直線接點 17"/>
          <p:cNvCxnSpPr/>
          <p:nvPr/>
        </p:nvCxnSpPr>
        <p:spPr>
          <a:xfrm flipH="1">
            <a:off x="1457418" y="3483104"/>
            <a:ext cx="1" cy="1620180"/>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1457418" y="5103284"/>
            <a:ext cx="720080"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3" name="直線單箭頭接點 22"/>
          <p:cNvCxnSpPr/>
          <p:nvPr/>
        </p:nvCxnSpPr>
        <p:spPr>
          <a:xfrm>
            <a:off x="3545651" y="5122324"/>
            <a:ext cx="720080"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0" name="直線單箭頭接點 29"/>
          <p:cNvCxnSpPr>
            <a:endCxn id="10" idx="1"/>
          </p:cNvCxnSpPr>
          <p:nvPr/>
        </p:nvCxnSpPr>
        <p:spPr>
          <a:xfrm>
            <a:off x="3571076" y="3483104"/>
            <a:ext cx="802667"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2" name="直線單箭頭接點 31"/>
          <p:cNvCxnSpPr/>
          <p:nvPr/>
        </p:nvCxnSpPr>
        <p:spPr>
          <a:xfrm>
            <a:off x="5540195" y="3483104"/>
            <a:ext cx="838671"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5" name="直線單箭頭接點 34"/>
          <p:cNvCxnSpPr/>
          <p:nvPr/>
        </p:nvCxnSpPr>
        <p:spPr>
          <a:xfrm rot="5400000">
            <a:off x="7291678" y="4287905"/>
            <a:ext cx="838671"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6" name="直線單箭頭接點 35"/>
          <p:cNvCxnSpPr>
            <a:stCxn id="11" idx="0"/>
            <a:endCxn id="10" idx="2"/>
          </p:cNvCxnSpPr>
          <p:nvPr/>
        </p:nvCxnSpPr>
        <p:spPr>
          <a:xfrm flipV="1">
            <a:off x="4949807" y="3879148"/>
            <a:ext cx="0" cy="828092"/>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44" name="直線接點 43"/>
          <p:cNvCxnSpPr/>
          <p:nvPr/>
        </p:nvCxnSpPr>
        <p:spPr>
          <a:xfrm flipH="1">
            <a:off x="5633883" y="5122324"/>
            <a:ext cx="1015530" cy="0"/>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p:nvPr/>
        </p:nvCxnSpPr>
        <p:spPr>
          <a:xfrm flipV="1">
            <a:off x="6649413" y="3879151"/>
            <a:ext cx="3446" cy="1243173"/>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48" name="直線單箭頭接點 47"/>
          <p:cNvCxnSpPr>
            <a:stCxn id="12" idx="3"/>
          </p:cNvCxnSpPr>
          <p:nvPr/>
        </p:nvCxnSpPr>
        <p:spPr>
          <a:xfrm>
            <a:off x="8395090" y="3473935"/>
            <a:ext cx="695177"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51" name="直線單箭頭接點 50"/>
          <p:cNvCxnSpPr/>
          <p:nvPr/>
        </p:nvCxnSpPr>
        <p:spPr>
          <a:xfrm>
            <a:off x="8395090" y="5138565"/>
            <a:ext cx="695177"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52" name="直線單箭頭接點 51"/>
          <p:cNvCxnSpPr/>
          <p:nvPr/>
        </p:nvCxnSpPr>
        <p:spPr>
          <a:xfrm>
            <a:off x="10458419" y="4266966"/>
            <a:ext cx="695177"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53" name="文字方塊 52"/>
          <p:cNvSpPr txBox="1"/>
          <p:nvPr/>
        </p:nvSpPr>
        <p:spPr>
          <a:xfrm>
            <a:off x="1916857" y="3136919"/>
            <a:ext cx="1717613" cy="674031"/>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32-Channel</a:t>
            </a:r>
          </a:p>
          <a:p>
            <a:pPr algn="ctr">
              <a:lnSpc>
                <a:spcPct val="90000"/>
              </a:lnSpc>
            </a:pPr>
            <a:r>
              <a:rPr lang="en-US" altLang="zh-TW" sz="1400" dirty="0" err="1" smtClean="0">
                <a:solidFill>
                  <a:srgbClr val="FFFF00"/>
                </a:solidFill>
                <a:latin typeface="Times New Roman" panose="02020603050405020304" pitchFamily="18" charset="0"/>
                <a:cs typeface="Times New Roman" panose="02020603050405020304" pitchFamily="18" charset="0"/>
              </a:rPr>
              <a:t>Polyphase</a:t>
            </a:r>
            <a:endParaRPr lang="en-US" altLang="zh-TW" sz="1400" dirty="0" smtClean="0">
              <a:solidFill>
                <a:srgbClr val="FFFF00"/>
              </a:solidFill>
              <a:latin typeface="Times New Roman" panose="02020603050405020304" pitchFamily="18" charset="0"/>
              <a:cs typeface="Times New Roman" panose="02020603050405020304" pitchFamily="18" charset="0"/>
            </a:endParaRPr>
          </a:p>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Analysis </a:t>
            </a:r>
            <a:r>
              <a:rPr lang="en-US" altLang="zh-TW" sz="1400" dirty="0" err="1" smtClean="0">
                <a:solidFill>
                  <a:srgbClr val="FFFF00"/>
                </a:solidFill>
                <a:latin typeface="Times New Roman" panose="02020603050405020304" pitchFamily="18" charset="0"/>
                <a:cs typeface="Times New Roman" panose="02020603050405020304" pitchFamily="18" charset="0"/>
              </a:rPr>
              <a:t>Filterbank</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65" name="文字方塊 64"/>
          <p:cNvSpPr txBox="1"/>
          <p:nvPr/>
        </p:nvSpPr>
        <p:spPr>
          <a:xfrm>
            <a:off x="2000896" y="4960168"/>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FFT</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1" name="文字方塊 70"/>
          <p:cNvSpPr txBox="1"/>
          <p:nvPr/>
        </p:nvSpPr>
        <p:spPr>
          <a:xfrm>
            <a:off x="4094278" y="4882258"/>
            <a:ext cx="1717613" cy="480131"/>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Psychoacoustic</a:t>
            </a:r>
            <a:br>
              <a:rPr lang="en-US" altLang="zh-TW" sz="1400" dirty="0" smtClean="0">
                <a:solidFill>
                  <a:srgbClr val="FFFF00"/>
                </a:solidFill>
                <a:latin typeface="Times New Roman" panose="02020603050405020304" pitchFamily="18" charset="0"/>
                <a:cs typeface="Times New Roman" panose="02020603050405020304" pitchFamily="18" charset="0"/>
              </a:rPr>
            </a:br>
            <a:r>
              <a:rPr lang="en-US" altLang="zh-TW" sz="1400" dirty="0" smtClean="0">
                <a:solidFill>
                  <a:srgbClr val="FFFF00"/>
                </a:solidFill>
                <a:latin typeface="Times New Roman" panose="02020603050405020304" pitchFamily="18" charset="0"/>
                <a:cs typeface="Times New Roman" panose="02020603050405020304" pitchFamily="18" charset="0"/>
              </a:rPr>
              <a:t>Model II</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2" name="文字方塊 71"/>
          <p:cNvSpPr txBox="1"/>
          <p:nvPr/>
        </p:nvSpPr>
        <p:spPr>
          <a:xfrm>
            <a:off x="4086123" y="3330818"/>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MDCT</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3" name="文字方塊 72"/>
          <p:cNvSpPr txBox="1"/>
          <p:nvPr/>
        </p:nvSpPr>
        <p:spPr>
          <a:xfrm>
            <a:off x="6543009" y="3111121"/>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Bit Allocation Loop</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4" name="文字方塊 73"/>
          <p:cNvSpPr txBox="1"/>
          <p:nvPr/>
        </p:nvSpPr>
        <p:spPr>
          <a:xfrm>
            <a:off x="6550794" y="3328776"/>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Quantization</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5" name="文字方塊 74"/>
          <p:cNvSpPr txBox="1"/>
          <p:nvPr/>
        </p:nvSpPr>
        <p:spPr>
          <a:xfrm>
            <a:off x="6558579" y="3546431"/>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Huffman coding</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6" name="文字方塊 75"/>
          <p:cNvSpPr txBox="1"/>
          <p:nvPr/>
        </p:nvSpPr>
        <p:spPr>
          <a:xfrm>
            <a:off x="6847754" y="4889774"/>
            <a:ext cx="1717613" cy="480131"/>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Coding of</a:t>
            </a:r>
          </a:p>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Side-Information</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7" name="文字方塊 76"/>
          <p:cNvSpPr txBox="1"/>
          <p:nvPr/>
        </p:nvSpPr>
        <p:spPr>
          <a:xfrm>
            <a:off x="8915537" y="4020606"/>
            <a:ext cx="1717613" cy="480131"/>
          </a:xfrm>
          <a:prstGeom prst="rect">
            <a:avLst/>
          </a:prstGeom>
          <a:noFill/>
        </p:spPr>
        <p:txBody>
          <a:bodyPr wrap="square" rtlCol="0">
            <a:spAutoFit/>
          </a:bodyPr>
          <a:lstStyle/>
          <a:p>
            <a:pPr algn="ctr">
              <a:lnSpc>
                <a:spcPct val="90000"/>
              </a:lnSpc>
            </a:pPr>
            <a:r>
              <a:rPr lang="en-US" altLang="zh-TW" sz="1400" dirty="0" err="1" smtClean="0">
                <a:solidFill>
                  <a:srgbClr val="FFFF00"/>
                </a:solidFill>
                <a:latin typeface="Times New Roman" panose="02020603050405020304" pitchFamily="18" charset="0"/>
                <a:cs typeface="Times New Roman" panose="02020603050405020304" pitchFamily="18" charset="0"/>
              </a:rPr>
              <a:t>Bitstream</a:t>
            </a:r>
            <a:r>
              <a:rPr lang="en-US" altLang="zh-TW" sz="1400" dirty="0" smtClean="0">
                <a:solidFill>
                  <a:srgbClr val="FFFF00"/>
                </a:solidFill>
                <a:latin typeface="Times New Roman" panose="02020603050405020304" pitchFamily="18" charset="0"/>
                <a:cs typeface="Times New Roman" panose="02020603050405020304" pitchFamily="18" charset="0"/>
              </a:rPr>
              <a:t> </a:t>
            </a:r>
          </a:p>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Formatting</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8" name="文字方塊 77"/>
          <p:cNvSpPr txBox="1"/>
          <p:nvPr/>
        </p:nvSpPr>
        <p:spPr>
          <a:xfrm>
            <a:off x="459885" y="3166646"/>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PCM signal</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9" name="文字方塊 78"/>
          <p:cNvSpPr txBox="1"/>
          <p:nvPr/>
        </p:nvSpPr>
        <p:spPr>
          <a:xfrm>
            <a:off x="3543917" y="4080287"/>
            <a:ext cx="1717613" cy="480131"/>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Window</a:t>
            </a:r>
            <a:br>
              <a:rPr lang="en-US" altLang="zh-TW" sz="1400" dirty="0" smtClean="0">
                <a:solidFill>
                  <a:srgbClr val="FFFF00"/>
                </a:solidFill>
                <a:latin typeface="Times New Roman" panose="02020603050405020304" pitchFamily="18" charset="0"/>
                <a:cs typeface="Times New Roman" panose="02020603050405020304" pitchFamily="18" charset="0"/>
              </a:rPr>
            </a:br>
            <a:r>
              <a:rPr lang="en-US" altLang="zh-TW" sz="1400" dirty="0" smtClean="0">
                <a:solidFill>
                  <a:srgbClr val="FFFF00"/>
                </a:solidFill>
                <a:latin typeface="Times New Roman" panose="02020603050405020304" pitchFamily="18" charset="0"/>
                <a:cs typeface="Times New Roman" panose="02020603050405020304" pitchFamily="18" charset="0"/>
              </a:rPr>
              <a:t>Switching</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80" name="文字方塊 79"/>
          <p:cNvSpPr txBox="1"/>
          <p:nvPr/>
        </p:nvSpPr>
        <p:spPr>
          <a:xfrm>
            <a:off x="5547209" y="4225445"/>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SMR</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81" name="文字方塊 80"/>
          <p:cNvSpPr txBox="1"/>
          <p:nvPr/>
        </p:nvSpPr>
        <p:spPr>
          <a:xfrm>
            <a:off x="10682576" y="4047113"/>
            <a:ext cx="1717613" cy="480131"/>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Coded</a:t>
            </a:r>
            <a:br>
              <a:rPr lang="en-US" altLang="zh-TW" sz="1400" dirty="0" smtClean="0">
                <a:solidFill>
                  <a:srgbClr val="FFFF00"/>
                </a:solidFill>
                <a:latin typeface="Times New Roman" panose="02020603050405020304" pitchFamily="18" charset="0"/>
                <a:cs typeface="Times New Roman" panose="02020603050405020304" pitchFamily="18" charset="0"/>
              </a:rPr>
            </a:br>
            <a:r>
              <a:rPr lang="en-US" altLang="zh-TW" sz="1400" dirty="0" smtClean="0">
                <a:solidFill>
                  <a:srgbClr val="FFFF00"/>
                </a:solidFill>
                <a:latin typeface="Times New Roman" panose="02020603050405020304" pitchFamily="18" charset="0"/>
                <a:cs typeface="Times New Roman" panose="02020603050405020304" pitchFamily="18" charset="0"/>
              </a:rPr>
              <a:t>Audio Data</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588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smtClean="0"/>
              <a:t>MP3</a:t>
            </a:r>
            <a:r>
              <a:rPr lang="zh-TW" altLang="en-US" dirty="0" smtClean="0"/>
              <a:t>壓</a:t>
            </a:r>
            <a:r>
              <a:rPr lang="zh-TW" altLang="en-US" dirty="0"/>
              <a:t>縮</a:t>
            </a:r>
            <a:r>
              <a:rPr lang="zh-TW" altLang="en-US" dirty="0" smtClean="0"/>
              <a:t>原理</a:t>
            </a:r>
            <a:endParaRPr lang="zh-TW" dirty="0"/>
          </a:p>
        </p:txBody>
      </p:sp>
      <p:sp>
        <p:nvSpPr>
          <p:cNvPr id="14" name="內容版面配置區 13"/>
          <p:cNvSpPr>
            <a:spLocks noGrp="1"/>
          </p:cNvSpPr>
          <p:nvPr>
            <p:ph idx="1"/>
          </p:nvPr>
        </p:nvSpPr>
        <p:spPr>
          <a:xfrm>
            <a:off x="1522413" y="1904999"/>
            <a:ext cx="9324527" cy="4764361"/>
          </a:xfrm>
        </p:spPr>
        <p:txBody>
          <a:bodyPr>
            <a:normAutofit/>
          </a:bodyPr>
          <a:lstStyle/>
          <a:p>
            <a:r>
              <a:rPr lang="zh-TW" altLang="en-US" dirty="0" smtClean="0"/>
              <a:t>在</a:t>
            </a:r>
            <a:r>
              <a:rPr lang="en-US" altLang="zh-TW" dirty="0" smtClean="0"/>
              <a:t>MP3</a:t>
            </a:r>
            <a:r>
              <a:rPr lang="zh-TW" altLang="en-US" dirty="0" smtClean="0"/>
              <a:t>的標準當中，首先會將輸入訊號分成</a:t>
            </a:r>
            <a:r>
              <a:rPr lang="en-US" altLang="zh-TW" dirty="0" smtClean="0"/>
              <a:t>32</a:t>
            </a:r>
            <a:r>
              <a:rPr lang="zh-TW" altLang="en-US" dirty="0" smtClean="0"/>
              <a:t>個子頻帶，並且對每個子頻帶的訊號作</a:t>
            </a:r>
            <a:r>
              <a:rPr lang="en-US" altLang="zh-TW" dirty="0" smtClean="0"/>
              <a:t>Modified</a:t>
            </a:r>
            <a:r>
              <a:rPr lang="zh-TW" altLang="en-US" dirty="0" smtClean="0"/>
              <a:t> </a:t>
            </a:r>
            <a:r>
              <a:rPr lang="en-US" altLang="zh-TW" dirty="0" smtClean="0"/>
              <a:t>DCT</a:t>
            </a:r>
            <a:r>
              <a:rPr lang="zh-TW" altLang="en-US" dirty="0" smtClean="0"/>
              <a:t>。</a:t>
            </a:r>
            <a:endParaRPr lang="en-US" altLang="zh-TW" dirty="0" smtClean="0"/>
          </a:p>
          <a:p>
            <a:r>
              <a:rPr lang="en-US" altLang="zh-TW" dirty="0" smtClean="0"/>
              <a:t>Modified DCT (MDCT)</a:t>
            </a:r>
            <a:r>
              <a:rPr lang="zh-TW" altLang="en-US" dirty="0" smtClean="0"/>
              <a:t> 即是將輸入訊號先乘上不同的</a:t>
            </a:r>
            <a:r>
              <a:rPr lang="en-US" altLang="zh-TW" dirty="0" smtClean="0"/>
              <a:t>window</a:t>
            </a:r>
            <a:r>
              <a:rPr lang="zh-TW" altLang="en-US" dirty="0" smtClean="0"/>
              <a:t>，以提高時域或頻域上的解析度。</a:t>
            </a:r>
            <a:endParaRPr lang="en-US" altLang="zh-TW" dirty="0" smtClean="0"/>
          </a:p>
          <a:p>
            <a:r>
              <a:rPr lang="zh-TW" altLang="en-US" dirty="0" smtClean="0"/>
              <a:t>不同的</a:t>
            </a:r>
            <a:r>
              <a:rPr lang="en-US" altLang="zh-TW" dirty="0" smtClean="0"/>
              <a:t>window</a:t>
            </a:r>
            <a:r>
              <a:rPr lang="zh-TW" altLang="en-US" dirty="0" smtClean="0"/>
              <a:t>選擇則是靠著第二聲學心理模型來做為參考依據。</a:t>
            </a:r>
            <a:r>
              <a:rPr lang="en-US" altLang="zh-TW" dirty="0" smtClean="0"/>
              <a:t>MP3</a:t>
            </a:r>
            <a:r>
              <a:rPr lang="zh-TW" altLang="en-US" dirty="0" smtClean="0"/>
              <a:t>中結合心理模型定義了一個</a:t>
            </a:r>
            <a:r>
              <a:rPr lang="en-US" altLang="zh-TW" dirty="0" smtClean="0"/>
              <a:t>Perceptual</a:t>
            </a:r>
            <a:r>
              <a:rPr lang="zh-TW" altLang="en-US" dirty="0" smtClean="0"/>
              <a:t> </a:t>
            </a:r>
            <a:r>
              <a:rPr lang="en-US" altLang="zh-TW" dirty="0" smtClean="0"/>
              <a:t>Entropy(PE)</a:t>
            </a:r>
            <a:r>
              <a:rPr lang="zh-TW" altLang="en-US" dirty="0" smtClean="0"/>
              <a:t>，不同的</a:t>
            </a:r>
            <a:r>
              <a:rPr lang="en-US" altLang="zh-TW" dirty="0" smtClean="0"/>
              <a:t>PE</a:t>
            </a:r>
            <a:r>
              <a:rPr lang="zh-TW" altLang="en-US" dirty="0" smtClean="0"/>
              <a:t>值反映了目前的子頻帶訊號變動的程度。 </a:t>
            </a:r>
            <a:endParaRPr lang="en-US" altLang="zh-TW" dirty="0" smtClean="0"/>
          </a:p>
          <a:p>
            <a:r>
              <a:rPr lang="zh-TW" altLang="en-US" dirty="0" smtClean="0"/>
              <a:t>此外，不同的子頻帶的量化位元也是根據到心理模型和靜音門檻曲線來作位元分配。</a:t>
            </a:r>
            <a:endParaRPr lang="en-US" altLang="zh-TW" dirty="0" smtClean="0"/>
          </a:p>
          <a:p>
            <a:r>
              <a:rPr lang="zh-TW" altLang="en-US" dirty="0" smtClean="0"/>
              <a:t>最後再利用</a:t>
            </a:r>
            <a:r>
              <a:rPr lang="en-US" altLang="zh-TW" dirty="0" smtClean="0"/>
              <a:t>Huffman</a:t>
            </a:r>
            <a:r>
              <a:rPr lang="zh-TW" altLang="en-US" dirty="0" smtClean="0"/>
              <a:t>編碼更進一步減少使用位元。</a:t>
            </a:r>
            <a:endParaRPr lang="en-US" altLang="zh-TW" dirty="0"/>
          </a:p>
        </p:txBody>
      </p:sp>
      <p:sp>
        <p:nvSpPr>
          <p:cNvPr id="2" name="文字方塊 1"/>
          <p:cNvSpPr txBox="1"/>
          <p:nvPr/>
        </p:nvSpPr>
        <p:spPr>
          <a:xfrm>
            <a:off x="1773932" y="6327728"/>
            <a:ext cx="6336704" cy="341632"/>
          </a:xfrm>
          <a:prstGeom prst="rect">
            <a:avLst/>
          </a:prstGeom>
          <a:noFill/>
        </p:spPr>
        <p:txBody>
          <a:bodyPr wrap="square" rtlCol="0">
            <a:spAutoFit/>
          </a:bodyPr>
          <a:lstStyle/>
          <a:p>
            <a:pPr>
              <a:lnSpc>
                <a:spcPct val="90000"/>
              </a:lnSpc>
            </a:pPr>
            <a:r>
              <a:rPr lang="zh-TW" altLang="en-US" dirty="0" smtClean="0">
                <a:solidFill>
                  <a:srgbClr val="FFFF00"/>
                </a:solidFill>
              </a:rPr>
              <a:t>比較詳細的敘述可以參考附件。</a:t>
            </a:r>
            <a:endParaRPr lang="zh-TW" altLang="en-US" dirty="0">
              <a:solidFill>
                <a:srgbClr val="FFFF00"/>
              </a:solidFill>
            </a:endParaRPr>
          </a:p>
        </p:txBody>
      </p:sp>
    </p:spTree>
    <p:extLst>
      <p:ext uri="{BB962C8B-B14F-4D97-AF65-F5344CB8AC3E}">
        <p14:creationId xmlns:p14="http://schemas.microsoft.com/office/powerpoint/2010/main" val="125776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第二聲響心理模型</a:t>
            </a:r>
            <a:r>
              <a:rPr lang="en-US" altLang="zh-TW" dirty="0" smtClean="0"/>
              <a:t>(Cont.)</a:t>
            </a:r>
            <a:endParaRPr lang="zh-TW" dirty="0"/>
          </a:p>
        </p:txBody>
      </p:sp>
      <p:sp>
        <p:nvSpPr>
          <p:cNvPr id="14" name="內容版面配置區 13"/>
          <p:cNvSpPr>
            <a:spLocks noGrp="1"/>
          </p:cNvSpPr>
          <p:nvPr>
            <p:ph idx="1"/>
          </p:nvPr>
        </p:nvSpPr>
        <p:spPr>
          <a:xfrm>
            <a:off x="1522413" y="1904999"/>
            <a:ext cx="9900591" cy="4764361"/>
          </a:xfrm>
        </p:spPr>
        <p:txBody>
          <a:bodyPr>
            <a:normAutofit/>
          </a:bodyPr>
          <a:lstStyle/>
          <a:p>
            <a:r>
              <a:rPr lang="zh-TW" altLang="en-US" dirty="0" smtClean="0"/>
              <a:t>靜音門檻曲線 </a:t>
            </a:r>
            <a:r>
              <a:rPr lang="en-US" altLang="zh-TW" dirty="0" smtClean="0"/>
              <a:t>(The Threshold in Quiet) : </a:t>
            </a:r>
            <a:r>
              <a:rPr lang="zh-TW" altLang="en-US" dirty="0" smtClean="0"/>
              <a:t>若聲音強度低於靜音門檻曲線，則代表人耳聽不見該頻率的聲音。</a:t>
            </a:r>
            <a:endParaRPr lang="en-US" altLang="zh-TW" dirty="0" smtClean="0"/>
          </a:p>
        </p:txBody>
      </p:sp>
      <p:pic>
        <p:nvPicPr>
          <p:cNvPr id="3" name="圖片 2"/>
          <p:cNvPicPr>
            <a:picLocks noChangeAspect="1"/>
          </p:cNvPicPr>
          <p:nvPr/>
        </p:nvPicPr>
        <p:blipFill>
          <a:blip r:embed="rId2"/>
          <a:stretch>
            <a:fillRect/>
          </a:stretch>
        </p:blipFill>
        <p:spPr>
          <a:xfrm>
            <a:off x="2908200" y="2852936"/>
            <a:ext cx="7129015" cy="3693790"/>
          </a:xfrm>
          <a:prstGeom prst="rect">
            <a:avLst/>
          </a:prstGeom>
        </p:spPr>
      </p:pic>
    </p:spTree>
    <p:extLst>
      <p:ext uri="{BB962C8B-B14F-4D97-AF65-F5344CB8AC3E}">
        <p14:creationId xmlns:p14="http://schemas.microsoft.com/office/powerpoint/2010/main" val="111895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smtClean="0"/>
              <a:t>MP3</a:t>
            </a:r>
            <a:r>
              <a:rPr lang="zh-TW" altLang="en-US" dirty="0" smtClean="0"/>
              <a:t>壓</a:t>
            </a:r>
            <a:r>
              <a:rPr lang="zh-TW" altLang="en-US" dirty="0"/>
              <a:t>縮</a:t>
            </a:r>
            <a:r>
              <a:rPr lang="zh-TW" altLang="en-US" dirty="0" smtClean="0"/>
              <a:t>原理</a:t>
            </a:r>
            <a:endParaRPr lang="zh-TW" dirty="0"/>
          </a:p>
        </p:txBody>
      </p:sp>
      <p:sp>
        <p:nvSpPr>
          <p:cNvPr id="14" name="內容版面配置區 13"/>
          <p:cNvSpPr>
            <a:spLocks noGrp="1"/>
          </p:cNvSpPr>
          <p:nvPr>
            <p:ph idx="1"/>
          </p:nvPr>
        </p:nvSpPr>
        <p:spPr>
          <a:xfrm>
            <a:off x="1522413" y="1904999"/>
            <a:ext cx="9324527" cy="4764361"/>
          </a:xfrm>
        </p:spPr>
        <p:txBody>
          <a:bodyPr>
            <a:normAutofit/>
          </a:bodyPr>
          <a:lstStyle/>
          <a:p>
            <a:r>
              <a:rPr lang="zh-TW" altLang="en-US" dirty="0" smtClean="0"/>
              <a:t>參考靜音門檻曲線可以發現到人耳對於高頻訊號的敏感度較差；因此，粗略來說，</a:t>
            </a:r>
            <a:r>
              <a:rPr lang="en-US" altLang="zh-TW" dirty="0" smtClean="0"/>
              <a:t>MP3</a:t>
            </a:r>
            <a:r>
              <a:rPr lang="zh-TW" altLang="en-US" dirty="0" smtClean="0"/>
              <a:t>就是將這些一般比較不會注意到的高頻一刀切掉，位元率越低，消去的高頻成分越多。</a:t>
            </a:r>
            <a:endParaRPr lang="en-US" altLang="zh-TW" dirty="0"/>
          </a:p>
        </p:txBody>
      </p:sp>
      <p:pic>
        <p:nvPicPr>
          <p:cNvPr id="6" name="圖片 5"/>
          <p:cNvPicPr>
            <a:picLocks noChangeAspect="1"/>
          </p:cNvPicPr>
          <p:nvPr/>
        </p:nvPicPr>
        <p:blipFill>
          <a:blip r:embed="rId2"/>
          <a:stretch>
            <a:fillRect/>
          </a:stretch>
        </p:blipFill>
        <p:spPr>
          <a:xfrm>
            <a:off x="2494012" y="3133539"/>
            <a:ext cx="7877175" cy="3362325"/>
          </a:xfrm>
          <a:prstGeom prst="rect">
            <a:avLst/>
          </a:prstGeom>
        </p:spPr>
      </p:pic>
      <p:sp>
        <p:nvSpPr>
          <p:cNvPr id="4" name="文字方塊 3"/>
          <p:cNvSpPr txBox="1"/>
          <p:nvPr/>
        </p:nvSpPr>
        <p:spPr>
          <a:xfrm>
            <a:off x="7030516" y="3760450"/>
            <a:ext cx="1872208" cy="341632"/>
          </a:xfrm>
          <a:prstGeom prst="rect">
            <a:avLst/>
          </a:prstGeom>
          <a:noFill/>
        </p:spPr>
        <p:txBody>
          <a:bodyPr wrap="square" rtlCol="0">
            <a:spAutoFit/>
          </a:bodyPr>
          <a:lstStyle/>
          <a:p>
            <a:pPr>
              <a:lnSpc>
                <a:spcPct val="90000"/>
              </a:lnSpc>
            </a:pPr>
            <a:r>
              <a:rPr lang="en-US" altLang="zh-TW" dirty="0" smtClean="0">
                <a:solidFill>
                  <a:srgbClr val="FF0000"/>
                </a:solidFill>
                <a:latin typeface="微軟正黑體" panose="020B0604030504040204" pitchFamily="34" charset="-120"/>
                <a:ea typeface="微軟正黑體" panose="020B0604030504040204" pitchFamily="34" charset="-120"/>
              </a:rPr>
              <a:t>320</a:t>
            </a:r>
            <a:r>
              <a:rPr lang="zh-TW" altLang="en-US" dirty="0" smtClean="0">
                <a:solidFill>
                  <a:srgbClr val="FF0000"/>
                </a:solidFill>
                <a:latin typeface="微軟正黑體" panose="020B0604030504040204" pitchFamily="34" charset="-120"/>
                <a:ea typeface="微軟正黑體" panose="020B0604030504040204" pitchFamily="34" charset="-120"/>
              </a:rPr>
              <a:t> </a:t>
            </a:r>
            <a:r>
              <a:rPr lang="en-US" altLang="zh-TW" dirty="0" smtClean="0">
                <a:solidFill>
                  <a:srgbClr val="FF0000"/>
                </a:solidFill>
                <a:latin typeface="微軟正黑體" panose="020B0604030504040204" pitchFamily="34" charset="-120"/>
                <a:ea typeface="微軟正黑體" panose="020B0604030504040204" pitchFamily="34" charset="-120"/>
              </a:rPr>
              <a:t>kbps</a:t>
            </a:r>
            <a:endParaRPr lang="zh-TW" altLang="en-US" dirty="0">
              <a:solidFill>
                <a:srgbClr val="FF0000"/>
              </a:solidFill>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7030516" y="4447873"/>
            <a:ext cx="1872208" cy="341632"/>
          </a:xfrm>
          <a:prstGeom prst="rect">
            <a:avLst/>
          </a:prstGeom>
          <a:noFill/>
        </p:spPr>
        <p:txBody>
          <a:bodyPr wrap="square" rtlCol="0">
            <a:spAutoFit/>
          </a:bodyPr>
          <a:lstStyle/>
          <a:p>
            <a:pPr>
              <a:lnSpc>
                <a:spcPct val="90000"/>
              </a:lnSpc>
            </a:pPr>
            <a:r>
              <a:rPr lang="en-US" altLang="zh-TW" dirty="0" smtClean="0">
                <a:solidFill>
                  <a:srgbClr val="FF0000"/>
                </a:solidFill>
                <a:latin typeface="微軟正黑體" panose="020B0604030504040204" pitchFamily="34" charset="-120"/>
                <a:ea typeface="微軟正黑體" panose="020B0604030504040204" pitchFamily="34" charset="-120"/>
              </a:rPr>
              <a:t>192</a:t>
            </a:r>
            <a:r>
              <a:rPr lang="zh-TW" altLang="en-US" dirty="0" smtClean="0">
                <a:solidFill>
                  <a:srgbClr val="FF0000"/>
                </a:solidFill>
                <a:latin typeface="微軟正黑體" panose="020B0604030504040204" pitchFamily="34" charset="-120"/>
                <a:ea typeface="微軟正黑體" panose="020B0604030504040204" pitchFamily="34" charset="-120"/>
              </a:rPr>
              <a:t> </a:t>
            </a:r>
            <a:r>
              <a:rPr lang="en-US" altLang="zh-TW" dirty="0" smtClean="0">
                <a:solidFill>
                  <a:srgbClr val="FF0000"/>
                </a:solidFill>
                <a:latin typeface="微軟正黑體" panose="020B0604030504040204" pitchFamily="34" charset="-120"/>
                <a:ea typeface="微軟正黑體" panose="020B0604030504040204" pitchFamily="34" charset="-120"/>
              </a:rPr>
              <a:t>kbps</a:t>
            </a:r>
            <a:endParaRPr lang="zh-TW" altLang="en-US" dirty="0">
              <a:solidFill>
                <a:srgbClr val="FF0000"/>
              </a:solidFill>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7030516" y="5135297"/>
            <a:ext cx="1872208" cy="341632"/>
          </a:xfrm>
          <a:prstGeom prst="rect">
            <a:avLst/>
          </a:prstGeom>
          <a:noFill/>
        </p:spPr>
        <p:txBody>
          <a:bodyPr wrap="square" rtlCol="0">
            <a:spAutoFit/>
          </a:bodyPr>
          <a:lstStyle/>
          <a:p>
            <a:pPr>
              <a:lnSpc>
                <a:spcPct val="90000"/>
              </a:lnSpc>
            </a:pPr>
            <a:r>
              <a:rPr lang="en-US" altLang="zh-TW" dirty="0" smtClean="0">
                <a:solidFill>
                  <a:srgbClr val="FF0000"/>
                </a:solidFill>
                <a:latin typeface="微軟正黑體" panose="020B0604030504040204" pitchFamily="34" charset="-120"/>
                <a:ea typeface="微軟正黑體" panose="020B0604030504040204" pitchFamily="34" charset="-120"/>
              </a:rPr>
              <a:t>128</a:t>
            </a:r>
            <a:r>
              <a:rPr lang="zh-TW" altLang="en-US" dirty="0" smtClean="0">
                <a:solidFill>
                  <a:srgbClr val="FF0000"/>
                </a:solidFill>
                <a:latin typeface="微軟正黑體" panose="020B0604030504040204" pitchFamily="34" charset="-120"/>
                <a:ea typeface="微軟正黑體" panose="020B0604030504040204" pitchFamily="34" charset="-120"/>
              </a:rPr>
              <a:t> </a:t>
            </a:r>
            <a:r>
              <a:rPr lang="en-US" altLang="zh-TW" dirty="0" smtClean="0">
                <a:solidFill>
                  <a:srgbClr val="FF0000"/>
                </a:solidFill>
                <a:latin typeface="微軟正黑體" panose="020B0604030504040204" pitchFamily="34" charset="-120"/>
                <a:ea typeface="微軟正黑體" panose="020B0604030504040204" pitchFamily="34" charset="-120"/>
              </a:rPr>
              <a:t>kbps</a:t>
            </a:r>
            <a:endParaRPr lang="zh-TW" altLang="en-US" dirty="0">
              <a:solidFill>
                <a:srgbClr val="FF0000"/>
              </a:solidFill>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7030516" y="5877272"/>
            <a:ext cx="1872208" cy="341632"/>
          </a:xfrm>
          <a:prstGeom prst="rect">
            <a:avLst/>
          </a:prstGeom>
          <a:noFill/>
        </p:spPr>
        <p:txBody>
          <a:bodyPr wrap="square" rtlCol="0">
            <a:spAutoFit/>
          </a:bodyPr>
          <a:lstStyle/>
          <a:p>
            <a:pPr>
              <a:lnSpc>
                <a:spcPct val="90000"/>
              </a:lnSpc>
            </a:pPr>
            <a:r>
              <a:rPr lang="en-US" altLang="zh-TW" dirty="0" smtClean="0">
                <a:solidFill>
                  <a:srgbClr val="FF0000"/>
                </a:solidFill>
                <a:latin typeface="微軟正黑體" panose="020B0604030504040204" pitchFamily="34" charset="-120"/>
                <a:ea typeface="微軟正黑體" panose="020B0604030504040204" pitchFamily="34" charset="-120"/>
              </a:rPr>
              <a:t>PCM</a:t>
            </a:r>
            <a:endParaRPr lang="zh-TW" altLang="en-US"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6667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smtClean="0"/>
              <a:t>MP3 </a:t>
            </a:r>
            <a:r>
              <a:rPr lang="zh-TW" altLang="en-US" dirty="0" smtClean="0"/>
              <a:t>音質比較</a:t>
            </a:r>
            <a:endParaRPr lang="zh-TW" dirty="0"/>
          </a:p>
        </p:txBody>
      </p:sp>
      <p:sp>
        <p:nvSpPr>
          <p:cNvPr id="15" name="文字方塊 14"/>
          <p:cNvSpPr txBox="1"/>
          <p:nvPr/>
        </p:nvSpPr>
        <p:spPr>
          <a:xfrm>
            <a:off x="5518348" y="5855960"/>
            <a:ext cx="1872208" cy="341632"/>
          </a:xfrm>
          <a:prstGeom prst="rect">
            <a:avLst/>
          </a:prstGeom>
          <a:noFill/>
        </p:spPr>
        <p:txBody>
          <a:bodyPr wrap="square" rtlCol="0">
            <a:spAutoFit/>
          </a:bodyPr>
          <a:lstStyle/>
          <a:p>
            <a:pPr>
              <a:lnSpc>
                <a:spcPct val="90000"/>
              </a:lnSpc>
            </a:pPr>
            <a:r>
              <a:rPr lang="en-US" altLang="zh-TW" dirty="0" smtClean="0">
                <a:latin typeface="微軟正黑體" panose="020B0604030504040204" pitchFamily="34" charset="-120"/>
                <a:ea typeface="微軟正黑體" panose="020B0604030504040204" pitchFamily="34" charset="-120"/>
              </a:rPr>
              <a:t>PCM</a:t>
            </a:r>
            <a:endParaRPr lang="zh-TW" altLang="en-US" dirty="0">
              <a:latin typeface="微軟正黑體" panose="020B0604030504040204" pitchFamily="34" charset="-120"/>
              <a:ea typeface="微軟正黑體" panose="020B0604030504040204" pitchFamily="34" charset="-120"/>
            </a:endParaRPr>
          </a:p>
        </p:txBody>
      </p:sp>
      <p:sp>
        <p:nvSpPr>
          <p:cNvPr id="18" name="文字方塊 17"/>
          <p:cNvSpPr txBox="1"/>
          <p:nvPr/>
        </p:nvSpPr>
        <p:spPr>
          <a:xfrm>
            <a:off x="5374332" y="6272927"/>
            <a:ext cx="1872208" cy="341632"/>
          </a:xfrm>
          <a:prstGeom prst="rect">
            <a:avLst/>
          </a:prstGeom>
          <a:noFill/>
        </p:spPr>
        <p:txBody>
          <a:bodyPr wrap="square" rtlCol="0">
            <a:spAutoFit/>
          </a:bodyPr>
          <a:lstStyle/>
          <a:p>
            <a:pPr>
              <a:lnSpc>
                <a:spcPct val="90000"/>
              </a:lnSpc>
            </a:pPr>
            <a:r>
              <a:rPr lang="en-US" altLang="zh-TW" dirty="0" smtClean="0">
                <a:latin typeface="微軟正黑體" panose="020B0604030504040204" pitchFamily="34" charset="-120"/>
                <a:ea typeface="微軟正黑體" panose="020B0604030504040204" pitchFamily="34" charset="-120"/>
              </a:rPr>
              <a:t>42.3</a:t>
            </a:r>
            <a:r>
              <a:rPr lang="zh-TW" altLang="en-US" dirty="0" smtClean="0">
                <a:latin typeface="微軟正黑體" panose="020B0604030504040204" pitchFamily="34" charset="-120"/>
                <a:ea typeface="微軟正黑體" panose="020B0604030504040204" pitchFamily="34" charset="-120"/>
              </a:rPr>
              <a:t> </a:t>
            </a:r>
            <a:r>
              <a:rPr lang="en-US" altLang="zh-TW" dirty="0" smtClean="0">
                <a:latin typeface="微軟正黑體" panose="020B0604030504040204" pitchFamily="34" charset="-120"/>
                <a:ea typeface="微軟正黑體" panose="020B0604030504040204" pitchFamily="34" charset="-120"/>
              </a:rPr>
              <a:t>MB</a:t>
            </a:r>
            <a:endParaRPr lang="zh-TW" altLang="en-US" dirty="0">
              <a:latin typeface="微軟正黑體" panose="020B0604030504040204" pitchFamily="34" charset="-120"/>
              <a:ea typeface="微軟正黑體" panose="020B0604030504040204" pitchFamily="34" charset="-120"/>
            </a:endParaRPr>
          </a:p>
        </p:txBody>
      </p:sp>
      <p:pic>
        <p:nvPicPr>
          <p:cNvPr id="11" name="圖片 10"/>
          <p:cNvPicPr>
            <a:picLocks noChangeAspect="1"/>
          </p:cNvPicPr>
          <p:nvPr/>
        </p:nvPicPr>
        <p:blipFill>
          <a:blip r:embed="rId2"/>
          <a:stretch>
            <a:fillRect/>
          </a:stretch>
        </p:blipFill>
        <p:spPr>
          <a:xfrm>
            <a:off x="3718148" y="1771267"/>
            <a:ext cx="4318992" cy="4009358"/>
          </a:xfrm>
          <a:prstGeom prst="rect">
            <a:avLst/>
          </a:prstGeom>
        </p:spPr>
      </p:pic>
    </p:spTree>
    <p:extLst>
      <p:ext uri="{BB962C8B-B14F-4D97-AF65-F5344CB8AC3E}">
        <p14:creationId xmlns:p14="http://schemas.microsoft.com/office/powerpoint/2010/main" val="29811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大綱</a:t>
            </a:r>
            <a:endParaRPr lang="zh-TW" dirty="0"/>
          </a:p>
        </p:txBody>
      </p:sp>
      <p:sp>
        <p:nvSpPr>
          <p:cNvPr id="14" name="內容版面配置區 13"/>
          <p:cNvSpPr>
            <a:spLocks noGrp="1"/>
          </p:cNvSpPr>
          <p:nvPr>
            <p:ph idx="1"/>
          </p:nvPr>
        </p:nvSpPr>
        <p:spPr/>
        <p:txBody>
          <a:bodyPr/>
          <a:lstStyle/>
          <a:p>
            <a:r>
              <a:rPr lang="zh-TW" altLang="en-US" dirty="0" smtClean="0"/>
              <a:t>數位音訊概論</a:t>
            </a:r>
            <a:endParaRPr lang="zh-TW" dirty="0" smtClean="0"/>
          </a:p>
          <a:p>
            <a:r>
              <a:rPr lang="zh-TW" altLang="en-US" dirty="0" smtClean="0"/>
              <a:t>數位音訊壓</a:t>
            </a:r>
            <a:r>
              <a:rPr lang="zh-TW" altLang="en-US" dirty="0"/>
              <a:t>縮</a:t>
            </a:r>
            <a:endParaRPr lang="zh-TW" dirty="0" smtClean="0"/>
          </a:p>
          <a:p>
            <a:r>
              <a:rPr lang="zh-TW" altLang="en-US" dirty="0" smtClean="0"/>
              <a:t>音訊設備概要</a:t>
            </a:r>
            <a:endParaRPr lang="en-US" altLang="zh-TW" dirty="0" smtClean="0"/>
          </a:p>
          <a:p>
            <a:r>
              <a:rPr lang="zh-TW" altLang="en-US" dirty="0" smtClean="0"/>
              <a:t>總結</a:t>
            </a:r>
            <a:endParaRPr lang="en-US" altLang="zh-TW" dirty="0" smtClean="0"/>
          </a:p>
          <a:p>
            <a:r>
              <a:rPr lang="zh-TW" altLang="en-US" dirty="0"/>
              <a:t>附件</a:t>
            </a:r>
            <a:endParaRPr lang="zh-TW" dirty="0"/>
          </a:p>
        </p:txBody>
      </p:sp>
    </p:spTree>
    <p:extLst>
      <p:ext uri="{BB962C8B-B14F-4D97-AF65-F5344CB8AC3E}">
        <p14:creationId xmlns:p14="http://schemas.microsoft.com/office/powerpoint/2010/main" val="100635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smtClean="0"/>
              <a:t>MP3 </a:t>
            </a:r>
            <a:r>
              <a:rPr lang="zh-TW" altLang="en-US" dirty="0" smtClean="0"/>
              <a:t>音質比較</a:t>
            </a:r>
            <a:endParaRPr lang="zh-TW" dirty="0"/>
          </a:p>
        </p:txBody>
      </p:sp>
      <p:pic>
        <p:nvPicPr>
          <p:cNvPr id="2" name="圖片 1"/>
          <p:cNvPicPr>
            <a:picLocks noChangeAspect="1"/>
          </p:cNvPicPr>
          <p:nvPr/>
        </p:nvPicPr>
        <p:blipFill>
          <a:blip r:embed="rId2"/>
          <a:stretch>
            <a:fillRect/>
          </a:stretch>
        </p:blipFill>
        <p:spPr>
          <a:xfrm>
            <a:off x="333772" y="1992753"/>
            <a:ext cx="3528392" cy="3275437"/>
          </a:xfrm>
          <a:prstGeom prst="rect">
            <a:avLst/>
          </a:prstGeom>
        </p:spPr>
      </p:pic>
      <p:pic>
        <p:nvPicPr>
          <p:cNvPr id="5" name="圖片 4"/>
          <p:cNvPicPr>
            <a:picLocks noChangeAspect="1"/>
          </p:cNvPicPr>
          <p:nvPr/>
        </p:nvPicPr>
        <p:blipFill>
          <a:blip r:embed="rId3"/>
          <a:stretch>
            <a:fillRect/>
          </a:stretch>
        </p:blipFill>
        <p:spPr>
          <a:xfrm>
            <a:off x="4230144" y="1992753"/>
            <a:ext cx="3512512" cy="3254713"/>
          </a:xfrm>
          <a:prstGeom prst="rect">
            <a:avLst/>
          </a:prstGeom>
        </p:spPr>
      </p:pic>
      <p:pic>
        <p:nvPicPr>
          <p:cNvPr id="6" name="圖片 5"/>
          <p:cNvPicPr>
            <a:picLocks noChangeAspect="1"/>
          </p:cNvPicPr>
          <p:nvPr/>
        </p:nvPicPr>
        <p:blipFill>
          <a:blip r:embed="rId4"/>
          <a:stretch>
            <a:fillRect/>
          </a:stretch>
        </p:blipFill>
        <p:spPr>
          <a:xfrm>
            <a:off x="8110636" y="2005650"/>
            <a:ext cx="3485272" cy="3241816"/>
          </a:xfrm>
          <a:prstGeom prst="rect">
            <a:avLst/>
          </a:prstGeom>
        </p:spPr>
      </p:pic>
      <p:sp>
        <p:nvSpPr>
          <p:cNvPr id="15" name="文字方塊 14"/>
          <p:cNvSpPr txBox="1"/>
          <p:nvPr/>
        </p:nvSpPr>
        <p:spPr>
          <a:xfrm>
            <a:off x="1161864" y="5373216"/>
            <a:ext cx="1872208" cy="341632"/>
          </a:xfrm>
          <a:prstGeom prst="rect">
            <a:avLst/>
          </a:prstGeom>
          <a:noFill/>
        </p:spPr>
        <p:txBody>
          <a:bodyPr wrap="square" rtlCol="0">
            <a:spAutoFit/>
          </a:bodyPr>
          <a:lstStyle/>
          <a:p>
            <a:pPr>
              <a:lnSpc>
                <a:spcPct val="90000"/>
              </a:lnSpc>
            </a:pPr>
            <a:r>
              <a:rPr lang="en-US" altLang="zh-TW" dirty="0" smtClean="0">
                <a:latin typeface="微軟正黑體" panose="020B0604030504040204" pitchFamily="34" charset="-120"/>
                <a:ea typeface="微軟正黑體" panose="020B0604030504040204" pitchFamily="34" charset="-120"/>
              </a:rPr>
              <a:t>CBR</a:t>
            </a:r>
            <a:r>
              <a:rPr lang="zh-TW" altLang="en-US" dirty="0" smtClean="0">
                <a:latin typeface="微軟正黑體" panose="020B0604030504040204" pitchFamily="34" charset="-120"/>
                <a:ea typeface="微軟正黑體" panose="020B0604030504040204" pitchFamily="34" charset="-120"/>
              </a:rPr>
              <a:t> </a:t>
            </a:r>
            <a:r>
              <a:rPr lang="en-US" altLang="zh-TW" dirty="0" smtClean="0">
                <a:latin typeface="微軟正黑體" panose="020B0604030504040204" pitchFamily="34" charset="-120"/>
                <a:ea typeface="微軟正黑體" panose="020B0604030504040204" pitchFamily="34" charset="-120"/>
              </a:rPr>
              <a:t>320</a:t>
            </a:r>
            <a:r>
              <a:rPr lang="zh-TW" altLang="en-US" dirty="0" smtClean="0">
                <a:latin typeface="微軟正黑體" panose="020B0604030504040204" pitchFamily="34" charset="-120"/>
                <a:ea typeface="微軟正黑體" panose="020B0604030504040204" pitchFamily="34" charset="-120"/>
              </a:rPr>
              <a:t> </a:t>
            </a:r>
            <a:r>
              <a:rPr lang="en-US" altLang="zh-TW" dirty="0" smtClean="0">
                <a:latin typeface="微軟正黑體" panose="020B0604030504040204" pitchFamily="34" charset="-120"/>
                <a:ea typeface="微軟正黑體" panose="020B0604030504040204" pitchFamily="34" charset="-120"/>
              </a:rPr>
              <a:t>kbps</a:t>
            </a:r>
            <a:endParaRPr lang="zh-TW" altLang="en-US" dirty="0">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5158309" y="5373216"/>
            <a:ext cx="1872208" cy="341632"/>
          </a:xfrm>
          <a:prstGeom prst="rect">
            <a:avLst/>
          </a:prstGeom>
          <a:noFill/>
        </p:spPr>
        <p:txBody>
          <a:bodyPr wrap="square" rtlCol="0">
            <a:spAutoFit/>
          </a:bodyPr>
          <a:lstStyle/>
          <a:p>
            <a:pPr>
              <a:lnSpc>
                <a:spcPct val="90000"/>
              </a:lnSpc>
            </a:pPr>
            <a:r>
              <a:rPr lang="en-US" altLang="zh-TW" dirty="0" smtClean="0">
                <a:latin typeface="微軟正黑體" panose="020B0604030504040204" pitchFamily="34" charset="-120"/>
                <a:ea typeface="微軟正黑體" panose="020B0604030504040204" pitchFamily="34" charset="-120"/>
              </a:rPr>
              <a:t>CBR</a:t>
            </a:r>
            <a:r>
              <a:rPr lang="zh-TW" altLang="en-US" dirty="0" smtClean="0">
                <a:latin typeface="微軟正黑體" panose="020B0604030504040204" pitchFamily="34" charset="-120"/>
                <a:ea typeface="微軟正黑體" panose="020B0604030504040204" pitchFamily="34" charset="-120"/>
              </a:rPr>
              <a:t> </a:t>
            </a:r>
            <a:r>
              <a:rPr lang="en-US" altLang="zh-TW" dirty="0" smtClean="0">
                <a:latin typeface="微軟正黑體" panose="020B0604030504040204" pitchFamily="34" charset="-120"/>
                <a:ea typeface="微軟正黑體" panose="020B0604030504040204" pitchFamily="34" charset="-120"/>
              </a:rPr>
              <a:t>192</a:t>
            </a:r>
            <a:r>
              <a:rPr lang="zh-TW" altLang="en-US" dirty="0" smtClean="0">
                <a:latin typeface="微軟正黑體" panose="020B0604030504040204" pitchFamily="34" charset="-120"/>
                <a:ea typeface="微軟正黑體" panose="020B0604030504040204" pitchFamily="34" charset="-120"/>
              </a:rPr>
              <a:t> </a:t>
            </a:r>
            <a:r>
              <a:rPr lang="en-US" altLang="zh-TW" dirty="0" smtClean="0">
                <a:latin typeface="微軟正黑體" panose="020B0604030504040204" pitchFamily="34" charset="-120"/>
                <a:ea typeface="微軟正黑體" panose="020B0604030504040204" pitchFamily="34" charset="-120"/>
              </a:rPr>
              <a:t>kbps</a:t>
            </a:r>
            <a:endParaRPr lang="zh-TW" altLang="en-US" dirty="0">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9046740" y="5373216"/>
            <a:ext cx="1872208" cy="341632"/>
          </a:xfrm>
          <a:prstGeom prst="rect">
            <a:avLst/>
          </a:prstGeom>
          <a:noFill/>
        </p:spPr>
        <p:txBody>
          <a:bodyPr wrap="square" rtlCol="0">
            <a:spAutoFit/>
          </a:bodyPr>
          <a:lstStyle/>
          <a:p>
            <a:pPr>
              <a:lnSpc>
                <a:spcPct val="90000"/>
              </a:lnSpc>
            </a:pPr>
            <a:r>
              <a:rPr lang="en-US" altLang="zh-TW" dirty="0" smtClean="0">
                <a:latin typeface="微軟正黑體" panose="020B0604030504040204" pitchFamily="34" charset="-120"/>
                <a:ea typeface="微軟正黑體" panose="020B0604030504040204" pitchFamily="34" charset="-120"/>
              </a:rPr>
              <a:t>CBR</a:t>
            </a:r>
            <a:r>
              <a:rPr lang="zh-TW" altLang="en-US" dirty="0" smtClean="0">
                <a:latin typeface="微軟正黑體" panose="020B0604030504040204" pitchFamily="34" charset="-120"/>
                <a:ea typeface="微軟正黑體" panose="020B0604030504040204" pitchFamily="34" charset="-120"/>
              </a:rPr>
              <a:t> </a:t>
            </a:r>
            <a:r>
              <a:rPr lang="en-US" altLang="zh-TW" dirty="0" smtClean="0">
                <a:latin typeface="微軟正黑體" panose="020B0604030504040204" pitchFamily="34" charset="-120"/>
                <a:ea typeface="微軟正黑體" panose="020B0604030504040204" pitchFamily="34" charset="-120"/>
              </a:rPr>
              <a:t>128</a:t>
            </a:r>
            <a:r>
              <a:rPr lang="zh-TW" altLang="en-US" dirty="0" smtClean="0">
                <a:latin typeface="微軟正黑體" panose="020B0604030504040204" pitchFamily="34" charset="-120"/>
                <a:ea typeface="微軟正黑體" panose="020B0604030504040204" pitchFamily="34" charset="-120"/>
              </a:rPr>
              <a:t> </a:t>
            </a:r>
            <a:r>
              <a:rPr lang="en-US" altLang="zh-TW" dirty="0" smtClean="0">
                <a:latin typeface="微軟正黑體" panose="020B0604030504040204" pitchFamily="34" charset="-120"/>
                <a:ea typeface="微軟正黑體" panose="020B0604030504040204" pitchFamily="34" charset="-120"/>
              </a:rPr>
              <a:t>kbps</a:t>
            </a:r>
            <a:endParaRPr lang="zh-TW" altLang="en-US" dirty="0">
              <a:latin typeface="微軟正黑體" panose="020B0604030504040204" pitchFamily="34" charset="-120"/>
              <a:ea typeface="微軟正黑體" panose="020B0604030504040204" pitchFamily="34" charset="-120"/>
            </a:endParaRPr>
          </a:p>
        </p:txBody>
      </p:sp>
      <p:sp>
        <p:nvSpPr>
          <p:cNvPr id="18" name="文字方塊 17"/>
          <p:cNvSpPr txBox="1"/>
          <p:nvPr/>
        </p:nvSpPr>
        <p:spPr>
          <a:xfrm>
            <a:off x="1522413" y="5823275"/>
            <a:ext cx="1872208" cy="341632"/>
          </a:xfrm>
          <a:prstGeom prst="rect">
            <a:avLst/>
          </a:prstGeom>
          <a:noFill/>
        </p:spPr>
        <p:txBody>
          <a:bodyPr wrap="square" rtlCol="0">
            <a:spAutoFit/>
          </a:bodyPr>
          <a:lstStyle/>
          <a:p>
            <a:pPr>
              <a:lnSpc>
                <a:spcPct val="90000"/>
              </a:lnSpc>
            </a:pPr>
            <a:r>
              <a:rPr lang="en-US" altLang="zh-TW" dirty="0" smtClean="0">
                <a:latin typeface="微軟正黑體" panose="020B0604030504040204" pitchFamily="34" charset="-120"/>
                <a:ea typeface="微軟正黑體" panose="020B0604030504040204" pitchFamily="34" charset="-120"/>
              </a:rPr>
              <a:t>9.71</a:t>
            </a:r>
            <a:r>
              <a:rPr lang="zh-TW" altLang="en-US" dirty="0" smtClean="0">
                <a:latin typeface="微軟正黑體" panose="020B0604030504040204" pitchFamily="34" charset="-120"/>
                <a:ea typeface="微軟正黑體" panose="020B0604030504040204" pitchFamily="34" charset="-120"/>
              </a:rPr>
              <a:t> </a:t>
            </a:r>
            <a:r>
              <a:rPr lang="en-US" altLang="zh-TW" dirty="0" smtClean="0">
                <a:latin typeface="微軟正黑體" panose="020B0604030504040204" pitchFamily="34" charset="-120"/>
                <a:ea typeface="微軟正黑體" panose="020B0604030504040204" pitchFamily="34" charset="-120"/>
              </a:rPr>
              <a:t>MB</a:t>
            </a:r>
            <a:endParaRPr lang="zh-TW" altLang="en-US" dirty="0">
              <a:latin typeface="微軟正黑體" panose="020B0604030504040204" pitchFamily="34" charset="-120"/>
              <a:ea typeface="微軟正黑體" panose="020B0604030504040204" pitchFamily="34" charset="-120"/>
            </a:endParaRPr>
          </a:p>
        </p:txBody>
      </p:sp>
      <p:sp>
        <p:nvSpPr>
          <p:cNvPr id="19" name="文字方塊 18"/>
          <p:cNvSpPr txBox="1"/>
          <p:nvPr/>
        </p:nvSpPr>
        <p:spPr>
          <a:xfrm>
            <a:off x="5446340" y="5840598"/>
            <a:ext cx="1872208" cy="341632"/>
          </a:xfrm>
          <a:prstGeom prst="rect">
            <a:avLst/>
          </a:prstGeom>
          <a:noFill/>
        </p:spPr>
        <p:txBody>
          <a:bodyPr wrap="square" rtlCol="0">
            <a:spAutoFit/>
          </a:bodyPr>
          <a:lstStyle/>
          <a:p>
            <a:pPr>
              <a:lnSpc>
                <a:spcPct val="90000"/>
              </a:lnSpc>
            </a:pPr>
            <a:r>
              <a:rPr lang="en-US" altLang="zh-TW" dirty="0" smtClean="0">
                <a:latin typeface="微軟正黑體" panose="020B0604030504040204" pitchFamily="34" charset="-120"/>
                <a:ea typeface="微軟正黑體" panose="020B0604030504040204" pitchFamily="34" charset="-120"/>
              </a:rPr>
              <a:t>5.88</a:t>
            </a:r>
            <a:r>
              <a:rPr lang="zh-TW" altLang="en-US" dirty="0" smtClean="0">
                <a:latin typeface="微軟正黑體" panose="020B0604030504040204" pitchFamily="34" charset="-120"/>
                <a:ea typeface="微軟正黑體" panose="020B0604030504040204" pitchFamily="34" charset="-120"/>
              </a:rPr>
              <a:t> </a:t>
            </a:r>
            <a:r>
              <a:rPr lang="en-US" altLang="zh-TW" dirty="0" smtClean="0">
                <a:latin typeface="微軟正黑體" panose="020B0604030504040204" pitchFamily="34" charset="-120"/>
                <a:ea typeface="微軟正黑體" panose="020B0604030504040204" pitchFamily="34" charset="-120"/>
              </a:rPr>
              <a:t>MB</a:t>
            </a:r>
            <a:endParaRPr lang="zh-TW" altLang="en-US" dirty="0">
              <a:latin typeface="微軟正黑體" panose="020B0604030504040204" pitchFamily="34" charset="-120"/>
              <a:ea typeface="微軟正黑體" panose="020B0604030504040204" pitchFamily="34" charset="-120"/>
            </a:endParaRPr>
          </a:p>
        </p:txBody>
      </p:sp>
      <p:sp>
        <p:nvSpPr>
          <p:cNvPr id="20" name="文字方塊 19"/>
          <p:cNvSpPr txBox="1"/>
          <p:nvPr/>
        </p:nvSpPr>
        <p:spPr>
          <a:xfrm>
            <a:off x="9402886" y="5840598"/>
            <a:ext cx="1872208" cy="341632"/>
          </a:xfrm>
          <a:prstGeom prst="rect">
            <a:avLst/>
          </a:prstGeom>
          <a:noFill/>
        </p:spPr>
        <p:txBody>
          <a:bodyPr wrap="square" rtlCol="0">
            <a:spAutoFit/>
          </a:bodyPr>
          <a:lstStyle/>
          <a:p>
            <a:pPr>
              <a:lnSpc>
                <a:spcPct val="90000"/>
              </a:lnSpc>
            </a:pPr>
            <a:r>
              <a:rPr lang="en-US" altLang="zh-TW" dirty="0" smtClean="0">
                <a:latin typeface="微軟正黑體" panose="020B0604030504040204" pitchFamily="34" charset="-120"/>
                <a:ea typeface="微軟正黑體" panose="020B0604030504040204" pitchFamily="34" charset="-120"/>
              </a:rPr>
              <a:t>3.97</a:t>
            </a:r>
            <a:r>
              <a:rPr lang="zh-TW" altLang="en-US" dirty="0" smtClean="0">
                <a:latin typeface="微軟正黑體" panose="020B0604030504040204" pitchFamily="34" charset="-120"/>
                <a:ea typeface="微軟正黑體" panose="020B0604030504040204" pitchFamily="34" charset="-120"/>
              </a:rPr>
              <a:t> </a:t>
            </a:r>
            <a:r>
              <a:rPr lang="en-US" altLang="zh-TW" dirty="0" smtClean="0">
                <a:latin typeface="微軟正黑體" panose="020B0604030504040204" pitchFamily="34" charset="-120"/>
                <a:ea typeface="微軟正黑體" panose="020B0604030504040204" pitchFamily="34" charset="-120"/>
              </a:rPr>
              <a:t>MB</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5802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其他有損壓縮</a:t>
            </a:r>
            <a:endParaRPr lang="zh-TW" dirty="0"/>
          </a:p>
        </p:txBody>
      </p:sp>
      <p:sp>
        <p:nvSpPr>
          <p:cNvPr id="14" name="內容版面配置區 13"/>
          <p:cNvSpPr>
            <a:spLocks noGrp="1"/>
          </p:cNvSpPr>
          <p:nvPr>
            <p:ph idx="1"/>
          </p:nvPr>
        </p:nvSpPr>
        <p:spPr>
          <a:xfrm>
            <a:off x="1522413" y="1904999"/>
            <a:ext cx="9900591" cy="4764361"/>
          </a:xfrm>
        </p:spPr>
        <p:txBody>
          <a:bodyPr>
            <a:normAutofit/>
          </a:bodyPr>
          <a:lstStyle/>
          <a:p>
            <a:r>
              <a:rPr lang="en-US" altLang="zh-TW" dirty="0" smtClean="0"/>
              <a:t>.</a:t>
            </a:r>
            <a:r>
              <a:rPr lang="en-US" altLang="zh-TW" dirty="0" err="1"/>
              <a:t>o</a:t>
            </a:r>
            <a:r>
              <a:rPr lang="en-US" altLang="zh-TW" dirty="0" err="1" smtClean="0"/>
              <a:t>gg</a:t>
            </a:r>
            <a:r>
              <a:rPr lang="en-US" altLang="zh-TW" dirty="0" smtClean="0"/>
              <a:t> :  </a:t>
            </a:r>
            <a:r>
              <a:rPr lang="zh-TW" altLang="en-US" dirty="0" smtClean="0"/>
              <a:t>全名為 </a:t>
            </a:r>
            <a:r>
              <a:rPr lang="en-US" altLang="zh-TW" dirty="0" err="1" smtClean="0"/>
              <a:t>Ogg</a:t>
            </a:r>
            <a:r>
              <a:rPr lang="en-US" altLang="zh-TW" dirty="0" smtClean="0"/>
              <a:t> </a:t>
            </a:r>
            <a:r>
              <a:rPr lang="en-US" altLang="zh-TW" dirty="0" err="1" smtClean="0"/>
              <a:t>Vorbis</a:t>
            </a:r>
            <a:r>
              <a:rPr lang="en-US" altLang="zh-TW" dirty="0" smtClean="0"/>
              <a:t> </a:t>
            </a:r>
            <a:r>
              <a:rPr lang="zh-TW" altLang="en-US" dirty="0" smtClean="0"/>
              <a:t>，相當類似於</a:t>
            </a:r>
            <a:r>
              <a:rPr lang="en-US" altLang="zh-TW" dirty="0" smtClean="0"/>
              <a:t>MP3</a:t>
            </a:r>
            <a:r>
              <a:rPr lang="zh-TW" altLang="en-US" dirty="0" smtClean="0"/>
              <a:t>的音樂壓縮格式。特點在於此音樂格式為免費，開放並且無專利限制。並且在同樣的</a:t>
            </a:r>
            <a:r>
              <a:rPr lang="en-US" altLang="zh-TW" dirty="0" smtClean="0"/>
              <a:t>Bitrate</a:t>
            </a:r>
            <a:r>
              <a:rPr lang="zh-TW" altLang="en-US" dirty="0" smtClean="0"/>
              <a:t>下可以提供比</a:t>
            </a:r>
            <a:r>
              <a:rPr lang="en-US" altLang="zh-TW" dirty="0" smtClean="0"/>
              <a:t>MP3</a:t>
            </a:r>
            <a:r>
              <a:rPr lang="zh-TW" altLang="en-US" dirty="0" smtClean="0"/>
              <a:t>更好的音質，最高可以提供</a:t>
            </a:r>
            <a:r>
              <a:rPr lang="en-US" altLang="zh-TW" dirty="0" smtClean="0"/>
              <a:t>500</a:t>
            </a:r>
            <a:r>
              <a:rPr lang="zh-TW" altLang="en-US" dirty="0" smtClean="0"/>
              <a:t> </a:t>
            </a:r>
            <a:r>
              <a:rPr lang="en-US" altLang="zh-TW" dirty="0" smtClean="0"/>
              <a:t>Kbps</a:t>
            </a:r>
            <a:r>
              <a:rPr lang="zh-TW" altLang="en-US" dirty="0" smtClean="0"/>
              <a:t>的音質。所以有很多自行開發的應用程式或遊戲音效都會採用此格式。但由於播放軟體的支援度限制，此種音樂格式並不普及。</a:t>
            </a:r>
            <a:r>
              <a:rPr lang="en-US" altLang="zh-TW" dirty="0" smtClean="0"/>
              <a:t>(</a:t>
            </a:r>
            <a:r>
              <a:rPr lang="zh-TW" altLang="en-US" dirty="0" smtClean="0"/>
              <a:t>不過目前已有許多行動裝置接支援此格式</a:t>
            </a:r>
            <a:r>
              <a:rPr lang="en-US" altLang="zh-TW" dirty="0" smtClean="0"/>
              <a:t>,</a:t>
            </a:r>
            <a:r>
              <a:rPr lang="zh-TW" altLang="en-US" dirty="0" smtClean="0"/>
              <a:t>除了</a:t>
            </a:r>
            <a:r>
              <a:rPr lang="en-US" altLang="zh-TW" dirty="0" smtClean="0"/>
              <a:t>apple</a:t>
            </a:r>
            <a:r>
              <a:rPr lang="zh-TW" altLang="en-US" dirty="0" smtClean="0"/>
              <a:t>系列的產品以外</a:t>
            </a:r>
            <a:r>
              <a:rPr lang="en-US" altLang="zh-TW" dirty="0" smtClean="0"/>
              <a:t>)</a:t>
            </a:r>
            <a:endParaRPr lang="en-US" altLang="zh-TW" dirty="0"/>
          </a:p>
          <a:p>
            <a:endParaRPr lang="en-US" altLang="zh-TW" dirty="0" smtClean="0"/>
          </a:p>
        </p:txBody>
      </p:sp>
      <p:pic>
        <p:nvPicPr>
          <p:cNvPr id="3" name="圖片 2"/>
          <p:cNvPicPr>
            <a:picLocks noChangeAspect="1"/>
          </p:cNvPicPr>
          <p:nvPr/>
        </p:nvPicPr>
        <p:blipFill>
          <a:blip r:embed="rId2"/>
          <a:stretch>
            <a:fillRect/>
          </a:stretch>
        </p:blipFill>
        <p:spPr>
          <a:xfrm>
            <a:off x="1989956" y="4437112"/>
            <a:ext cx="8808872" cy="1740024"/>
          </a:xfrm>
          <a:prstGeom prst="rect">
            <a:avLst/>
          </a:prstGeom>
        </p:spPr>
      </p:pic>
    </p:spTree>
    <p:extLst>
      <p:ext uri="{BB962C8B-B14F-4D97-AF65-F5344CB8AC3E}">
        <p14:creationId xmlns:p14="http://schemas.microsoft.com/office/powerpoint/2010/main" val="225263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其他有損壓縮</a:t>
            </a:r>
            <a:endParaRPr lang="zh-TW" dirty="0"/>
          </a:p>
        </p:txBody>
      </p:sp>
      <p:pic>
        <p:nvPicPr>
          <p:cNvPr id="2" name="圖片 1"/>
          <p:cNvPicPr>
            <a:picLocks noChangeAspect="1"/>
          </p:cNvPicPr>
          <p:nvPr/>
        </p:nvPicPr>
        <p:blipFill>
          <a:blip r:embed="rId2"/>
          <a:stretch>
            <a:fillRect/>
          </a:stretch>
        </p:blipFill>
        <p:spPr>
          <a:xfrm>
            <a:off x="1522413" y="1785955"/>
            <a:ext cx="4720175" cy="4373740"/>
          </a:xfrm>
          <a:prstGeom prst="rect">
            <a:avLst/>
          </a:prstGeom>
        </p:spPr>
      </p:pic>
      <p:pic>
        <p:nvPicPr>
          <p:cNvPr id="5" name="圖片 4"/>
          <p:cNvPicPr>
            <a:picLocks noChangeAspect="1"/>
          </p:cNvPicPr>
          <p:nvPr/>
        </p:nvPicPr>
        <p:blipFill>
          <a:blip r:embed="rId3"/>
          <a:stretch>
            <a:fillRect/>
          </a:stretch>
        </p:blipFill>
        <p:spPr>
          <a:xfrm>
            <a:off x="6742484" y="1752600"/>
            <a:ext cx="4711514" cy="4373740"/>
          </a:xfrm>
          <a:prstGeom prst="rect">
            <a:avLst/>
          </a:prstGeom>
        </p:spPr>
      </p:pic>
      <p:sp>
        <p:nvSpPr>
          <p:cNvPr id="6" name="文字方塊 5"/>
          <p:cNvSpPr txBox="1"/>
          <p:nvPr/>
        </p:nvSpPr>
        <p:spPr>
          <a:xfrm>
            <a:off x="2277988" y="6309320"/>
            <a:ext cx="3456384" cy="424732"/>
          </a:xfrm>
          <a:prstGeom prst="rect">
            <a:avLst/>
          </a:prstGeom>
          <a:noFill/>
        </p:spPr>
        <p:txBody>
          <a:bodyPr wrap="square" rtlCol="0">
            <a:spAutoFit/>
          </a:bodyPr>
          <a:lstStyle/>
          <a:p>
            <a:pPr>
              <a:lnSpc>
                <a:spcPct val="90000"/>
              </a:lnSpc>
            </a:pPr>
            <a:r>
              <a:rPr lang="en-US" altLang="zh-TW" sz="2400" dirty="0" err="1" smtClean="0">
                <a:latin typeface="微軟正黑體" panose="020B0604030504040204" pitchFamily="34" charset="-120"/>
                <a:ea typeface="微軟正黑體" panose="020B0604030504040204" pitchFamily="34" charset="-120"/>
              </a:rPr>
              <a:t>Ogg</a:t>
            </a:r>
            <a:r>
              <a:rPr lang="en-US" altLang="zh-TW" sz="2400" dirty="0" smtClean="0">
                <a:latin typeface="微軟正黑體" panose="020B0604030504040204" pitchFamily="34" charset="-120"/>
                <a:ea typeface="微軟正黑體" panose="020B0604030504040204" pitchFamily="34" charset="-120"/>
              </a:rPr>
              <a:t>   68kbps 2.63MB    </a:t>
            </a:r>
            <a:endParaRPr lang="zh-TW" altLang="en-US" sz="2400" dirty="0">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7462564" y="6309320"/>
            <a:ext cx="3744416" cy="424732"/>
          </a:xfrm>
          <a:prstGeom prst="rect">
            <a:avLst/>
          </a:prstGeom>
          <a:noFill/>
        </p:spPr>
        <p:txBody>
          <a:bodyPr wrap="square" rtlCol="0">
            <a:spAutoFit/>
          </a:bodyPr>
          <a:lstStyle/>
          <a:p>
            <a:pPr>
              <a:lnSpc>
                <a:spcPct val="90000"/>
              </a:lnSpc>
            </a:pPr>
            <a:r>
              <a:rPr lang="en-US" altLang="zh-TW" sz="2400" dirty="0" smtClean="0">
                <a:latin typeface="微軟正黑體" panose="020B0604030504040204" pitchFamily="34" charset="-120"/>
                <a:ea typeface="微軟正黑體" panose="020B0604030504040204" pitchFamily="34" charset="-120"/>
              </a:rPr>
              <a:t>MP3   69kbps 2.61MB   </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2196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其他有損壓縮</a:t>
            </a:r>
            <a:endParaRPr lang="zh-TW" dirty="0"/>
          </a:p>
        </p:txBody>
      </p:sp>
      <p:sp>
        <p:nvSpPr>
          <p:cNvPr id="14" name="內容版面配置區 13"/>
          <p:cNvSpPr>
            <a:spLocks noGrp="1"/>
          </p:cNvSpPr>
          <p:nvPr>
            <p:ph idx="1"/>
          </p:nvPr>
        </p:nvSpPr>
        <p:spPr>
          <a:xfrm>
            <a:off x="1522413" y="1904999"/>
            <a:ext cx="9900591" cy="4764361"/>
          </a:xfrm>
        </p:spPr>
        <p:txBody>
          <a:bodyPr>
            <a:normAutofit/>
          </a:bodyPr>
          <a:lstStyle/>
          <a:p>
            <a:r>
              <a:rPr lang="en-US" altLang="zh-TW" dirty="0"/>
              <a:t>.wma : Windows Media Audio</a:t>
            </a:r>
            <a:r>
              <a:rPr lang="zh-TW" altLang="en-US" dirty="0"/>
              <a:t>的縮寫，是微軟公司針對網路需求所開發的音訊壓縮格式，其最大特色在於在</a:t>
            </a:r>
            <a:r>
              <a:rPr lang="en-US" altLang="zh-TW" dirty="0"/>
              <a:t>64</a:t>
            </a:r>
            <a:r>
              <a:rPr lang="zh-TW" altLang="en-US" dirty="0"/>
              <a:t> </a:t>
            </a:r>
            <a:r>
              <a:rPr lang="en-US" altLang="zh-TW" dirty="0"/>
              <a:t>Kbps</a:t>
            </a:r>
            <a:r>
              <a:rPr lang="zh-TW" altLang="en-US" dirty="0"/>
              <a:t>位元率下可以達到</a:t>
            </a:r>
            <a:r>
              <a:rPr lang="en-US" altLang="zh-TW" dirty="0"/>
              <a:t>MP3</a:t>
            </a:r>
            <a:r>
              <a:rPr lang="zh-TW" altLang="en-US" dirty="0"/>
              <a:t> </a:t>
            </a:r>
            <a:r>
              <a:rPr lang="en-US" altLang="zh-TW" dirty="0"/>
              <a:t>128</a:t>
            </a:r>
            <a:r>
              <a:rPr lang="zh-TW" altLang="en-US" dirty="0"/>
              <a:t> </a:t>
            </a:r>
            <a:r>
              <a:rPr lang="en-US" altLang="zh-TW" dirty="0"/>
              <a:t>Kbps</a:t>
            </a:r>
            <a:r>
              <a:rPr lang="zh-TW" altLang="en-US" dirty="0"/>
              <a:t>的音質，壓縮率極高。因為位元率小，所以可以在網路上邊下載邊撥放。此外，</a:t>
            </a:r>
            <a:r>
              <a:rPr lang="en-US" altLang="zh-TW" dirty="0"/>
              <a:t>wma</a:t>
            </a:r>
            <a:r>
              <a:rPr lang="zh-TW" altLang="en-US" dirty="0"/>
              <a:t>檔支援數位版權機制，可以限制檔案的撥放時間、次數及拷貝，目前常用於線上音樂販售業者</a:t>
            </a:r>
            <a:r>
              <a:rPr lang="en-US" altLang="zh-TW" dirty="0"/>
              <a:t>KKBOX</a:t>
            </a:r>
            <a:r>
              <a:rPr lang="zh-TW" altLang="en-US" dirty="0"/>
              <a:t>等所使用</a:t>
            </a:r>
            <a:r>
              <a:rPr lang="zh-TW" altLang="en-US" dirty="0" smtClean="0"/>
              <a:t>。</a:t>
            </a:r>
            <a:r>
              <a:rPr lang="en-US" altLang="zh-TW" dirty="0"/>
              <a:t> </a:t>
            </a:r>
            <a:r>
              <a:rPr lang="zh-TW" altLang="en-US" dirty="0" smtClean="0"/>
              <a:t>缺點在於有版權限制，支援的裝置若沒購買該版權則不能撥放。</a:t>
            </a:r>
            <a:endParaRPr lang="en-US" altLang="zh-TW" dirty="0" smtClean="0"/>
          </a:p>
        </p:txBody>
      </p:sp>
      <p:pic>
        <p:nvPicPr>
          <p:cNvPr id="2" name="圖片 1"/>
          <p:cNvPicPr>
            <a:picLocks noChangeAspect="1"/>
          </p:cNvPicPr>
          <p:nvPr/>
        </p:nvPicPr>
        <p:blipFill>
          <a:blip r:embed="rId2"/>
          <a:stretch>
            <a:fillRect/>
          </a:stretch>
        </p:blipFill>
        <p:spPr>
          <a:xfrm>
            <a:off x="3844416" y="4437112"/>
            <a:ext cx="5256584" cy="1955348"/>
          </a:xfrm>
          <a:prstGeom prst="rect">
            <a:avLst/>
          </a:prstGeom>
        </p:spPr>
      </p:pic>
    </p:spTree>
    <p:extLst>
      <p:ext uri="{BB962C8B-B14F-4D97-AF65-F5344CB8AC3E}">
        <p14:creationId xmlns:p14="http://schemas.microsoft.com/office/powerpoint/2010/main" val="159437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smtClean="0"/>
              <a:t>WMA VS MP3</a:t>
            </a:r>
            <a:endParaRPr lang="zh-TW" dirty="0"/>
          </a:p>
        </p:txBody>
      </p:sp>
      <p:pic>
        <p:nvPicPr>
          <p:cNvPr id="3" name="圖片 2"/>
          <p:cNvPicPr>
            <a:picLocks noChangeAspect="1"/>
          </p:cNvPicPr>
          <p:nvPr/>
        </p:nvPicPr>
        <p:blipFill>
          <a:blip r:embed="rId2"/>
          <a:stretch>
            <a:fillRect/>
          </a:stretch>
        </p:blipFill>
        <p:spPr>
          <a:xfrm>
            <a:off x="117748" y="2132856"/>
            <a:ext cx="3929763" cy="3633586"/>
          </a:xfrm>
          <a:prstGeom prst="rect">
            <a:avLst/>
          </a:prstGeom>
        </p:spPr>
      </p:pic>
      <p:pic>
        <p:nvPicPr>
          <p:cNvPr id="4" name="圖片 3"/>
          <p:cNvPicPr>
            <a:picLocks noChangeAspect="1"/>
          </p:cNvPicPr>
          <p:nvPr/>
        </p:nvPicPr>
        <p:blipFill>
          <a:blip r:embed="rId3"/>
          <a:stretch>
            <a:fillRect/>
          </a:stretch>
        </p:blipFill>
        <p:spPr>
          <a:xfrm>
            <a:off x="4150197" y="2134861"/>
            <a:ext cx="3888432" cy="3631581"/>
          </a:xfrm>
          <a:prstGeom prst="rect">
            <a:avLst/>
          </a:prstGeom>
        </p:spPr>
      </p:pic>
      <p:pic>
        <p:nvPicPr>
          <p:cNvPr id="5" name="圖片 4"/>
          <p:cNvPicPr>
            <a:picLocks noChangeAspect="1"/>
          </p:cNvPicPr>
          <p:nvPr/>
        </p:nvPicPr>
        <p:blipFill>
          <a:blip r:embed="rId4"/>
          <a:stretch>
            <a:fillRect/>
          </a:stretch>
        </p:blipFill>
        <p:spPr>
          <a:xfrm>
            <a:off x="8141315" y="2132856"/>
            <a:ext cx="3963715" cy="3672800"/>
          </a:xfrm>
          <a:prstGeom prst="rect">
            <a:avLst/>
          </a:prstGeom>
        </p:spPr>
      </p:pic>
      <p:sp>
        <p:nvSpPr>
          <p:cNvPr id="6" name="文字方塊 5"/>
          <p:cNvSpPr txBox="1"/>
          <p:nvPr/>
        </p:nvSpPr>
        <p:spPr>
          <a:xfrm>
            <a:off x="765820" y="5975882"/>
            <a:ext cx="2880321" cy="341632"/>
          </a:xfrm>
          <a:prstGeom prst="rect">
            <a:avLst/>
          </a:prstGeom>
          <a:noFill/>
        </p:spPr>
        <p:txBody>
          <a:bodyPr wrap="square" rtlCol="0">
            <a:spAutoFit/>
          </a:bodyPr>
          <a:lstStyle/>
          <a:p>
            <a:pPr>
              <a:lnSpc>
                <a:spcPct val="90000"/>
              </a:lnSpc>
            </a:pPr>
            <a:r>
              <a:rPr lang="en-US" altLang="zh-TW" dirty="0" smtClean="0">
                <a:latin typeface="微軟正黑體" panose="020B0604030504040204" pitchFamily="34" charset="-120"/>
                <a:ea typeface="微軟正黑體" panose="020B0604030504040204" pitchFamily="34" charset="-120"/>
              </a:rPr>
              <a:t>WMA 96kbps 3.89MB</a:t>
            </a:r>
            <a:endParaRPr lang="zh-TW" altLang="en-US" dirty="0">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4726260" y="5975882"/>
            <a:ext cx="2880321" cy="341632"/>
          </a:xfrm>
          <a:prstGeom prst="rect">
            <a:avLst/>
          </a:prstGeom>
          <a:noFill/>
        </p:spPr>
        <p:txBody>
          <a:bodyPr wrap="square" rtlCol="0">
            <a:spAutoFit/>
          </a:bodyPr>
          <a:lstStyle/>
          <a:p>
            <a:pPr>
              <a:lnSpc>
                <a:spcPct val="90000"/>
              </a:lnSpc>
            </a:pPr>
            <a:r>
              <a:rPr lang="en-US" altLang="zh-TW" dirty="0" smtClean="0">
                <a:latin typeface="微軟正黑體" panose="020B0604030504040204" pitchFamily="34" charset="-120"/>
                <a:ea typeface="微軟正黑體" panose="020B0604030504040204" pitchFamily="34" charset="-120"/>
              </a:rPr>
              <a:t>MP3 135kbps 4.92MB</a:t>
            </a:r>
            <a:endParaRPr lang="zh-TW" altLang="en-US" dirty="0">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8902724" y="5975882"/>
            <a:ext cx="2880321" cy="341632"/>
          </a:xfrm>
          <a:prstGeom prst="rect">
            <a:avLst/>
          </a:prstGeom>
          <a:noFill/>
        </p:spPr>
        <p:txBody>
          <a:bodyPr wrap="square" rtlCol="0">
            <a:spAutoFit/>
          </a:bodyPr>
          <a:lstStyle/>
          <a:p>
            <a:pPr>
              <a:lnSpc>
                <a:spcPct val="90000"/>
              </a:lnSpc>
            </a:pPr>
            <a:r>
              <a:rPr lang="en-US" altLang="zh-TW" dirty="0" smtClean="0">
                <a:latin typeface="微軟正黑體" panose="020B0604030504040204" pitchFamily="34" charset="-120"/>
                <a:ea typeface="微軟正黑體" panose="020B0604030504040204" pitchFamily="34" charset="-120"/>
              </a:rPr>
              <a:t>FLAC 1148kbps 40.7MB</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1573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其他有損壓縮</a:t>
            </a:r>
            <a:endParaRPr lang="zh-TW" dirty="0"/>
          </a:p>
        </p:txBody>
      </p:sp>
      <p:sp>
        <p:nvSpPr>
          <p:cNvPr id="14" name="內容版面配置區 13"/>
          <p:cNvSpPr>
            <a:spLocks noGrp="1"/>
          </p:cNvSpPr>
          <p:nvPr>
            <p:ph idx="1"/>
          </p:nvPr>
        </p:nvSpPr>
        <p:spPr>
          <a:xfrm>
            <a:off x="1522413" y="1904999"/>
            <a:ext cx="10260631" cy="4764361"/>
          </a:xfrm>
        </p:spPr>
        <p:txBody>
          <a:bodyPr>
            <a:normAutofit/>
          </a:bodyPr>
          <a:lstStyle/>
          <a:p>
            <a:r>
              <a:rPr lang="en-US" altLang="zh-TW" dirty="0" smtClean="0"/>
              <a:t>.</a:t>
            </a:r>
            <a:r>
              <a:rPr lang="en-US" altLang="zh-TW" dirty="0" err="1" smtClean="0"/>
              <a:t>aac</a:t>
            </a:r>
            <a:r>
              <a:rPr lang="en-US" altLang="zh-TW" dirty="0" smtClean="0"/>
              <a:t> : Advanced Audio Coding(</a:t>
            </a:r>
            <a:r>
              <a:rPr lang="zh-TW" altLang="en-US" dirty="0" smtClean="0"/>
              <a:t>進階音訊編碼</a:t>
            </a:r>
            <a:r>
              <a:rPr lang="en-US" altLang="zh-TW" dirty="0" smtClean="0"/>
              <a:t>) </a:t>
            </a:r>
            <a:r>
              <a:rPr lang="zh-TW" altLang="en-US" dirty="0" smtClean="0"/>
              <a:t>的縮寫，由美國杜比實驗室開發，採用的是</a:t>
            </a:r>
            <a:r>
              <a:rPr lang="en-US" altLang="zh-TW" dirty="0" smtClean="0"/>
              <a:t>MPEG-2</a:t>
            </a:r>
            <a:r>
              <a:rPr lang="zh-TW" altLang="en-US" dirty="0" smtClean="0"/>
              <a:t> </a:t>
            </a:r>
            <a:r>
              <a:rPr lang="en-US" altLang="zh-TW" dirty="0" smtClean="0"/>
              <a:t>Layer7</a:t>
            </a:r>
            <a:r>
              <a:rPr lang="zh-TW" altLang="en-US" dirty="0" smtClean="0"/>
              <a:t>的演算法。可以提供</a:t>
            </a:r>
            <a:r>
              <a:rPr lang="en-US" altLang="zh-TW" dirty="0" smtClean="0"/>
              <a:t>5.1</a:t>
            </a:r>
            <a:r>
              <a:rPr lang="zh-TW" altLang="en-US" dirty="0" smtClean="0"/>
              <a:t>多聲道，最高採樣頻率為</a:t>
            </a:r>
            <a:r>
              <a:rPr lang="en-US" altLang="zh-TW" dirty="0" smtClean="0"/>
              <a:t>96KHz</a:t>
            </a:r>
            <a:r>
              <a:rPr lang="zh-TW" altLang="en-US" dirty="0" smtClean="0"/>
              <a:t>、</a:t>
            </a:r>
            <a:r>
              <a:rPr lang="en-US" altLang="zh-TW" dirty="0" smtClean="0"/>
              <a:t>(8</a:t>
            </a:r>
            <a:r>
              <a:rPr lang="zh-TW" altLang="en-US" dirty="0" smtClean="0"/>
              <a:t> </a:t>
            </a:r>
            <a:r>
              <a:rPr lang="en-US" altLang="zh-TW" dirty="0" smtClean="0"/>
              <a:t>16</a:t>
            </a:r>
            <a:r>
              <a:rPr lang="zh-TW" altLang="en-US" dirty="0" smtClean="0"/>
              <a:t> </a:t>
            </a:r>
            <a:r>
              <a:rPr lang="en-US" altLang="zh-TW" dirty="0" smtClean="0"/>
              <a:t>24</a:t>
            </a:r>
            <a:r>
              <a:rPr lang="zh-TW" altLang="en-US" dirty="0" smtClean="0"/>
              <a:t> </a:t>
            </a:r>
            <a:r>
              <a:rPr lang="en-US" altLang="zh-TW" dirty="0" smtClean="0"/>
              <a:t>32bits)</a:t>
            </a:r>
            <a:r>
              <a:rPr lang="zh-TW" altLang="en-US" dirty="0" smtClean="0"/>
              <a:t>的位元深度，同時具有比</a:t>
            </a:r>
            <a:r>
              <a:rPr lang="en-US" altLang="zh-TW" dirty="0" smtClean="0"/>
              <a:t>MP3</a:t>
            </a:r>
            <a:r>
              <a:rPr lang="zh-TW" altLang="en-US" dirty="0" smtClean="0"/>
              <a:t>更高的壓縮比與解碼效率。比較大的缺點在於，</a:t>
            </a:r>
            <a:r>
              <a:rPr lang="en-US" altLang="zh-TW" dirty="0" err="1" smtClean="0"/>
              <a:t>acc</a:t>
            </a:r>
            <a:r>
              <a:rPr lang="zh-TW" altLang="en-US" dirty="0" smtClean="0"/>
              <a:t>的規格相當複雜，一般舊版</a:t>
            </a:r>
            <a:r>
              <a:rPr lang="en-US" altLang="zh-TW" dirty="0" smtClean="0"/>
              <a:t>MPEG-2</a:t>
            </a:r>
            <a:r>
              <a:rPr lang="zh-TW" altLang="en-US" dirty="0" smtClean="0"/>
              <a:t>編碼的副檔名為</a:t>
            </a:r>
            <a:r>
              <a:rPr lang="en-US" altLang="zh-TW" dirty="0" smtClean="0"/>
              <a:t>.</a:t>
            </a:r>
            <a:r>
              <a:rPr lang="en-US" altLang="zh-TW" dirty="0" err="1" smtClean="0"/>
              <a:t>acc</a:t>
            </a:r>
            <a:r>
              <a:rPr lang="zh-TW" altLang="en-US" dirty="0" smtClean="0"/>
              <a:t>。由於公元</a:t>
            </a:r>
            <a:r>
              <a:rPr lang="en-US" altLang="zh-TW" dirty="0" smtClean="0"/>
              <a:t>2000</a:t>
            </a:r>
            <a:r>
              <a:rPr lang="zh-TW" altLang="en-US" dirty="0" smtClean="0"/>
              <a:t>年後，</a:t>
            </a:r>
            <a:r>
              <a:rPr lang="en-US" altLang="zh-TW" dirty="0" err="1" smtClean="0"/>
              <a:t>acc</a:t>
            </a:r>
            <a:r>
              <a:rPr lang="zh-TW" altLang="en-US" dirty="0"/>
              <a:t>又</a:t>
            </a:r>
            <a:r>
              <a:rPr lang="zh-TW" altLang="en-US" dirty="0" smtClean="0"/>
              <a:t>整合了</a:t>
            </a:r>
            <a:r>
              <a:rPr lang="en-US" altLang="zh-TW" dirty="0" smtClean="0"/>
              <a:t>MPEG-4</a:t>
            </a:r>
            <a:r>
              <a:rPr lang="zh-TW" altLang="en-US" dirty="0" smtClean="0"/>
              <a:t>的標準，有些</a:t>
            </a:r>
            <a:r>
              <a:rPr lang="en-US" altLang="zh-TW" dirty="0" smtClean="0"/>
              <a:t>.mp4</a:t>
            </a:r>
            <a:r>
              <a:rPr lang="zh-TW" altLang="en-US" dirty="0" smtClean="0"/>
              <a:t>檔會是簡化後的</a:t>
            </a:r>
            <a:r>
              <a:rPr lang="en-US" altLang="zh-TW" dirty="0" smtClean="0"/>
              <a:t>MPEG-4</a:t>
            </a:r>
            <a:r>
              <a:rPr lang="zh-TW" altLang="en-US" dirty="0" smtClean="0"/>
              <a:t>封裝</a:t>
            </a:r>
            <a:r>
              <a:rPr lang="en-US" altLang="zh-TW" dirty="0" smtClean="0"/>
              <a:t>ACC</a:t>
            </a:r>
            <a:r>
              <a:rPr lang="zh-TW" altLang="en-US" dirty="0" smtClean="0"/>
              <a:t>編碼檔，此外還有 </a:t>
            </a:r>
            <a:r>
              <a:rPr lang="en-US" altLang="zh-TW" dirty="0" smtClean="0"/>
              <a:t>.m4a </a:t>
            </a:r>
            <a:r>
              <a:rPr lang="zh-TW" altLang="en-US" dirty="0" smtClean="0"/>
              <a:t>用來封裝純音樂的</a:t>
            </a:r>
            <a:r>
              <a:rPr lang="en-US" altLang="zh-TW" dirty="0" smtClean="0"/>
              <a:t>MP4</a:t>
            </a:r>
            <a:r>
              <a:rPr lang="zh-TW" altLang="en-US" dirty="0" smtClean="0"/>
              <a:t>檔案，然而</a:t>
            </a:r>
            <a:r>
              <a:rPr lang="en-US" altLang="zh-TW" dirty="0" smtClean="0"/>
              <a:t>Apple </a:t>
            </a:r>
            <a:r>
              <a:rPr lang="zh-TW" altLang="en-US" dirty="0" smtClean="0"/>
              <a:t>音樂無損檔的檔名也為</a:t>
            </a:r>
            <a:r>
              <a:rPr lang="en-US" altLang="zh-TW" dirty="0" smtClean="0"/>
              <a:t>.m4a</a:t>
            </a:r>
            <a:r>
              <a:rPr lang="zh-TW" altLang="en-US" dirty="0" smtClean="0"/>
              <a:t>，使用上很容易混亂。</a:t>
            </a:r>
            <a:endParaRPr lang="en-US" altLang="zh-TW" dirty="0" smtClean="0"/>
          </a:p>
        </p:txBody>
      </p:sp>
      <p:pic>
        <p:nvPicPr>
          <p:cNvPr id="2" name="圖片 1"/>
          <p:cNvPicPr>
            <a:picLocks noChangeAspect="1"/>
          </p:cNvPicPr>
          <p:nvPr/>
        </p:nvPicPr>
        <p:blipFill>
          <a:blip r:embed="rId2"/>
          <a:stretch>
            <a:fillRect/>
          </a:stretch>
        </p:blipFill>
        <p:spPr>
          <a:xfrm>
            <a:off x="2837965" y="4797152"/>
            <a:ext cx="7629525" cy="1685925"/>
          </a:xfrm>
          <a:prstGeom prst="rect">
            <a:avLst/>
          </a:prstGeom>
        </p:spPr>
      </p:pic>
    </p:spTree>
    <p:extLst>
      <p:ext uri="{BB962C8B-B14F-4D97-AF65-F5344CB8AC3E}">
        <p14:creationId xmlns:p14="http://schemas.microsoft.com/office/powerpoint/2010/main" val="250458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smtClean="0"/>
              <a:t>AAC</a:t>
            </a:r>
            <a:r>
              <a:rPr lang="zh-TW" altLang="en-US" dirty="0" smtClean="0"/>
              <a:t>規</a:t>
            </a:r>
            <a:r>
              <a:rPr lang="zh-TW" altLang="en-US" dirty="0"/>
              <a:t>格</a:t>
            </a:r>
            <a:endParaRPr lang="zh-TW" dirty="0"/>
          </a:p>
        </p:txBody>
      </p:sp>
      <p:sp>
        <p:nvSpPr>
          <p:cNvPr id="14" name="內容版面配置區 13"/>
          <p:cNvSpPr>
            <a:spLocks noGrp="1"/>
          </p:cNvSpPr>
          <p:nvPr>
            <p:ph idx="1"/>
          </p:nvPr>
        </p:nvSpPr>
        <p:spPr>
          <a:xfrm>
            <a:off x="1522413" y="1904999"/>
            <a:ext cx="10260631" cy="4764361"/>
          </a:xfrm>
        </p:spPr>
        <p:txBody>
          <a:bodyPr>
            <a:normAutofit fontScale="92500" lnSpcReduction="10000"/>
          </a:bodyPr>
          <a:lstStyle/>
          <a:p>
            <a:r>
              <a:rPr lang="en-US" altLang="zh-TW" dirty="0" smtClean="0"/>
              <a:t>MPEG</a:t>
            </a:r>
            <a:r>
              <a:rPr lang="zh-TW" altLang="en-US" dirty="0" smtClean="0"/>
              <a:t> </a:t>
            </a:r>
            <a:r>
              <a:rPr lang="en-US" altLang="zh-TW" dirty="0" smtClean="0"/>
              <a:t>2</a:t>
            </a:r>
            <a:r>
              <a:rPr lang="zh-TW" altLang="en-US" dirty="0" smtClean="0"/>
              <a:t> </a:t>
            </a:r>
            <a:r>
              <a:rPr lang="en-US" altLang="zh-TW" dirty="0" smtClean="0"/>
              <a:t>AAC-LC(Low Complexity)</a:t>
            </a:r>
            <a:r>
              <a:rPr lang="zh-TW" altLang="en-US" dirty="0" smtClean="0"/>
              <a:t> </a:t>
            </a:r>
            <a:r>
              <a:rPr lang="en-US" altLang="zh-TW" dirty="0" smtClean="0"/>
              <a:t>:</a:t>
            </a:r>
            <a:r>
              <a:rPr lang="zh-TW" altLang="en-US" dirty="0" smtClean="0"/>
              <a:t> 低複雜度規格</a:t>
            </a:r>
            <a:endParaRPr lang="en-US" altLang="zh-TW" dirty="0" smtClean="0"/>
          </a:p>
          <a:p>
            <a:r>
              <a:rPr lang="en-US" altLang="zh-TW" dirty="0" smtClean="0"/>
              <a:t>MPEG</a:t>
            </a:r>
            <a:r>
              <a:rPr lang="zh-TW" altLang="en-US" dirty="0" smtClean="0"/>
              <a:t> </a:t>
            </a:r>
            <a:r>
              <a:rPr lang="en-US" altLang="zh-TW" dirty="0" smtClean="0"/>
              <a:t>2</a:t>
            </a:r>
            <a:r>
              <a:rPr lang="zh-TW" altLang="en-US" dirty="0" smtClean="0"/>
              <a:t> </a:t>
            </a:r>
            <a:r>
              <a:rPr lang="en-US" altLang="zh-TW" dirty="0" smtClean="0"/>
              <a:t>AAC</a:t>
            </a:r>
            <a:r>
              <a:rPr lang="zh-TW" altLang="en-US" dirty="0" smtClean="0"/>
              <a:t> </a:t>
            </a:r>
            <a:r>
              <a:rPr lang="en-US" altLang="zh-TW" dirty="0" smtClean="0"/>
              <a:t>Main : </a:t>
            </a:r>
            <a:r>
              <a:rPr lang="zh-TW" altLang="en-US" dirty="0" smtClean="0"/>
              <a:t>主規格</a:t>
            </a:r>
            <a:endParaRPr lang="en-US" altLang="zh-TW" dirty="0" smtClean="0"/>
          </a:p>
          <a:p>
            <a:r>
              <a:rPr lang="en-US" altLang="zh-TW" dirty="0" smtClean="0"/>
              <a:t>MPEG</a:t>
            </a:r>
            <a:r>
              <a:rPr lang="zh-TW" altLang="en-US" dirty="0" smtClean="0"/>
              <a:t> </a:t>
            </a:r>
            <a:r>
              <a:rPr lang="en-US" altLang="zh-TW" dirty="0" smtClean="0"/>
              <a:t>2</a:t>
            </a:r>
            <a:r>
              <a:rPr lang="zh-TW" altLang="en-US" dirty="0" smtClean="0"/>
              <a:t> </a:t>
            </a:r>
            <a:r>
              <a:rPr lang="en-US" altLang="zh-TW" dirty="0" smtClean="0"/>
              <a:t>AAC</a:t>
            </a:r>
            <a:r>
              <a:rPr lang="zh-TW" altLang="en-US" dirty="0" smtClean="0"/>
              <a:t> </a:t>
            </a:r>
            <a:r>
              <a:rPr lang="en-US" altLang="zh-TW" dirty="0" smtClean="0"/>
              <a:t>SSR (Scalable Sample Rate) : </a:t>
            </a:r>
            <a:r>
              <a:rPr lang="zh-TW" altLang="en-US" dirty="0" smtClean="0"/>
              <a:t>可變取樣頻率規格</a:t>
            </a:r>
            <a:endParaRPr lang="en-US" altLang="zh-TW" dirty="0" smtClean="0"/>
          </a:p>
          <a:p>
            <a:r>
              <a:rPr lang="en-US" altLang="zh-TW" dirty="0" smtClean="0">
                <a:solidFill>
                  <a:srgbClr val="00B050"/>
                </a:solidFill>
              </a:rPr>
              <a:t>MPEG</a:t>
            </a:r>
            <a:r>
              <a:rPr lang="zh-TW" altLang="en-US" dirty="0" smtClean="0">
                <a:solidFill>
                  <a:srgbClr val="00B050"/>
                </a:solidFill>
              </a:rPr>
              <a:t> </a:t>
            </a:r>
            <a:r>
              <a:rPr lang="en-US" altLang="zh-TW" dirty="0" smtClean="0">
                <a:solidFill>
                  <a:srgbClr val="00B050"/>
                </a:solidFill>
              </a:rPr>
              <a:t>4</a:t>
            </a:r>
            <a:r>
              <a:rPr lang="zh-TW" altLang="en-US" dirty="0" smtClean="0">
                <a:solidFill>
                  <a:srgbClr val="00B050"/>
                </a:solidFill>
              </a:rPr>
              <a:t> </a:t>
            </a:r>
            <a:r>
              <a:rPr lang="en-US" altLang="zh-TW" dirty="0" smtClean="0">
                <a:solidFill>
                  <a:srgbClr val="00B050"/>
                </a:solidFill>
              </a:rPr>
              <a:t>AAC-LC</a:t>
            </a:r>
            <a:r>
              <a:rPr lang="zh-TW" altLang="en-US" dirty="0" smtClean="0">
                <a:solidFill>
                  <a:srgbClr val="00B050"/>
                </a:solidFill>
              </a:rPr>
              <a:t> </a:t>
            </a:r>
            <a:r>
              <a:rPr lang="en-US" altLang="zh-TW" dirty="0" smtClean="0">
                <a:solidFill>
                  <a:srgbClr val="00B050"/>
                </a:solidFill>
              </a:rPr>
              <a:t>:</a:t>
            </a:r>
            <a:r>
              <a:rPr lang="zh-TW" altLang="en-US" dirty="0" smtClean="0">
                <a:solidFill>
                  <a:srgbClr val="00B050"/>
                </a:solidFill>
              </a:rPr>
              <a:t> 現在目前常見的</a:t>
            </a:r>
            <a:r>
              <a:rPr lang="en-US" altLang="zh-TW" dirty="0" smtClean="0">
                <a:solidFill>
                  <a:srgbClr val="00B050"/>
                </a:solidFill>
              </a:rPr>
              <a:t>MP4</a:t>
            </a:r>
            <a:r>
              <a:rPr lang="zh-TW" altLang="en-US" dirty="0" smtClean="0">
                <a:solidFill>
                  <a:srgbClr val="00B050"/>
                </a:solidFill>
              </a:rPr>
              <a:t>音訊檔</a:t>
            </a:r>
            <a:r>
              <a:rPr lang="en-US" altLang="zh-TW" dirty="0" smtClean="0">
                <a:solidFill>
                  <a:srgbClr val="00B050"/>
                </a:solidFill>
              </a:rPr>
              <a:t>(.m4a or .mp4) </a:t>
            </a:r>
            <a:r>
              <a:rPr lang="zh-TW" altLang="en-US" dirty="0" smtClean="0">
                <a:solidFill>
                  <a:srgbClr val="00B050"/>
                </a:solidFill>
              </a:rPr>
              <a:t>都是採用此規格，</a:t>
            </a:r>
            <a:r>
              <a:rPr lang="en-US" altLang="zh-TW" dirty="0" err="1" smtClean="0">
                <a:solidFill>
                  <a:srgbClr val="00B050"/>
                </a:solidFill>
              </a:rPr>
              <a:t>youtube</a:t>
            </a:r>
            <a:r>
              <a:rPr lang="zh-TW" altLang="en-US" dirty="0" smtClean="0">
                <a:solidFill>
                  <a:srgbClr val="00B050"/>
                </a:solidFill>
              </a:rPr>
              <a:t>上的音源</a:t>
            </a:r>
            <a:r>
              <a:rPr lang="en-US" altLang="zh-TW" dirty="0" smtClean="0">
                <a:solidFill>
                  <a:srgbClr val="00B050"/>
                </a:solidFill>
              </a:rPr>
              <a:t>(</a:t>
            </a:r>
            <a:r>
              <a:rPr lang="zh-TW" altLang="en-US" dirty="0" smtClean="0">
                <a:solidFill>
                  <a:srgbClr val="00B050"/>
                </a:solidFill>
              </a:rPr>
              <a:t>比較高音質的</a:t>
            </a:r>
            <a:r>
              <a:rPr lang="en-US" altLang="zh-TW" dirty="0" smtClean="0">
                <a:solidFill>
                  <a:srgbClr val="00B050"/>
                </a:solidFill>
              </a:rPr>
              <a:t>)</a:t>
            </a:r>
            <a:r>
              <a:rPr lang="zh-TW" altLang="en-US" dirty="0" smtClean="0">
                <a:solidFill>
                  <a:srgbClr val="00B050"/>
                </a:solidFill>
              </a:rPr>
              <a:t> 也通常是採用這個規格。</a:t>
            </a:r>
            <a:endParaRPr lang="en-US" altLang="zh-TW" dirty="0" smtClean="0">
              <a:solidFill>
                <a:srgbClr val="00B050"/>
              </a:solidFill>
            </a:endParaRPr>
          </a:p>
          <a:p>
            <a:r>
              <a:rPr lang="en-US" altLang="zh-TW" dirty="0" smtClean="0"/>
              <a:t>MPEG</a:t>
            </a:r>
            <a:r>
              <a:rPr lang="zh-TW" altLang="en-US" dirty="0" smtClean="0"/>
              <a:t> </a:t>
            </a:r>
            <a:r>
              <a:rPr lang="en-US" altLang="zh-TW" dirty="0" smtClean="0"/>
              <a:t>4</a:t>
            </a:r>
            <a:r>
              <a:rPr lang="zh-TW" altLang="en-US" dirty="0" smtClean="0"/>
              <a:t> </a:t>
            </a:r>
            <a:r>
              <a:rPr lang="en-US" altLang="zh-TW" dirty="0" smtClean="0"/>
              <a:t>AAC</a:t>
            </a:r>
            <a:r>
              <a:rPr lang="zh-TW" altLang="en-US" dirty="0" smtClean="0"/>
              <a:t> </a:t>
            </a:r>
            <a:r>
              <a:rPr lang="en-US" altLang="zh-TW" dirty="0"/>
              <a:t>Main : </a:t>
            </a:r>
            <a:r>
              <a:rPr lang="zh-TW" altLang="en-US" dirty="0"/>
              <a:t>主規格</a:t>
            </a:r>
            <a:endParaRPr lang="en-US" altLang="zh-TW" dirty="0"/>
          </a:p>
          <a:p>
            <a:r>
              <a:rPr lang="en-US" altLang="zh-TW" dirty="0"/>
              <a:t>MPEG</a:t>
            </a:r>
            <a:r>
              <a:rPr lang="zh-TW" altLang="en-US" dirty="0"/>
              <a:t> </a:t>
            </a:r>
            <a:r>
              <a:rPr lang="en-US" altLang="zh-TW" dirty="0" smtClean="0"/>
              <a:t>4</a:t>
            </a:r>
            <a:r>
              <a:rPr lang="zh-TW" altLang="en-US" dirty="0" smtClean="0"/>
              <a:t> </a:t>
            </a:r>
            <a:r>
              <a:rPr lang="en-US" altLang="zh-TW" dirty="0"/>
              <a:t>AAC</a:t>
            </a:r>
            <a:r>
              <a:rPr lang="zh-TW" altLang="en-US" dirty="0"/>
              <a:t> </a:t>
            </a:r>
            <a:r>
              <a:rPr lang="en-US" altLang="zh-TW" dirty="0"/>
              <a:t>SSR (</a:t>
            </a:r>
            <a:r>
              <a:rPr lang="en-US" altLang="zh-TW" dirty="0" smtClean="0"/>
              <a:t>Scalable </a:t>
            </a:r>
            <a:r>
              <a:rPr lang="en-US" altLang="zh-TW" dirty="0"/>
              <a:t>Sample Rate) : </a:t>
            </a:r>
            <a:r>
              <a:rPr lang="zh-TW" altLang="en-US" dirty="0"/>
              <a:t>可變取樣頻率規格</a:t>
            </a:r>
            <a:endParaRPr lang="en-US" altLang="zh-TW" dirty="0"/>
          </a:p>
          <a:p>
            <a:r>
              <a:rPr lang="en-US" altLang="zh-TW" dirty="0"/>
              <a:t>MPEG</a:t>
            </a:r>
            <a:r>
              <a:rPr lang="zh-TW" altLang="en-US" dirty="0"/>
              <a:t> </a:t>
            </a:r>
            <a:r>
              <a:rPr lang="en-US" altLang="zh-TW" dirty="0" smtClean="0"/>
              <a:t>4</a:t>
            </a:r>
            <a:r>
              <a:rPr lang="zh-TW" altLang="en-US" dirty="0" smtClean="0"/>
              <a:t> </a:t>
            </a:r>
            <a:r>
              <a:rPr lang="en-US" altLang="zh-TW" dirty="0"/>
              <a:t>AAC</a:t>
            </a:r>
            <a:r>
              <a:rPr lang="zh-TW" altLang="en-US" dirty="0"/>
              <a:t> </a:t>
            </a:r>
            <a:r>
              <a:rPr lang="en-US" altLang="zh-TW" dirty="0" smtClean="0"/>
              <a:t>LTP (Long Term Prediction) :</a:t>
            </a:r>
            <a:r>
              <a:rPr lang="zh-TW" altLang="en-US" dirty="0"/>
              <a:t>長時期預測</a:t>
            </a:r>
            <a:r>
              <a:rPr lang="zh-TW" altLang="en-US" dirty="0" smtClean="0"/>
              <a:t>規格</a:t>
            </a:r>
            <a:endParaRPr lang="en-US" altLang="zh-TW" dirty="0" smtClean="0"/>
          </a:p>
          <a:p>
            <a:r>
              <a:rPr lang="en-US" altLang="zh-TW" dirty="0"/>
              <a:t>MPEG</a:t>
            </a:r>
            <a:r>
              <a:rPr lang="zh-TW" altLang="en-US" dirty="0"/>
              <a:t> </a:t>
            </a:r>
            <a:r>
              <a:rPr lang="en-US" altLang="zh-TW" dirty="0"/>
              <a:t>4</a:t>
            </a:r>
            <a:r>
              <a:rPr lang="zh-TW" altLang="en-US" dirty="0"/>
              <a:t> </a:t>
            </a:r>
            <a:r>
              <a:rPr lang="en-US" altLang="zh-TW" dirty="0"/>
              <a:t>AAC</a:t>
            </a:r>
            <a:r>
              <a:rPr lang="zh-TW" altLang="en-US" dirty="0"/>
              <a:t> </a:t>
            </a:r>
            <a:r>
              <a:rPr lang="en-US" altLang="zh-TW" dirty="0" smtClean="0"/>
              <a:t>LD (Low Delay) : </a:t>
            </a:r>
            <a:r>
              <a:rPr lang="zh-TW" altLang="en-US" dirty="0" smtClean="0"/>
              <a:t>低延遲規格</a:t>
            </a:r>
            <a:endParaRPr lang="en-US" altLang="zh-TW" dirty="0" smtClean="0"/>
          </a:p>
          <a:p>
            <a:r>
              <a:rPr lang="en-US" altLang="zh-TW" dirty="0" smtClean="0"/>
              <a:t>MPEG4</a:t>
            </a:r>
            <a:r>
              <a:rPr lang="zh-TW" altLang="en-US" dirty="0" smtClean="0"/>
              <a:t> </a:t>
            </a:r>
            <a:r>
              <a:rPr lang="en-US" altLang="zh-TW" dirty="0" smtClean="0"/>
              <a:t>AAC</a:t>
            </a:r>
            <a:r>
              <a:rPr lang="zh-TW" altLang="en-US" dirty="0" smtClean="0"/>
              <a:t> </a:t>
            </a:r>
            <a:r>
              <a:rPr lang="en-US" altLang="zh-TW" dirty="0" smtClean="0"/>
              <a:t>HE</a:t>
            </a:r>
            <a:r>
              <a:rPr lang="zh-TW" altLang="en-US" dirty="0" smtClean="0"/>
              <a:t> </a:t>
            </a:r>
            <a:r>
              <a:rPr lang="en-US" altLang="zh-TW" dirty="0" smtClean="0"/>
              <a:t>(High Efficiency) : </a:t>
            </a:r>
            <a:r>
              <a:rPr lang="zh-TW" altLang="en-US" dirty="0" smtClean="0"/>
              <a:t>高效率規格</a:t>
            </a:r>
            <a:endParaRPr lang="en-US" altLang="zh-TW" dirty="0"/>
          </a:p>
          <a:p>
            <a:endParaRPr lang="en-US" altLang="zh-TW" dirty="0" smtClean="0"/>
          </a:p>
        </p:txBody>
      </p:sp>
    </p:spTree>
    <p:extLst>
      <p:ext uri="{BB962C8B-B14F-4D97-AF65-F5344CB8AC3E}">
        <p14:creationId xmlns:p14="http://schemas.microsoft.com/office/powerpoint/2010/main" val="80228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Youtube</a:t>
            </a:r>
            <a:r>
              <a:rPr lang="en-US" altLang="zh-TW" dirty="0" smtClean="0"/>
              <a:t> M4A</a:t>
            </a:r>
            <a:r>
              <a:rPr lang="zh-TW" altLang="en-US" dirty="0" smtClean="0"/>
              <a:t>音樂格式</a:t>
            </a:r>
            <a:r>
              <a:rPr lang="en-US" altLang="zh-TW" dirty="0" smtClean="0"/>
              <a:t>(</a:t>
            </a:r>
            <a:r>
              <a:rPr lang="zh-TW" altLang="en-US" dirty="0" smtClean="0"/>
              <a:t>高音質</a:t>
            </a:r>
            <a:r>
              <a:rPr lang="en-US" altLang="zh-TW" dirty="0" smtClean="0"/>
              <a:t>)</a:t>
            </a:r>
            <a:endParaRPr lang="zh-TW" dirty="0"/>
          </a:p>
        </p:txBody>
      </p:sp>
      <p:pic>
        <p:nvPicPr>
          <p:cNvPr id="3" name="圖片 2"/>
          <p:cNvPicPr>
            <a:picLocks noChangeAspect="1"/>
          </p:cNvPicPr>
          <p:nvPr/>
        </p:nvPicPr>
        <p:blipFill>
          <a:blip r:embed="rId2"/>
          <a:stretch>
            <a:fillRect/>
          </a:stretch>
        </p:blipFill>
        <p:spPr>
          <a:xfrm>
            <a:off x="1125860" y="1763608"/>
            <a:ext cx="9213536" cy="4968506"/>
          </a:xfrm>
          <a:prstGeom prst="rect">
            <a:avLst/>
          </a:prstGeom>
        </p:spPr>
      </p:pic>
      <p:sp>
        <p:nvSpPr>
          <p:cNvPr id="4" name="矩形 3"/>
          <p:cNvSpPr/>
          <p:nvPr/>
        </p:nvSpPr>
        <p:spPr>
          <a:xfrm>
            <a:off x="4294212" y="2636912"/>
            <a:ext cx="1224136"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10497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smtClean="0"/>
              <a:t>MP3</a:t>
            </a:r>
            <a:r>
              <a:rPr lang="zh-TW" altLang="en-US" dirty="0" smtClean="0"/>
              <a:t> </a:t>
            </a:r>
            <a:r>
              <a:rPr lang="en-US" altLang="zh-TW" dirty="0" smtClean="0"/>
              <a:t>VS</a:t>
            </a:r>
            <a:r>
              <a:rPr lang="zh-TW" altLang="en-US" dirty="0" smtClean="0"/>
              <a:t> </a:t>
            </a:r>
            <a:r>
              <a:rPr lang="en-US" altLang="zh-TW" dirty="0" smtClean="0"/>
              <a:t>AAC</a:t>
            </a:r>
            <a:endParaRPr lang="zh-TW" dirty="0"/>
          </a:p>
        </p:txBody>
      </p:sp>
      <p:pic>
        <p:nvPicPr>
          <p:cNvPr id="3" name="圖片 2"/>
          <p:cNvPicPr>
            <a:picLocks noChangeAspect="1"/>
          </p:cNvPicPr>
          <p:nvPr/>
        </p:nvPicPr>
        <p:blipFill>
          <a:blip r:embed="rId2"/>
          <a:stretch>
            <a:fillRect/>
          </a:stretch>
        </p:blipFill>
        <p:spPr>
          <a:xfrm>
            <a:off x="1197868" y="2060848"/>
            <a:ext cx="4336553" cy="4002972"/>
          </a:xfrm>
          <a:prstGeom prst="rect">
            <a:avLst/>
          </a:prstGeom>
        </p:spPr>
      </p:pic>
      <p:pic>
        <p:nvPicPr>
          <p:cNvPr id="4" name="圖片 3"/>
          <p:cNvPicPr>
            <a:picLocks noChangeAspect="1"/>
          </p:cNvPicPr>
          <p:nvPr/>
        </p:nvPicPr>
        <p:blipFill>
          <a:blip r:embed="rId3"/>
          <a:stretch>
            <a:fillRect/>
          </a:stretch>
        </p:blipFill>
        <p:spPr>
          <a:xfrm>
            <a:off x="6958508" y="2056644"/>
            <a:ext cx="4324855" cy="4039177"/>
          </a:xfrm>
          <a:prstGeom prst="rect">
            <a:avLst/>
          </a:prstGeom>
        </p:spPr>
      </p:pic>
      <p:sp>
        <p:nvSpPr>
          <p:cNvPr id="5" name="文字方塊 4"/>
          <p:cNvSpPr txBox="1"/>
          <p:nvPr/>
        </p:nvSpPr>
        <p:spPr>
          <a:xfrm>
            <a:off x="2061964" y="6314917"/>
            <a:ext cx="2880320" cy="341632"/>
          </a:xfrm>
          <a:prstGeom prst="rect">
            <a:avLst/>
          </a:prstGeom>
          <a:noFill/>
        </p:spPr>
        <p:txBody>
          <a:bodyPr wrap="square" rtlCol="0">
            <a:spAutoFit/>
          </a:bodyPr>
          <a:lstStyle/>
          <a:p>
            <a:pPr>
              <a:lnSpc>
                <a:spcPct val="90000"/>
              </a:lnSpc>
            </a:pPr>
            <a:r>
              <a:rPr lang="en-US" altLang="zh-TW" dirty="0" smtClean="0">
                <a:latin typeface="微軟正黑體" panose="020B0604030504040204" pitchFamily="34" charset="-120"/>
                <a:ea typeface="微軟正黑體" panose="020B0604030504040204" pitchFamily="34" charset="-120"/>
              </a:rPr>
              <a:t>MP3</a:t>
            </a:r>
            <a:r>
              <a:rPr lang="zh-TW" altLang="en-US" dirty="0" smtClean="0">
                <a:latin typeface="微軟正黑體" panose="020B0604030504040204" pitchFamily="34" charset="-120"/>
                <a:ea typeface="微軟正黑體" panose="020B0604030504040204" pitchFamily="34" charset="-120"/>
              </a:rPr>
              <a:t> </a:t>
            </a:r>
            <a:r>
              <a:rPr lang="en-US" altLang="zh-TW" dirty="0" smtClean="0">
                <a:latin typeface="微軟正黑體" panose="020B0604030504040204" pitchFamily="34" charset="-120"/>
                <a:ea typeface="微軟正黑體" panose="020B0604030504040204" pitchFamily="34" charset="-120"/>
              </a:rPr>
              <a:t>133kbps  4.45MB</a:t>
            </a:r>
            <a:endParaRPr lang="zh-TW" altLang="en-US" dirty="0">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7750596" y="6302372"/>
            <a:ext cx="3094157" cy="341632"/>
          </a:xfrm>
          <a:prstGeom prst="rect">
            <a:avLst/>
          </a:prstGeom>
          <a:noFill/>
        </p:spPr>
        <p:txBody>
          <a:bodyPr wrap="square" rtlCol="0">
            <a:spAutoFit/>
          </a:bodyPr>
          <a:lstStyle/>
          <a:p>
            <a:pPr>
              <a:lnSpc>
                <a:spcPct val="90000"/>
              </a:lnSpc>
            </a:pPr>
            <a:r>
              <a:rPr lang="en-US" altLang="zh-TW" dirty="0" smtClean="0">
                <a:latin typeface="微軟正黑體" panose="020B0604030504040204" pitchFamily="34" charset="-120"/>
                <a:ea typeface="微軟正黑體" panose="020B0604030504040204" pitchFamily="34" charset="-120"/>
              </a:rPr>
              <a:t>AAC</a:t>
            </a:r>
            <a:r>
              <a:rPr lang="zh-TW" altLang="en-US" dirty="0" smtClean="0">
                <a:latin typeface="微軟正黑體" panose="020B0604030504040204" pitchFamily="34" charset="-120"/>
                <a:ea typeface="微軟正黑體" panose="020B0604030504040204" pitchFamily="34" charset="-120"/>
              </a:rPr>
              <a:t> </a:t>
            </a:r>
            <a:r>
              <a:rPr lang="en-US" altLang="zh-TW" dirty="0" smtClean="0">
                <a:latin typeface="微軟正黑體" panose="020B0604030504040204" pitchFamily="34" charset="-120"/>
                <a:ea typeface="微軟正黑體" panose="020B0604030504040204" pitchFamily="34" charset="-120"/>
              </a:rPr>
              <a:t>137kbps   4.64MB</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3851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a:t>無</a:t>
            </a:r>
            <a:r>
              <a:rPr lang="zh-TW" altLang="en-US" dirty="0" smtClean="0"/>
              <a:t>損壓縮</a:t>
            </a:r>
            <a:endParaRPr lang="zh-TW" dirty="0"/>
          </a:p>
        </p:txBody>
      </p:sp>
      <p:sp>
        <p:nvSpPr>
          <p:cNvPr id="14" name="內容版面配置區 13"/>
          <p:cNvSpPr>
            <a:spLocks noGrp="1"/>
          </p:cNvSpPr>
          <p:nvPr>
            <p:ph idx="1"/>
          </p:nvPr>
        </p:nvSpPr>
        <p:spPr>
          <a:xfrm>
            <a:off x="1522413" y="1904999"/>
            <a:ext cx="9324527" cy="4764361"/>
          </a:xfrm>
        </p:spPr>
        <p:txBody>
          <a:bodyPr>
            <a:normAutofit/>
          </a:bodyPr>
          <a:lstStyle/>
          <a:p>
            <a:r>
              <a:rPr lang="en-US" altLang="zh-TW" dirty="0" smtClean="0"/>
              <a:t>WAV</a:t>
            </a:r>
            <a:r>
              <a:rPr lang="zh-TW" altLang="en-US" dirty="0" smtClean="0"/>
              <a:t> </a:t>
            </a:r>
            <a:r>
              <a:rPr lang="en-US" altLang="zh-TW" dirty="0" smtClean="0"/>
              <a:t>:</a:t>
            </a:r>
            <a:r>
              <a:rPr lang="zh-TW" altLang="en-US" dirty="0" smtClean="0"/>
              <a:t> 嚴格來說並不是壓縮檔，因為</a:t>
            </a:r>
            <a:r>
              <a:rPr lang="en-US" altLang="zh-TW" dirty="0" smtClean="0"/>
              <a:t>WAV</a:t>
            </a:r>
            <a:r>
              <a:rPr lang="zh-TW" altLang="en-US" dirty="0" smtClean="0"/>
              <a:t>儲存時未經過任何壓縮，即是標準的</a:t>
            </a:r>
            <a:r>
              <a:rPr lang="en-US" altLang="zh-TW" dirty="0" smtClean="0"/>
              <a:t>PCM</a:t>
            </a:r>
            <a:r>
              <a:rPr lang="zh-TW" altLang="en-US" dirty="0" smtClean="0"/>
              <a:t>編碼，由微軟開發的一種文件格式。在所有音樂檔案中容量通常為最大者，一般從</a:t>
            </a:r>
            <a:r>
              <a:rPr lang="en-US" altLang="zh-TW" dirty="0" smtClean="0"/>
              <a:t>CD</a:t>
            </a:r>
            <a:r>
              <a:rPr lang="zh-TW" altLang="en-US" dirty="0" smtClean="0"/>
              <a:t>直接擷取的檔案皆為</a:t>
            </a:r>
            <a:r>
              <a:rPr lang="en-US" altLang="zh-TW" dirty="0" smtClean="0"/>
              <a:t>WAV</a:t>
            </a:r>
            <a:r>
              <a:rPr lang="zh-TW" altLang="en-US" dirty="0" smtClean="0"/>
              <a:t>檔。 </a:t>
            </a:r>
            <a:r>
              <a:rPr lang="en-US" altLang="zh-TW" dirty="0" smtClean="0"/>
              <a:t>WAV</a:t>
            </a:r>
            <a:r>
              <a:rPr lang="zh-TW" altLang="en-US" dirty="0" smtClean="0"/>
              <a:t>在音質上毫無損失，為許多音樂愛好者喜愛使用的檔案。缺點在於</a:t>
            </a:r>
            <a:r>
              <a:rPr lang="en-US" altLang="zh-TW" dirty="0" smtClean="0"/>
              <a:t>CD</a:t>
            </a:r>
            <a:r>
              <a:rPr lang="zh-TW" altLang="en-US" dirty="0" smtClean="0"/>
              <a:t>的其他資訊</a:t>
            </a:r>
            <a:r>
              <a:rPr lang="en-US" altLang="zh-TW" dirty="0" smtClean="0"/>
              <a:t>(</a:t>
            </a:r>
            <a:r>
              <a:rPr lang="zh-TW" altLang="en-US" dirty="0" smtClean="0"/>
              <a:t>歌手、專輯名稱以及專輯封面等</a:t>
            </a:r>
            <a:r>
              <a:rPr lang="en-US" altLang="zh-TW" dirty="0" smtClean="0"/>
              <a:t>)</a:t>
            </a:r>
            <a:r>
              <a:rPr lang="zh-TW" altLang="en-US" dirty="0" smtClean="0"/>
              <a:t>無法</a:t>
            </a:r>
            <a:r>
              <a:rPr lang="en-US" altLang="zh-TW" dirty="0" smtClean="0"/>
              <a:t>tag</a:t>
            </a:r>
            <a:r>
              <a:rPr lang="zh-TW" altLang="en-US" dirty="0" smtClean="0"/>
              <a:t>在音樂檔裡，只能透過撥放軟體支援，將其他資訊附上去。</a:t>
            </a:r>
            <a:r>
              <a:rPr lang="en-US" altLang="zh-TW" dirty="0" smtClean="0"/>
              <a:t>(</a:t>
            </a:r>
            <a:r>
              <a:rPr lang="zh-TW" altLang="en-US" dirty="0" smtClean="0"/>
              <a:t>近期</a:t>
            </a:r>
            <a:r>
              <a:rPr lang="en-US" altLang="zh-TW" dirty="0" smtClean="0"/>
              <a:t>wav</a:t>
            </a:r>
            <a:r>
              <a:rPr lang="zh-TW" altLang="en-US" dirty="0" smtClean="0"/>
              <a:t>有支援部分資訊能附屬上去，但針對一些非英文字體容易形成亂碼</a:t>
            </a:r>
            <a:r>
              <a:rPr lang="en-US" altLang="zh-TW" dirty="0" smtClean="0"/>
              <a:t>)</a:t>
            </a:r>
          </a:p>
          <a:p>
            <a:pPr marL="0" indent="0">
              <a:buNone/>
            </a:pPr>
            <a:endParaRPr lang="en-US" altLang="zh-TW" dirty="0" smtClean="0"/>
          </a:p>
        </p:txBody>
      </p:sp>
      <p:pic>
        <p:nvPicPr>
          <p:cNvPr id="2" name="圖片 1"/>
          <p:cNvPicPr>
            <a:picLocks noChangeAspect="1"/>
          </p:cNvPicPr>
          <p:nvPr/>
        </p:nvPicPr>
        <p:blipFill>
          <a:blip r:embed="rId2"/>
          <a:stretch>
            <a:fillRect/>
          </a:stretch>
        </p:blipFill>
        <p:spPr>
          <a:xfrm>
            <a:off x="2508026" y="4797152"/>
            <a:ext cx="7353300" cy="1457325"/>
          </a:xfrm>
          <a:prstGeom prst="rect">
            <a:avLst/>
          </a:prstGeom>
        </p:spPr>
      </p:pic>
    </p:spTree>
    <p:extLst>
      <p:ext uri="{BB962C8B-B14F-4D97-AF65-F5344CB8AC3E}">
        <p14:creationId xmlns:p14="http://schemas.microsoft.com/office/powerpoint/2010/main" val="414907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大綱</a:t>
            </a:r>
            <a:endParaRPr lang="zh-TW" dirty="0"/>
          </a:p>
        </p:txBody>
      </p:sp>
      <p:sp>
        <p:nvSpPr>
          <p:cNvPr id="14" name="內容版面配置區 13"/>
          <p:cNvSpPr>
            <a:spLocks noGrp="1"/>
          </p:cNvSpPr>
          <p:nvPr>
            <p:ph idx="1"/>
          </p:nvPr>
        </p:nvSpPr>
        <p:spPr/>
        <p:txBody>
          <a:bodyPr/>
          <a:lstStyle/>
          <a:p>
            <a:r>
              <a:rPr lang="zh-TW" altLang="en-US" dirty="0" smtClean="0"/>
              <a:t>數位音訊概論</a:t>
            </a:r>
            <a:endParaRPr lang="zh-TW" dirty="0" smtClean="0"/>
          </a:p>
          <a:p>
            <a:r>
              <a:rPr lang="zh-TW" altLang="en-US" dirty="0" smtClean="0">
                <a:solidFill>
                  <a:schemeClr val="bg2">
                    <a:lumMod val="90000"/>
                    <a:lumOff val="10000"/>
                  </a:schemeClr>
                </a:solidFill>
              </a:rPr>
              <a:t>數位音訊壓縮</a:t>
            </a:r>
            <a:endParaRPr lang="zh-TW" dirty="0" smtClean="0">
              <a:solidFill>
                <a:schemeClr val="bg2">
                  <a:lumMod val="90000"/>
                  <a:lumOff val="10000"/>
                </a:schemeClr>
              </a:solidFill>
            </a:endParaRPr>
          </a:p>
          <a:p>
            <a:r>
              <a:rPr lang="zh-TW" altLang="en-US" dirty="0" smtClean="0">
                <a:solidFill>
                  <a:schemeClr val="bg2">
                    <a:lumMod val="90000"/>
                    <a:lumOff val="10000"/>
                  </a:schemeClr>
                </a:solidFill>
              </a:rPr>
              <a:t>音訊設備概要</a:t>
            </a:r>
            <a:endParaRPr lang="en-US" altLang="zh-TW" dirty="0" smtClean="0">
              <a:solidFill>
                <a:schemeClr val="bg2">
                  <a:lumMod val="90000"/>
                  <a:lumOff val="10000"/>
                </a:schemeClr>
              </a:solidFill>
            </a:endParaRPr>
          </a:p>
          <a:p>
            <a:r>
              <a:rPr lang="zh-TW" altLang="en-US" dirty="0">
                <a:solidFill>
                  <a:schemeClr val="bg2">
                    <a:lumMod val="90000"/>
                    <a:lumOff val="10000"/>
                  </a:schemeClr>
                </a:solidFill>
              </a:rPr>
              <a:t>總結</a:t>
            </a:r>
            <a:endParaRPr lang="en-US" altLang="zh-TW" dirty="0">
              <a:solidFill>
                <a:schemeClr val="bg2">
                  <a:lumMod val="90000"/>
                  <a:lumOff val="10000"/>
                </a:schemeClr>
              </a:solidFill>
            </a:endParaRPr>
          </a:p>
          <a:p>
            <a:r>
              <a:rPr lang="zh-TW" altLang="en-US" dirty="0" smtClean="0">
                <a:solidFill>
                  <a:schemeClr val="bg2">
                    <a:lumMod val="90000"/>
                    <a:lumOff val="10000"/>
                  </a:schemeClr>
                </a:solidFill>
              </a:rPr>
              <a:t>附件</a:t>
            </a:r>
            <a:endParaRPr lang="zh-TW" dirty="0">
              <a:solidFill>
                <a:schemeClr val="bg2">
                  <a:lumMod val="90000"/>
                  <a:lumOff val="10000"/>
                </a:schemeClr>
              </a:solidFill>
            </a:endParaRPr>
          </a:p>
        </p:txBody>
      </p:sp>
    </p:spTree>
    <p:extLst>
      <p:ext uri="{BB962C8B-B14F-4D97-AF65-F5344CB8AC3E}">
        <p14:creationId xmlns:p14="http://schemas.microsoft.com/office/powerpoint/2010/main" val="159928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a:t>無</a:t>
            </a:r>
            <a:r>
              <a:rPr lang="zh-TW" altLang="en-US" dirty="0" smtClean="0"/>
              <a:t>損壓縮</a:t>
            </a:r>
            <a:endParaRPr lang="zh-TW" dirty="0"/>
          </a:p>
        </p:txBody>
      </p:sp>
      <p:sp>
        <p:nvSpPr>
          <p:cNvPr id="14" name="內容版面配置區 13"/>
          <p:cNvSpPr>
            <a:spLocks noGrp="1"/>
          </p:cNvSpPr>
          <p:nvPr>
            <p:ph idx="1"/>
          </p:nvPr>
        </p:nvSpPr>
        <p:spPr>
          <a:xfrm>
            <a:off x="1522413" y="1904999"/>
            <a:ext cx="9324527" cy="4764361"/>
          </a:xfrm>
        </p:spPr>
        <p:txBody>
          <a:bodyPr>
            <a:normAutofit/>
          </a:bodyPr>
          <a:lstStyle/>
          <a:p>
            <a:r>
              <a:rPr lang="en-US" altLang="zh-TW" dirty="0"/>
              <a:t>FLAC</a:t>
            </a:r>
            <a:r>
              <a:rPr lang="zh-TW" altLang="en-US" dirty="0"/>
              <a:t> </a:t>
            </a:r>
            <a:r>
              <a:rPr lang="en-US" altLang="zh-TW" dirty="0"/>
              <a:t>:</a:t>
            </a:r>
            <a:r>
              <a:rPr lang="zh-TW" altLang="en-US" dirty="0"/>
              <a:t> </a:t>
            </a:r>
            <a:r>
              <a:rPr lang="en-US" altLang="zh-TW" dirty="0"/>
              <a:t>Free Lossless Audio Codec</a:t>
            </a:r>
            <a:r>
              <a:rPr lang="zh-TW" altLang="en-US" dirty="0"/>
              <a:t>的縮寫，如同其名，此中無損壓縮是免費且無專利問題了壓縮格式。其壓縮方式可以想像成電腦文件常常使用的</a:t>
            </a:r>
            <a:r>
              <a:rPr lang="en-US" altLang="zh-TW" dirty="0"/>
              <a:t>Zip</a:t>
            </a:r>
            <a:r>
              <a:rPr lang="zh-TW" altLang="en-US" dirty="0"/>
              <a:t>壓縮，資料上不會有損失，壓縮後還能還原回原本的</a:t>
            </a:r>
            <a:r>
              <a:rPr lang="zh-TW" altLang="en-US" dirty="0" smtClean="0"/>
              <a:t>檔案。</a:t>
            </a:r>
            <a:r>
              <a:rPr lang="zh-TW" altLang="en-US" dirty="0"/>
              <a:t>當下許多硬體與撥放器接以支援此格式，可以算是無損壓縮中最熱門的格式</a:t>
            </a:r>
            <a:r>
              <a:rPr lang="zh-TW" altLang="en-US" dirty="0" smtClean="0"/>
              <a:t>。缺點在於，無法</a:t>
            </a:r>
            <a:r>
              <a:rPr lang="zh-TW" altLang="en-US" dirty="0"/>
              <a:t>在</a:t>
            </a:r>
            <a:r>
              <a:rPr lang="en-US" altLang="zh-TW" dirty="0"/>
              <a:t>Apple</a:t>
            </a:r>
            <a:r>
              <a:rPr lang="zh-TW" altLang="en-US" dirty="0"/>
              <a:t>的相關產品上撥</a:t>
            </a:r>
            <a:r>
              <a:rPr lang="zh-TW" altLang="en-US" dirty="0" smtClean="0"/>
              <a:t>放以及壓縮比率較低。</a:t>
            </a:r>
            <a:endParaRPr lang="en-US" altLang="zh-TW" dirty="0"/>
          </a:p>
          <a:p>
            <a:endParaRPr lang="en-US" altLang="zh-TW" dirty="0" smtClean="0"/>
          </a:p>
        </p:txBody>
      </p:sp>
      <p:pic>
        <p:nvPicPr>
          <p:cNvPr id="3" name="圖片 2"/>
          <p:cNvPicPr>
            <a:picLocks noChangeAspect="1"/>
          </p:cNvPicPr>
          <p:nvPr/>
        </p:nvPicPr>
        <p:blipFill>
          <a:blip r:embed="rId2"/>
          <a:stretch>
            <a:fillRect/>
          </a:stretch>
        </p:blipFill>
        <p:spPr>
          <a:xfrm>
            <a:off x="2494012" y="4322568"/>
            <a:ext cx="7610475" cy="1905000"/>
          </a:xfrm>
          <a:prstGeom prst="rect">
            <a:avLst/>
          </a:prstGeom>
        </p:spPr>
      </p:pic>
      <p:sp>
        <p:nvSpPr>
          <p:cNvPr id="4" name="文字方塊 3"/>
          <p:cNvSpPr txBox="1"/>
          <p:nvPr/>
        </p:nvSpPr>
        <p:spPr>
          <a:xfrm>
            <a:off x="6299249" y="4933742"/>
            <a:ext cx="2520280" cy="341632"/>
          </a:xfrm>
          <a:prstGeom prst="rect">
            <a:avLst/>
          </a:prstGeom>
          <a:noFill/>
        </p:spPr>
        <p:txBody>
          <a:bodyPr wrap="square" rtlCol="0">
            <a:spAutoFit/>
          </a:bodyPr>
          <a:lstStyle/>
          <a:p>
            <a:pPr>
              <a:lnSpc>
                <a:spcPct val="90000"/>
              </a:lnSpc>
            </a:pPr>
            <a:r>
              <a:rPr lang="en-US" altLang="zh-TW" dirty="0" smtClean="0">
                <a:solidFill>
                  <a:srgbClr val="FF0000"/>
                </a:solidFill>
                <a:latin typeface="微軟正黑體" panose="020B0604030504040204" pitchFamily="34" charset="-120"/>
                <a:ea typeface="微軟正黑體" panose="020B0604030504040204" pitchFamily="34" charset="-120"/>
              </a:rPr>
              <a:t>HR</a:t>
            </a:r>
            <a:r>
              <a:rPr lang="zh-TW" altLang="en-US" dirty="0" smtClean="0">
                <a:solidFill>
                  <a:srgbClr val="FF0000"/>
                </a:solidFill>
                <a:latin typeface="微軟正黑體" panose="020B0604030504040204" pitchFamily="34" charset="-120"/>
                <a:ea typeface="微軟正黑體" panose="020B0604030504040204" pitchFamily="34" charset="-120"/>
              </a:rPr>
              <a:t>  </a:t>
            </a:r>
            <a:r>
              <a:rPr lang="en-US" altLang="zh-TW" dirty="0" smtClean="0">
                <a:solidFill>
                  <a:srgbClr val="FF0000"/>
                </a:solidFill>
                <a:latin typeface="微軟正黑體" panose="020B0604030504040204" pitchFamily="34" charset="-120"/>
                <a:ea typeface="微軟正黑體" panose="020B0604030504040204" pitchFamily="34" charset="-120"/>
              </a:rPr>
              <a:t>FLAC</a:t>
            </a:r>
            <a:r>
              <a:rPr lang="zh-TW" altLang="en-US" dirty="0" smtClean="0">
                <a:solidFill>
                  <a:srgbClr val="FF0000"/>
                </a:solidFill>
                <a:latin typeface="微軟正黑體" panose="020B0604030504040204" pitchFamily="34" charset="-120"/>
                <a:ea typeface="微軟正黑體" panose="020B0604030504040204" pitchFamily="34" charset="-120"/>
              </a:rPr>
              <a:t>  </a:t>
            </a:r>
            <a:r>
              <a:rPr lang="en-US" altLang="zh-TW" dirty="0" smtClean="0">
                <a:solidFill>
                  <a:srgbClr val="FF0000"/>
                </a:solidFill>
                <a:latin typeface="微軟正黑體" panose="020B0604030504040204" pitchFamily="34" charset="-120"/>
                <a:ea typeface="微軟正黑體" panose="020B0604030504040204" pitchFamily="34" charset="-120"/>
              </a:rPr>
              <a:t>4616</a:t>
            </a:r>
            <a:r>
              <a:rPr lang="zh-TW" altLang="en-US" dirty="0" smtClean="0">
                <a:solidFill>
                  <a:srgbClr val="FF0000"/>
                </a:solidFill>
                <a:latin typeface="微軟正黑體" panose="020B0604030504040204" pitchFamily="34" charset="-120"/>
                <a:ea typeface="微軟正黑體" panose="020B0604030504040204" pitchFamily="34" charset="-120"/>
              </a:rPr>
              <a:t> </a:t>
            </a:r>
            <a:r>
              <a:rPr lang="en-US" altLang="zh-TW" dirty="0" smtClean="0">
                <a:solidFill>
                  <a:srgbClr val="FF0000"/>
                </a:solidFill>
                <a:latin typeface="微軟正黑體" panose="020B0604030504040204" pitchFamily="34" charset="-120"/>
                <a:ea typeface="微軟正黑體" panose="020B0604030504040204" pitchFamily="34" charset="-120"/>
              </a:rPr>
              <a:t>kbps</a:t>
            </a:r>
            <a:endParaRPr lang="zh-TW" altLang="en-US" dirty="0">
              <a:solidFill>
                <a:srgbClr val="FF0000"/>
              </a:solidFill>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6310436" y="5661248"/>
            <a:ext cx="2520280" cy="341632"/>
          </a:xfrm>
          <a:prstGeom prst="rect">
            <a:avLst/>
          </a:prstGeom>
          <a:noFill/>
        </p:spPr>
        <p:txBody>
          <a:bodyPr wrap="square" rtlCol="0">
            <a:spAutoFit/>
          </a:bodyPr>
          <a:lstStyle/>
          <a:p>
            <a:pPr>
              <a:lnSpc>
                <a:spcPct val="90000"/>
              </a:lnSpc>
            </a:pPr>
            <a:r>
              <a:rPr lang="en-US" altLang="zh-TW" dirty="0" smtClean="0">
                <a:solidFill>
                  <a:srgbClr val="FF0000"/>
                </a:solidFill>
                <a:latin typeface="微軟正黑體" panose="020B0604030504040204" pitchFamily="34" charset="-120"/>
                <a:ea typeface="微軟正黑體" panose="020B0604030504040204" pitchFamily="34" charset="-120"/>
              </a:rPr>
              <a:t>FLAC</a:t>
            </a:r>
            <a:r>
              <a:rPr lang="zh-TW" altLang="en-US" dirty="0" smtClean="0">
                <a:solidFill>
                  <a:srgbClr val="FF0000"/>
                </a:solidFill>
                <a:latin typeface="微軟正黑體" panose="020B0604030504040204" pitchFamily="34" charset="-120"/>
                <a:ea typeface="微軟正黑體" panose="020B0604030504040204" pitchFamily="34" charset="-120"/>
              </a:rPr>
              <a:t>  </a:t>
            </a:r>
            <a:r>
              <a:rPr lang="en-US" altLang="zh-TW" dirty="0" smtClean="0">
                <a:solidFill>
                  <a:srgbClr val="FF0000"/>
                </a:solidFill>
                <a:latin typeface="微軟正黑體" panose="020B0604030504040204" pitchFamily="34" charset="-120"/>
                <a:ea typeface="微軟正黑體" panose="020B0604030504040204" pitchFamily="34" charset="-120"/>
              </a:rPr>
              <a:t>1148</a:t>
            </a:r>
            <a:r>
              <a:rPr lang="zh-TW" altLang="en-US" dirty="0" smtClean="0">
                <a:solidFill>
                  <a:srgbClr val="FF0000"/>
                </a:solidFill>
                <a:latin typeface="微軟正黑體" panose="020B0604030504040204" pitchFamily="34" charset="-120"/>
                <a:ea typeface="微軟正黑體" panose="020B0604030504040204" pitchFamily="34" charset="-120"/>
              </a:rPr>
              <a:t> </a:t>
            </a:r>
            <a:r>
              <a:rPr lang="en-US" altLang="zh-TW" dirty="0" smtClean="0">
                <a:solidFill>
                  <a:srgbClr val="FF0000"/>
                </a:solidFill>
                <a:latin typeface="微軟正黑體" panose="020B0604030504040204" pitchFamily="34" charset="-120"/>
                <a:ea typeface="微軟正黑體" panose="020B0604030504040204" pitchFamily="34" charset="-120"/>
              </a:rPr>
              <a:t>kbps</a:t>
            </a:r>
            <a:endParaRPr lang="zh-TW" altLang="en-US"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6270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smtClean="0"/>
              <a:t>WAV</a:t>
            </a:r>
            <a:r>
              <a:rPr lang="zh-TW" altLang="en-US" dirty="0" smtClean="0"/>
              <a:t> </a:t>
            </a:r>
            <a:r>
              <a:rPr lang="en-US" altLang="zh-TW" dirty="0" smtClean="0"/>
              <a:t>VS</a:t>
            </a:r>
            <a:r>
              <a:rPr lang="zh-TW" altLang="en-US" dirty="0" smtClean="0"/>
              <a:t> </a:t>
            </a:r>
            <a:r>
              <a:rPr lang="en-US" altLang="zh-TW" dirty="0" smtClean="0"/>
              <a:t>FLAC</a:t>
            </a:r>
            <a:endParaRPr lang="zh-TW" dirty="0"/>
          </a:p>
        </p:txBody>
      </p:sp>
      <p:pic>
        <p:nvPicPr>
          <p:cNvPr id="2" name="圖片 1"/>
          <p:cNvPicPr>
            <a:picLocks noChangeAspect="1"/>
          </p:cNvPicPr>
          <p:nvPr/>
        </p:nvPicPr>
        <p:blipFill>
          <a:blip r:embed="rId2"/>
          <a:stretch>
            <a:fillRect/>
          </a:stretch>
        </p:blipFill>
        <p:spPr>
          <a:xfrm>
            <a:off x="1522413" y="2276870"/>
            <a:ext cx="4176464" cy="3869935"/>
          </a:xfrm>
          <a:prstGeom prst="rect">
            <a:avLst/>
          </a:prstGeom>
        </p:spPr>
      </p:pic>
      <p:pic>
        <p:nvPicPr>
          <p:cNvPr id="5" name="圖片 4"/>
          <p:cNvPicPr>
            <a:picLocks noChangeAspect="1"/>
          </p:cNvPicPr>
          <p:nvPr/>
        </p:nvPicPr>
        <p:blipFill>
          <a:blip r:embed="rId3"/>
          <a:stretch>
            <a:fillRect/>
          </a:stretch>
        </p:blipFill>
        <p:spPr>
          <a:xfrm>
            <a:off x="6507007" y="2276871"/>
            <a:ext cx="4184751" cy="3869935"/>
          </a:xfrm>
          <a:prstGeom prst="rect">
            <a:avLst/>
          </a:prstGeom>
        </p:spPr>
      </p:pic>
      <p:sp>
        <p:nvSpPr>
          <p:cNvPr id="9" name="文字方塊 8"/>
          <p:cNvSpPr txBox="1"/>
          <p:nvPr/>
        </p:nvSpPr>
        <p:spPr>
          <a:xfrm>
            <a:off x="2638028" y="6311394"/>
            <a:ext cx="2880320" cy="341632"/>
          </a:xfrm>
          <a:prstGeom prst="rect">
            <a:avLst/>
          </a:prstGeom>
          <a:noFill/>
        </p:spPr>
        <p:txBody>
          <a:bodyPr wrap="square" rtlCol="0">
            <a:spAutoFit/>
          </a:bodyPr>
          <a:lstStyle/>
          <a:p>
            <a:pPr>
              <a:lnSpc>
                <a:spcPct val="90000"/>
              </a:lnSpc>
            </a:pPr>
            <a:r>
              <a:rPr lang="en-US" altLang="zh-TW" dirty="0" smtClean="0">
                <a:latin typeface="微軟正黑體" panose="020B0604030504040204" pitchFamily="34" charset="-120"/>
                <a:ea typeface="微軟正黑體" panose="020B0604030504040204" pitchFamily="34" charset="-120"/>
              </a:rPr>
              <a:t>WAV</a:t>
            </a:r>
            <a:r>
              <a:rPr lang="zh-TW" altLang="en-US" dirty="0" smtClean="0">
                <a:latin typeface="微軟正黑體" panose="020B0604030504040204" pitchFamily="34" charset="-120"/>
                <a:ea typeface="微軟正黑體" panose="020B0604030504040204" pitchFamily="34" charset="-120"/>
              </a:rPr>
              <a:t>      </a:t>
            </a:r>
            <a:r>
              <a:rPr lang="en-US" altLang="zh-TW" dirty="0" smtClean="0">
                <a:latin typeface="微軟正黑體" panose="020B0604030504040204" pitchFamily="34" charset="-120"/>
                <a:ea typeface="微軟正黑體" panose="020B0604030504040204" pitchFamily="34" charset="-120"/>
              </a:rPr>
              <a:t>53.3MB</a:t>
            </a:r>
            <a:endParaRPr lang="zh-TW" altLang="en-US" dirty="0">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7678588" y="6311394"/>
            <a:ext cx="2880320" cy="341632"/>
          </a:xfrm>
          <a:prstGeom prst="rect">
            <a:avLst/>
          </a:prstGeom>
          <a:noFill/>
        </p:spPr>
        <p:txBody>
          <a:bodyPr wrap="square" rtlCol="0">
            <a:spAutoFit/>
          </a:bodyPr>
          <a:lstStyle/>
          <a:p>
            <a:pPr>
              <a:lnSpc>
                <a:spcPct val="90000"/>
              </a:lnSpc>
            </a:pPr>
            <a:r>
              <a:rPr lang="en-US" altLang="zh-TW" dirty="0" smtClean="0">
                <a:latin typeface="微軟正黑體" panose="020B0604030504040204" pitchFamily="34" charset="-120"/>
                <a:ea typeface="微軟正黑體" panose="020B0604030504040204" pitchFamily="34" charset="-120"/>
              </a:rPr>
              <a:t>FLAC</a:t>
            </a:r>
            <a:r>
              <a:rPr lang="zh-TW" altLang="en-US" dirty="0" smtClean="0">
                <a:latin typeface="微軟正黑體" panose="020B0604030504040204" pitchFamily="34" charset="-120"/>
                <a:ea typeface="微軟正黑體" panose="020B0604030504040204" pitchFamily="34" charset="-120"/>
              </a:rPr>
              <a:t>      </a:t>
            </a:r>
            <a:r>
              <a:rPr lang="en-US" altLang="zh-TW" dirty="0" smtClean="0">
                <a:latin typeface="微軟正黑體" panose="020B0604030504040204" pitchFamily="34" charset="-120"/>
                <a:ea typeface="微軟正黑體" panose="020B0604030504040204" pitchFamily="34" charset="-120"/>
              </a:rPr>
              <a:t>46.5MB</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7998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a:t>無</a:t>
            </a:r>
            <a:r>
              <a:rPr lang="zh-TW" altLang="en-US" dirty="0" smtClean="0"/>
              <a:t>損壓縮</a:t>
            </a:r>
            <a:endParaRPr lang="zh-TW" dirty="0"/>
          </a:p>
        </p:txBody>
      </p:sp>
      <p:sp>
        <p:nvSpPr>
          <p:cNvPr id="14" name="內容版面配置區 13"/>
          <p:cNvSpPr>
            <a:spLocks noGrp="1"/>
          </p:cNvSpPr>
          <p:nvPr>
            <p:ph idx="1"/>
          </p:nvPr>
        </p:nvSpPr>
        <p:spPr>
          <a:xfrm>
            <a:off x="1522413" y="1904999"/>
            <a:ext cx="9324527" cy="4764361"/>
          </a:xfrm>
        </p:spPr>
        <p:txBody>
          <a:bodyPr>
            <a:normAutofit/>
          </a:bodyPr>
          <a:lstStyle/>
          <a:p>
            <a:r>
              <a:rPr lang="en-US" altLang="zh-TW" dirty="0" smtClean="0"/>
              <a:t>.ape</a:t>
            </a:r>
            <a:r>
              <a:rPr lang="zh-TW" altLang="en-US" dirty="0" smtClean="0"/>
              <a:t> </a:t>
            </a:r>
            <a:r>
              <a:rPr lang="en-US" altLang="zh-TW" dirty="0" smtClean="0"/>
              <a:t>:</a:t>
            </a:r>
            <a:r>
              <a:rPr lang="zh-TW" altLang="en-US" dirty="0" smtClean="0"/>
              <a:t> </a:t>
            </a:r>
            <a:r>
              <a:rPr lang="en-US" altLang="zh-TW" dirty="0" err="1" smtClean="0"/>
              <a:t>Monkeys’Audio</a:t>
            </a:r>
            <a:r>
              <a:rPr lang="zh-TW" altLang="en-US" dirty="0" smtClean="0"/>
              <a:t>公司開發的無損壓縮格式，此種格式具有比</a:t>
            </a:r>
            <a:r>
              <a:rPr lang="en-US" altLang="zh-TW" dirty="0" err="1" smtClean="0"/>
              <a:t>flac</a:t>
            </a:r>
            <a:r>
              <a:rPr lang="zh-TW" altLang="en-US" dirty="0" smtClean="0"/>
              <a:t>更高的壓縮比，但能達到無損失壓縮。缺點在於此種格式目前尚有專利上的問題，在硬體與軟體支援上尚未普及，並且因為壓縮比高，編碼與解壓縮速度較慢。</a:t>
            </a:r>
            <a:endParaRPr lang="en-US" altLang="zh-TW" dirty="0" smtClean="0"/>
          </a:p>
          <a:p>
            <a:endParaRPr lang="en-US" altLang="zh-TW" dirty="0"/>
          </a:p>
          <a:p>
            <a:r>
              <a:rPr lang="en-US" altLang="zh-TW" dirty="0" smtClean="0"/>
              <a:t>ALAC</a:t>
            </a:r>
            <a:r>
              <a:rPr lang="zh-TW" altLang="en-US" dirty="0" smtClean="0"/>
              <a:t> </a:t>
            </a:r>
            <a:r>
              <a:rPr lang="en-US" altLang="zh-TW" dirty="0" smtClean="0"/>
              <a:t>:</a:t>
            </a:r>
            <a:r>
              <a:rPr lang="zh-TW" altLang="en-US" dirty="0" smtClean="0"/>
              <a:t> 全名為</a:t>
            </a:r>
            <a:r>
              <a:rPr lang="en-US" altLang="zh-TW" dirty="0" smtClean="0"/>
              <a:t>Apple Lossless Audio Codec </a:t>
            </a:r>
            <a:r>
              <a:rPr lang="zh-TW" altLang="en-US" dirty="0" smtClean="0"/>
              <a:t>是蘋果的無損音訊壓縮編碼格式，可以壓縮至原本檔案的</a:t>
            </a:r>
            <a:r>
              <a:rPr lang="en-US" altLang="zh-TW" dirty="0" smtClean="0"/>
              <a:t>40~60%</a:t>
            </a:r>
            <a:r>
              <a:rPr lang="zh-TW" altLang="en-US" dirty="0" smtClean="0"/>
              <a:t>，並且編解碼速度很快，目前在各平台流通性也相當不錯，副檔名為</a:t>
            </a:r>
            <a:r>
              <a:rPr lang="en-US" altLang="zh-TW" dirty="0" smtClean="0"/>
              <a:t>.m4a(</a:t>
            </a:r>
            <a:r>
              <a:rPr lang="zh-TW" altLang="en-US" dirty="0" smtClean="0"/>
              <a:t>與</a:t>
            </a:r>
            <a:r>
              <a:rPr lang="en-US" altLang="zh-TW" dirty="0" smtClean="0"/>
              <a:t>AAC</a:t>
            </a:r>
            <a:r>
              <a:rPr lang="zh-TW" altLang="en-US" dirty="0" smtClean="0"/>
              <a:t>的</a:t>
            </a:r>
            <a:r>
              <a:rPr lang="en-US" altLang="zh-TW" dirty="0" smtClean="0"/>
              <a:t>m4a</a:t>
            </a:r>
            <a:r>
              <a:rPr lang="zh-TW" altLang="en-US" dirty="0" smtClean="0"/>
              <a:t>有區別</a:t>
            </a:r>
            <a:r>
              <a:rPr lang="en-US" altLang="zh-TW" dirty="0" smtClean="0"/>
              <a:t>)</a:t>
            </a:r>
            <a:r>
              <a:rPr lang="zh-TW" altLang="en-US" dirty="0" smtClean="0"/>
              <a:t>。</a:t>
            </a:r>
            <a:endParaRPr lang="en-US" altLang="zh-TW" dirty="0" smtClean="0"/>
          </a:p>
        </p:txBody>
      </p:sp>
    </p:spTree>
    <p:extLst>
      <p:ext uri="{BB962C8B-B14F-4D97-AF65-F5344CB8AC3E}">
        <p14:creationId xmlns:p14="http://schemas.microsoft.com/office/powerpoint/2010/main" val="157244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大綱</a:t>
            </a:r>
            <a:endParaRPr lang="zh-TW" dirty="0"/>
          </a:p>
        </p:txBody>
      </p:sp>
      <p:sp>
        <p:nvSpPr>
          <p:cNvPr id="14" name="內容版面配置區 13"/>
          <p:cNvSpPr>
            <a:spLocks noGrp="1"/>
          </p:cNvSpPr>
          <p:nvPr>
            <p:ph idx="1"/>
          </p:nvPr>
        </p:nvSpPr>
        <p:spPr/>
        <p:txBody>
          <a:bodyPr/>
          <a:lstStyle/>
          <a:p>
            <a:r>
              <a:rPr lang="zh-TW" altLang="en-US" dirty="0" smtClean="0">
                <a:solidFill>
                  <a:schemeClr val="bg2">
                    <a:lumMod val="90000"/>
                    <a:lumOff val="10000"/>
                  </a:schemeClr>
                </a:solidFill>
              </a:rPr>
              <a:t>數位音訊概論</a:t>
            </a:r>
            <a:endParaRPr lang="zh-TW" dirty="0" smtClean="0">
              <a:solidFill>
                <a:schemeClr val="bg2">
                  <a:lumMod val="90000"/>
                  <a:lumOff val="10000"/>
                </a:schemeClr>
              </a:solidFill>
            </a:endParaRPr>
          </a:p>
          <a:p>
            <a:r>
              <a:rPr lang="zh-TW" altLang="en-US" dirty="0" smtClean="0">
                <a:solidFill>
                  <a:schemeClr val="bg2">
                    <a:lumMod val="90000"/>
                    <a:lumOff val="10000"/>
                  </a:schemeClr>
                </a:solidFill>
              </a:rPr>
              <a:t>數位音訊壓</a:t>
            </a:r>
            <a:r>
              <a:rPr lang="zh-TW" altLang="en-US" dirty="0">
                <a:solidFill>
                  <a:schemeClr val="bg2">
                    <a:lumMod val="90000"/>
                    <a:lumOff val="10000"/>
                  </a:schemeClr>
                </a:solidFill>
              </a:rPr>
              <a:t>縮</a:t>
            </a:r>
            <a:endParaRPr lang="zh-TW" dirty="0" smtClean="0">
              <a:solidFill>
                <a:schemeClr val="bg2">
                  <a:lumMod val="90000"/>
                  <a:lumOff val="10000"/>
                </a:schemeClr>
              </a:solidFill>
            </a:endParaRPr>
          </a:p>
          <a:p>
            <a:r>
              <a:rPr lang="zh-TW" altLang="en-US" dirty="0" smtClean="0"/>
              <a:t>音訊設備概要</a:t>
            </a:r>
            <a:endParaRPr lang="en-US" altLang="zh-TW" dirty="0" smtClean="0"/>
          </a:p>
          <a:p>
            <a:r>
              <a:rPr lang="zh-TW" altLang="en-US" dirty="0">
                <a:solidFill>
                  <a:schemeClr val="bg2">
                    <a:lumMod val="90000"/>
                    <a:lumOff val="10000"/>
                  </a:schemeClr>
                </a:solidFill>
              </a:rPr>
              <a:t>總結</a:t>
            </a:r>
            <a:endParaRPr lang="en-US" altLang="zh-TW" dirty="0">
              <a:solidFill>
                <a:schemeClr val="bg2">
                  <a:lumMod val="90000"/>
                  <a:lumOff val="10000"/>
                </a:schemeClr>
              </a:solidFill>
            </a:endParaRPr>
          </a:p>
          <a:p>
            <a:r>
              <a:rPr lang="zh-TW" altLang="en-US" dirty="0" smtClean="0">
                <a:solidFill>
                  <a:schemeClr val="bg2">
                    <a:lumMod val="90000"/>
                    <a:lumOff val="10000"/>
                  </a:schemeClr>
                </a:solidFill>
              </a:rPr>
              <a:t>附件</a:t>
            </a:r>
            <a:endParaRPr lang="zh-TW" dirty="0">
              <a:solidFill>
                <a:schemeClr val="bg2">
                  <a:lumMod val="90000"/>
                  <a:lumOff val="10000"/>
                </a:schemeClr>
              </a:solidFill>
            </a:endParaRPr>
          </a:p>
        </p:txBody>
      </p:sp>
    </p:spTree>
    <p:extLst>
      <p:ext uri="{BB962C8B-B14F-4D97-AF65-F5344CB8AC3E}">
        <p14:creationId xmlns:p14="http://schemas.microsoft.com/office/powerpoint/2010/main" val="416640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音訊設備概要</a:t>
            </a:r>
            <a:endParaRPr lang="zh-TW" dirty="0"/>
          </a:p>
        </p:txBody>
      </p:sp>
      <p:sp>
        <p:nvSpPr>
          <p:cNvPr id="14" name="內容版面配置區 13"/>
          <p:cNvSpPr>
            <a:spLocks noGrp="1"/>
          </p:cNvSpPr>
          <p:nvPr>
            <p:ph idx="1"/>
          </p:nvPr>
        </p:nvSpPr>
        <p:spPr>
          <a:xfrm>
            <a:off x="1522413" y="1904999"/>
            <a:ext cx="9324527" cy="4764361"/>
          </a:xfrm>
        </p:spPr>
        <p:txBody>
          <a:bodyPr>
            <a:normAutofit/>
          </a:bodyPr>
          <a:lstStyle/>
          <a:p>
            <a:r>
              <a:rPr lang="zh-TW" altLang="en-US" dirty="0" smtClean="0"/>
              <a:t>通常提到有在研究音訊設備的，可能都會直接聯想到很多高額的線材、音響與播放機，也讓許多人聞之卻步。確實，如果是相當熱衷與此領域的人，昂貴的器材是不可或缺的</a:t>
            </a:r>
            <a:endParaRPr lang="en-US" altLang="zh-TW" dirty="0" smtClean="0"/>
          </a:p>
          <a:p>
            <a:endParaRPr lang="en-US" altLang="zh-TW" dirty="0"/>
          </a:p>
          <a:p>
            <a:r>
              <a:rPr lang="zh-TW" altLang="en-US" dirty="0" smtClean="0"/>
              <a:t>然而，許多人都有在日常生活中聽音樂的習慣，此時，耳機便是個相當不錯的選擇。以目前來說，約莫台幣千元左右就能擁有不錯的耳機；比起音響設備，耳機占的體積小並且若無特殊需求也不需要相當高端的前端設備就能享受音樂。因此，本章節會簡單介紹關於耳機的基本規格、耳機前端的一些設備和傳輸介面。</a:t>
            </a:r>
            <a:endParaRPr lang="en-US" altLang="zh-TW" dirty="0" smtClean="0"/>
          </a:p>
        </p:txBody>
      </p:sp>
    </p:spTree>
    <p:extLst>
      <p:ext uri="{BB962C8B-B14F-4D97-AF65-F5344CB8AC3E}">
        <p14:creationId xmlns:p14="http://schemas.microsoft.com/office/powerpoint/2010/main" val="300227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音訊設備概要</a:t>
            </a:r>
            <a:r>
              <a:rPr lang="en-US" altLang="zh-TW" dirty="0" smtClean="0"/>
              <a:t>(Cont.)</a:t>
            </a:r>
            <a:endParaRPr lang="zh-TW" dirty="0"/>
          </a:p>
        </p:txBody>
      </p:sp>
      <p:sp>
        <p:nvSpPr>
          <p:cNvPr id="14" name="內容版面配置區 13"/>
          <p:cNvSpPr>
            <a:spLocks noGrp="1"/>
          </p:cNvSpPr>
          <p:nvPr>
            <p:ph idx="1"/>
          </p:nvPr>
        </p:nvSpPr>
        <p:spPr>
          <a:xfrm>
            <a:off x="1522413" y="1904999"/>
            <a:ext cx="9324527" cy="4764361"/>
          </a:xfrm>
        </p:spPr>
        <p:txBody>
          <a:bodyPr>
            <a:normAutofit/>
          </a:bodyPr>
          <a:lstStyle/>
          <a:p>
            <a:r>
              <a:rPr lang="zh-TW" altLang="en-US" dirty="0" smtClean="0"/>
              <a:t>耳機的常見規格</a:t>
            </a:r>
            <a:r>
              <a:rPr lang="en-US" altLang="zh-TW" dirty="0" smtClean="0"/>
              <a:t>:</a:t>
            </a:r>
          </a:p>
          <a:p>
            <a:pPr lvl="1"/>
            <a:r>
              <a:rPr lang="zh-TW" altLang="en-US" dirty="0" smtClean="0"/>
              <a:t>感度</a:t>
            </a:r>
            <a:r>
              <a:rPr lang="en-US" altLang="zh-TW" dirty="0" smtClean="0"/>
              <a:t>(sensitivity)</a:t>
            </a:r>
            <a:r>
              <a:rPr lang="zh-TW" altLang="en-US" dirty="0" smtClean="0"/>
              <a:t> </a:t>
            </a:r>
            <a:r>
              <a:rPr lang="en-US" altLang="zh-TW" dirty="0" smtClean="0"/>
              <a:t>(dB/</a:t>
            </a:r>
            <a:r>
              <a:rPr lang="en-US" altLang="zh-TW" dirty="0" err="1" smtClean="0"/>
              <a:t>mW</a:t>
            </a:r>
            <a:r>
              <a:rPr lang="en-US" altLang="zh-TW" dirty="0" smtClean="0"/>
              <a:t>) : </a:t>
            </a:r>
            <a:r>
              <a:rPr lang="zh-TW" altLang="en-US" dirty="0" smtClean="0"/>
              <a:t>耳機的感度標示了這隻耳機在相同輸入功率下能產生的聲音大小，通常感度越高也就代表這隻耳機較容易被驅動，即使使用隨身的小撥放器，僅需要調整一些音量便可以產生足夠的音量聲響。</a:t>
            </a:r>
            <a:endParaRPr lang="en-US" altLang="zh-TW" dirty="0" smtClean="0"/>
          </a:p>
          <a:p>
            <a:pPr lvl="1"/>
            <a:r>
              <a:rPr lang="zh-TW" altLang="en-US" dirty="0" smtClean="0"/>
              <a:t>頻率響應</a:t>
            </a:r>
            <a:r>
              <a:rPr lang="en-US" altLang="zh-TW" dirty="0" smtClean="0"/>
              <a:t>(Frequency response) : </a:t>
            </a:r>
            <a:r>
              <a:rPr lang="zh-TW" altLang="en-US" dirty="0" smtClean="0"/>
              <a:t>這隻耳機能夠再生的頻率範圍，例如</a:t>
            </a:r>
            <a:r>
              <a:rPr lang="en-US" altLang="zh-TW" dirty="0" smtClean="0"/>
              <a:t>:</a:t>
            </a:r>
            <a:r>
              <a:rPr lang="zh-TW" altLang="en-US" dirty="0" smtClean="0"/>
              <a:t> </a:t>
            </a:r>
            <a:r>
              <a:rPr lang="en-US" altLang="zh-TW" dirty="0" smtClean="0"/>
              <a:t>20~20000Hz</a:t>
            </a:r>
            <a:r>
              <a:rPr lang="zh-TW" altLang="en-US" dirty="0" smtClean="0"/>
              <a:t>就代表這隻耳機最大能產生出</a:t>
            </a:r>
            <a:r>
              <a:rPr lang="en-US" altLang="zh-TW" dirty="0" smtClean="0"/>
              <a:t>20KHz</a:t>
            </a:r>
            <a:r>
              <a:rPr lang="zh-TW" altLang="en-US" dirty="0" smtClean="0"/>
              <a:t>的聲音，最低能產生</a:t>
            </a:r>
            <a:r>
              <a:rPr lang="en-US" altLang="zh-TW" dirty="0" smtClean="0"/>
              <a:t>20Hz</a:t>
            </a:r>
            <a:r>
              <a:rPr lang="zh-TW" altLang="en-US" dirty="0" smtClean="0"/>
              <a:t>的聲音。</a:t>
            </a:r>
            <a:endParaRPr lang="en-US" altLang="zh-TW" dirty="0" smtClean="0"/>
          </a:p>
          <a:p>
            <a:pPr lvl="1"/>
            <a:r>
              <a:rPr lang="zh-TW" altLang="en-US" dirty="0" smtClean="0"/>
              <a:t>阻抗</a:t>
            </a:r>
            <a:r>
              <a:rPr lang="en-US" altLang="zh-TW" dirty="0" smtClean="0"/>
              <a:t>(</a:t>
            </a:r>
            <a:r>
              <a:rPr lang="en-US" altLang="zh-TW" dirty="0" err="1" smtClean="0"/>
              <a:t>Impedence</a:t>
            </a:r>
            <a:r>
              <a:rPr lang="en-US" altLang="zh-TW" dirty="0" smtClean="0"/>
              <a:t>)</a:t>
            </a:r>
            <a:r>
              <a:rPr lang="zh-TW" altLang="en-US" dirty="0" smtClean="0"/>
              <a:t> </a:t>
            </a:r>
            <a:r>
              <a:rPr lang="en-US" altLang="zh-TW" dirty="0" smtClean="0"/>
              <a:t>:</a:t>
            </a:r>
            <a:r>
              <a:rPr lang="zh-TW" altLang="en-US" dirty="0" smtClean="0"/>
              <a:t> 簡單來說就是訊號再傳輸到耳機前會受到的阻力，阻抗越高的耳機會越難驅動，撥放器音量通常要調整到很高聲音才會出得來。一般與耳機靈敏度成反比。阻抗過大的耳機甚至需要耳機擴大器協助驅動。</a:t>
            </a:r>
            <a:endParaRPr lang="en-US" altLang="zh-TW" dirty="0" smtClean="0"/>
          </a:p>
          <a:p>
            <a:pPr lvl="1"/>
            <a:r>
              <a:rPr lang="zh-TW" altLang="en-US" dirty="0" smtClean="0"/>
              <a:t>接頭 </a:t>
            </a:r>
            <a:r>
              <a:rPr lang="en-US" altLang="zh-TW" dirty="0" smtClean="0"/>
              <a:t>(Connector) : </a:t>
            </a:r>
            <a:r>
              <a:rPr lang="zh-TW" altLang="en-US" dirty="0" smtClean="0"/>
              <a:t>一般常見為</a:t>
            </a:r>
            <a:r>
              <a:rPr lang="en-US" altLang="zh-TW" dirty="0" smtClean="0"/>
              <a:t>3.5mm</a:t>
            </a:r>
            <a:r>
              <a:rPr lang="zh-TW" altLang="en-US" dirty="0" smtClean="0"/>
              <a:t>插頭，另外還有</a:t>
            </a:r>
            <a:r>
              <a:rPr lang="en-US" altLang="zh-TW" dirty="0" smtClean="0"/>
              <a:t>6.3mm</a:t>
            </a:r>
            <a:r>
              <a:rPr lang="zh-TW" altLang="en-US" dirty="0" smtClean="0"/>
              <a:t>的規格，通常在需要接上家用設備的耳機才會使用</a:t>
            </a:r>
            <a:r>
              <a:rPr lang="en-US" altLang="zh-TW" dirty="0" smtClean="0"/>
              <a:t>6.3mm</a:t>
            </a:r>
            <a:r>
              <a:rPr lang="zh-TW" altLang="en-US" dirty="0" smtClean="0"/>
              <a:t>的插頭。另外也有以</a:t>
            </a:r>
            <a:r>
              <a:rPr lang="en-US" altLang="zh-TW" dirty="0" smtClean="0"/>
              <a:t>USB</a:t>
            </a:r>
            <a:r>
              <a:rPr lang="zh-TW" altLang="en-US" dirty="0" smtClean="0"/>
              <a:t>為接頭的耳機，此種耳機通常內建自己的數位類比轉換晶片。</a:t>
            </a:r>
            <a:endParaRPr lang="en-US" altLang="zh-TW" dirty="0" smtClean="0"/>
          </a:p>
        </p:txBody>
      </p:sp>
    </p:spTree>
    <p:extLst>
      <p:ext uri="{BB962C8B-B14F-4D97-AF65-F5344CB8AC3E}">
        <p14:creationId xmlns:p14="http://schemas.microsoft.com/office/powerpoint/2010/main" val="377751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音訊設備概要</a:t>
            </a:r>
            <a:r>
              <a:rPr lang="en-US" altLang="zh-TW" dirty="0" smtClean="0"/>
              <a:t>(Cont.)</a:t>
            </a:r>
            <a:endParaRPr lang="zh-TW" dirty="0"/>
          </a:p>
        </p:txBody>
      </p:sp>
      <p:sp>
        <p:nvSpPr>
          <p:cNvPr id="14" name="內容版面配置區 13"/>
          <p:cNvSpPr>
            <a:spLocks noGrp="1"/>
          </p:cNvSpPr>
          <p:nvPr>
            <p:ph idx="1"/>
          </p:nvPr>
        </p:nvSpPr>
        <p:spPr>
          <a:xfrm>
            <a:off x="1522413" y="1904999"/>
            <a:ext cx="9324527" cy="4764361"/>
          </a:xfrm>
        </p:spPr>
        <p:txBody>
          <a:bodyPr>
            <a:normAutofit/>
          </a:bodyPr>
          <a:lstStyle/>
          <a:p>
            <a:r>
              <a:rPr lang="zh-TW" altLang="en-US" dirty="0" smtClean="0"/>
              <a:t>耳機形式</a:t>
            </a:r>
            <a:r>
              <a:rPr lang="en-US" altLang="zh-TW" dirty="0" smtClean="0"/>
              <a:t>(</a:t>
            </a:r>
            <a:r>
              <a:rPr lang="zh-TW" altLang="en-US" dirty="0" smtClean="0"/>
              <a:t>開放程度</a:t>
            </a:r>
            <a:r>
              <a:rPr lang="en-US" altLang="zh-TW" dirty="0" smtClean="0"/>
              <a:t>):</a:t>
            </a:r>
          </a:p>
          <a:p>
            <a:pPr lvl="1"/>
            <a:r>
              <a:rPr lang="zh-TW" altLang="en-US" dirty="0" smtClean="0"/>
              <a:t>開放式 </a:t>
            </a:r>
            <a:r>
              <a:rPr lang="en-US" altLang="zh-TW" dirty="0" smtClean="0"/>
              <a:t>:</a:t>
            </a:r>
            <a:r>
              <a:rPr lang="zh-TW" altLang="en-US" dirty="0" smtClean="0"/>
              <a:t> </a:t>
            </a:r>
            <a:r>
              <a:rPr lang="en-US" altLang="zh-TW" dirty="0" smtClean="0"/>
              <a:t> </a:t>
            </a:r>
            <a:r>
              <a:rPr lang="zh-TW" altLang="en-US" dirty="0" smtClean="0"/>
              <a:t>一般開放式耳機透過柔軟的海綿狀微孔發泡塑料作為透聲耳墊，配戴舒適。由於耳機聲音可以洩漏，左右兩邊的聲音可以互相迴授，產生較自然的聽感，但低頻部分會遺失</a:t>
            </a:r>
            <a:r>
              <a:rPr lang="zh-TW" altLang="en-US" dirty="0"/>
              <a:t>；</a:t>
            </a:r>
            <a:r>
              <a:rPr lang="zh-TW" altLang="en-US" dirty="0" smtClean="0"/>
              <a:t>此外，也由於聲音可以洩漏，外界的聲音也會進來，適合在安靜的環境內配戴。</a:t>
            </a:r>
            <a:endParaRPr lang="en-US" altLang="zh-TW" dirty="0" smtClean="0"/>
          </a:p>
          <a:p>
            <a:pPr lvl="1"/>
            <a:endParaRPr lang="en-US" altLang="zh-TW" dirty="0" smtClean="0"/>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4372" y="3324860"/>
            <a:ext cx="3188531" cy="3353272"/>
          </a:xfrm>
          <a:prstGeom prst="rect">
            <a:avLst/>
          </a:prstGeom>
        </p:spPr>
      </p:pic>
    </p:spTree>
    <p:extLst>
      <p:ext uri="{BB962C8B-B14F-4D97-AF65-F5344CB8AC3E}">
        <p14:creationId xmlns:p14="http://schemas.microsoft.com/office/powerpoint/2010/main" val="94553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音訊設備概要</a:t>
            </a:r>
            <a:r>
              <a:rPr lang="en-US" altLang="zh-TW" dirty="0" smtClean="0"/>
              <a:t>(Cont.)</a:t>
            </a:r>
            <a:endParaRPr lang="zh-TW" dirty="0"/>
          </a:p>
        </p:txBody>
      </p:sp>
      <p:sp>
        <p:nvSpPr>
          <p:cNvPr id="14" name="內容版面配置區 13"/>
          <p:cNvSpPr>
            <a:spLocks noGrp="1"/>
          </p:cNvSpPr>
          <p:nvPr>
            <p:ph idx="1"/>
          </p:nvPr>
        </p:nvSpPr>
        <p:spPr>
          <a:xfrm>
            <a:off x="1522413" y="1904999"/>
            <a:ext cx="9324527" cy="4764361"/>
          </a:xfrm>
        </p:spPr>
        <p:txBody>
          <a:bodyPr>
            <a:normAutofit/>
          </a:bodyPr>
          <a:lstStyle/>
          <a:p>
            <a:r>
              <a:rPr lang="zh-TW" altLang="en-US" dirty="0" smtClean="0"/>
              <a:t>耳機形式</a:t>
            </a:r>
            <a:r>
              <a:rPr lang="en-US" altLang="zh-TW" dirty="0" smtClean="0"/>
              <a:t>(</a:t>
            </a:r>
            <a:r>
              <a:rPr lang="zh-TW" altLang="en-US" dirty="0" smtClean="0"/>
              <a:t>開放程度</a:t>
            </a:r>
            <a:r>
              <a:rPr lang="en-US" altLang="zh-TW" dirty="0" smtClean="0"/>
              <a:t>):</a:t>
            </a:r>
          </a:p>
          <a:p>
            <a:pPr lvl="1"/>
            <a:r>
              <a:rPr lang="zh-TW" altLang="en-US" dirty="0"/>
              <a:t>密閉式 </a:t>
            </a:r>
            <a:r>
              <a:rPr lang="en-US" altLang="zh-TW" dirty="0"/>
              <a:t>:</a:t>
            </a:r>
            <a:r>
              <a:rPr lang="zh-TW" altLang="en-US" dirty="0"/>
              <a:t> 封閉式耳機完全包覆整個耳朵，聲音不會向外洩漏，也因此音樂當中的低頻部分可以留在耳罩內不流失。缺點在於對耳朵的壓迫感較大，配戴一段時間需要休息。</a:t>
            </a:r>
            <a:endParaRPr lang="en-US" altLang="zh-TW" dirty="0"/>
          </a:p>
          <a:p>
            <a:pPr lvl="1"/>
            <a:endParaRPr lang="en-US" altLang="zh-TW" dirty="0" smtClean="0"/>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4172" y="3501008"/>
            <a:ext cx="5715000" cy="2762250"/>
          </a:xfrm>
          <a:prstGeom prst="rect">
            <a:avLst/>
          </a:prstGeom>
        </p:spPr>
      </p:pic>
    </p:spTree>
    <p:extLst>
      <p:ext uri="{BB962C8B-B14F-4D97-AF65-F5344CB8AC3E}">
        <p14:creationId xmlns:p14="http://schemas.microsoft.com/office/powerpoint/2010/main" val="268466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音訊設備概要</a:t>
            </a:r>
            <a:r>
              <a:rPr lang="en-US" altLang="zh-TW" dirty="0" smtClean="0"/>
              <a:t>(Cont.)</a:t>
            </a:r>
            <a:endParaRPr lang="zh-TW" dirty="0"/>
          </a:p>
        </p:txBody>
      </p:sp>
      <p:sp>
        <p:nvSpPr>
          <p:cNvPr id="14" name="內容版面配置區 13"/>
          <p:cNvSpPr>
            <a:spLocks noGrp="1"/>
          </p:cNvSpPr>
          <p:nvPr>
            <p:ph idx="1"/>
          </p:nvPr>
        </p:nvSpPr>
        <p:spPr>
          <a:xfrm>
            <a:off x="1522413" y="1904999"/>
            <a:ext cx="9324527" cy="4764361"/>
          </a:xfrm>
        </p:spPr>
        <p:txBody>
          <a:bodyPr>
            <a:normAutofit/>
          </a:bodyPr>
          <a:lstStyle/>
          <a:p>
            <a:r>
              <a:rPr lang="zh-TW" altLang="en-US" dirty="0" smtClean="0"/>
              <a:t>耳機形式</a:t>
            </a:r>
            <a:r>
              <a:rPr lang="en-US" altLang="zh-TW" dirty="0" smtClean="0"/>
              <a:t>(</a:t>
            </a:r>
            <a:r>
              <a:rPr lang="zh-TW" altLang="en-US" dirty="0" smtClean="0"/>
              <a:t>本報告以耳罩式耳機和開放程度來討論</a:t>
            </a:r>
            <a:r>
              <a:rPr lang="en-US" altLang="zh-TW" dirty="0" smtClean="0"/>
              <a:t>):</a:t>
            </a:r>
          </a:p>
          <a:p>
            <a:pPr lvl="1"/>
            <a:r>
              <a:rPr lang="zh-TW" altLang="en-US" dirty="0" smtClean="0"/>
              <a:t>半開放式</a:t>
            </a:r>
            <a:r>
              <a:rPr lang="zh-TW" altLang="en-US" dirty="0"/>
              <a:t> </a:t>
            </a:r>
            <a:r>
              <a:rPr lang="en-US" altLang="zh-TW" dirty="0" smtClean="0"/>
              <a:t>:</a:t>
            </a:r>
            <a:r>
              <a:rPr lang="zh-TW" altLang="en-US" dirty="0" smtClean="0"/>
              <a:t> 介於開放式與密閉式中間。漏音比開放式少，但聲音開闊度會比封閉式耳機來得大。</a:t>
            </a:r>
            <a:endParaRPr lang="en-US" altLang="zh-TW" dirty="0" smtClean="0"/>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8268" y="2852936"/>
            <a:ext cx="3599681" cy="3599681"/>
          </a:xfrm>
          <a:prstGeom prst="rect">
            <a:avLst/>
          </a:prstGeom>
        </p:spPr>
      </p:pic>
    </p:spTree>
    <p:extLst>
      <p:ext uri="{BB962C8B-B14F-4D97-AF65-F5344CB8AC3E}">
        <p14:creationId xmlns:p14="http://schemas.microsoft.com/office/powerpoint/2010/main" val="45495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音訊設備概要</a:t>
            </a:r>
            <a:r>
              <a:rPr lang="en-US" altLang="zh-TW" dirty="0" smtClean="0"/>
              <a:t>(Cont.)</a:t>
            </a:r>
            <a:endParaRPr lang="zh-TW" dirty="0"/>
          </a:p>
        </p:txBody>
      </p:sp>
      <p:sp>
        <p:nvSpPr>
          <p:cNvPr id="14" name="內容版面配置區 13"/>
          <p:cNvSpPr>
            <a:spLocks noGrp="1"/>
          </p:cNvSpPr>
          <p:nvPr>
            <p:ph idx="1"/>
          </p:nvPr>
        </p:nvSpPr>
        <p:spPr>
          <a:xfrm>
            <a:off x="1522413" y="1904999"/>
            <a:ext cx="9324527" cy="4764361"/>
          </a:xfrm>
        </p:spPr>
        <p:txBody>
          <a:bodyPr>
            <a:normAutofit/>
          </a:bodyPr>
          <a:lstStyle/>
          <a:p>
            <a:r>
              <a:rPr lang="zh-TW" altLang="en-US" dirty="0" smtClean="0"/>
              <a:t>擴大機 </a:t>
            </a:r>
            <a:r>
              <a:rPr lang="en-US" altLang="zh-TW" dirty="0" smtClean="0"/>
              <a:t>(Amplifier) : </a:t>
            </a:r>
            <a:r>
              <a:rPr lang="zh-TW" altLang="en-US" dirty="0" smtClean="0"/>
              <a:t>當耳機的阻抗較高時，需要以擴大機來協助驅動耳機。需要注意一點的是，在不需要擴大機情況下可以產生正常聲量的耳機不一定代表不需要擴大機協助。因為一般的耳機輸出口並不確保在每個頻率上都有穩定的驅動能力，若在某些特定頻帶上衰減，音量即使有出來，聲音還是會處於失真的狀況。</a:t>
            </a:r>
            <a:endParaRPr lang="en-US" altLang="zh-TW" dirty="0" smtClean="0"/>
          </a:p>
          <a:p>
            <a:endParaRPr lang="en-US" altLang="zh-TW" dirty="0"/>
          </a:p>
          <a:p>
            <a:r>
              <a:rPr lang="zh-TW" altLang="en-US" dirty="0" smtClean="0"/>
              <a:t>數位類比轉換器 </a:t>
            </a:r>
            <a:r>
              <a:rPr lang="en-US" altLang="zh-TW" dirty="0" smtClean="0"/>
              <a:t>(Digital </a:t>
            </a:r>
            <a:r>
              <a:rPr lang="en-US" altLang="zh-TW" dirty="0"/>
              <a:t>A</a:t>
            </a:r>
            <a:r>
              <a:rPr lang="en-US" altLang="zh-TW" dirty="0" smtClean="0"/>
              <a:t>nalog Converter, DAC) : </a:t>
            </a:r>
            <a:r>
              <a:rPr lang="zh-TW" altLang="en-US" dirty="0" smtClean="0"/>
              <a:t>一般目前常見的撥放器都有內建數位類比轉換晶片，因此上面直接為</a:t>
            </a:r>
            <a:r>
              <a:rPr lang="en-US" altLang="zh-TW" dirty="0" smtClean="0"/>
              <a:t>3.5mm</a:t>
            </a:r>
            <a:r>
              <a:rPr lang="zh-TW" altLang="en-US" dirty="0" smtClean="0"/>
              <a:t>插槽。但若以</a:t>
            </a:r>
            <a:r>
              <a:rPr lang="en-US" altLang="zh-TW" dirty="0" smtClean="0"/>
              <a:t>USB</a:t>
            </a:r>
            <a:r>
              <a:rPr lang="zh-TW" altLang="en-US" dirty="0" smtClean="0"/>
              <a:t>作為訊號源輸出，此訊號為數位訊號，要送到耳機之前須要將此訊號還原成類比訊號耳機才能夠撥放。因此，數位類比轉換</a:t>
            </a:r>
            <a:r>
              <a:rPr lang="zh-TW" altLang="en-US" dirty="0"/>
              <a:t>器</a:t>
            </a:r>
            <a:r>
              <a:rPr lang="zh-TW" altLang="en-US" dirty="0" smtClean="0"/>
              <a:t>還原類比訊號的品質會嚴重影響到撥放的音質，所以，許多音樂愛好者會額外添購獨立的</a:t>
            </a:r>
            <a:r>
              <a:rPr lang="en-US" altLang="zh-TW" dirty="0" smtClean="0"/>
              <a:t>DAC</a:t>
            </a:r>
            <a:r>
              <a:rPr lang="zh-TW" altLang="en-US" dirty="0" smtClean="0"/>
              <a:t>來確保訊號還原的品質。</a:t>
            </a:r>
            <a:endParaRPr lang="en-US" altLang="zh-TW" dirty="0" smtClean="0"/>
          </a:p>
        </p:txBody>
      </p:sp>
    </p:spTree>
    <p:extLst>
      <p:ext uri="{BB962C8B-B14F-4D97-AF65-F5344CB8AC3E}">
        <p14:creationId xmlns:p14="http://schemas.microsoft.com/office/powerpoint/2010/main" val="174325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數位音訊</a:t>
            </a:r>
            <a:endParaRPr lang="zh-TW" dirty="0"/>
          </a:p>
        </p:txBody>
      </p:sp>
      <p:sp>
        <p:nvSpPr>
          <p:cNvPr id="14" name="內容版面配置區 13"/>
          <p:cNvSpPr>
            <a:spLocks noGrp="1"/>
          </p:cNvSpPr>
          <p:nvPr>
            <p:ph idx="1"/>
          </p:nvPr>
        </p:nvSpPr>
        <p:spPr>
          <a:xfrm>
            <a:off x="1522413" y="1904999"/>
            <a:ext cx="9324527" cy="4114801"/>
          </a:xfrm>
        </p:spPr>
        <p:txBody>
          <a:bodyPr/>
          <a:lstStyle/>
          <a:p>
            <a:r>
              <a:rPr lang="zh-TW" altLang="en-US" dirty="0" smtClean="0"/>
              <a:t>數位音訊</a:t>
            </a:r>
            <a:r>
              <a:rPr lang="en-US" altLang="zh-TW" dirty="0" smtClean="0"/>
              <a:t>(Digital Audio) : </a:t>
            </a:r>
            <a:r>
              <a:rPr lang="zh-TW" altLang="en-US" dirty="0" smtClean="0"/>
              <a:t>將一連續的音訊經採樣後的振幅大小轉換為</a:t>
            </a:r>
            <a:r>
              <a:rPr lang="en-US" altLang="zh-TW" dirty="0" smtClean="0"/>
              <a:t>0</a:t>
            </a:r>
            <a:r>
              <a:rPr lang="zh-TW" altLang="en-US" dirty="0" smtClean="0"/>
              <a:t>與</a:t>
            </a:r>
            <a:r>
              <a:rPr lang="en-US" altLang="zh-TW" dirty="0" smtClean="0"/>
              <a:t>1</a:t>
            </a:r>
            <a:r>
              <a:rPr lang="zh-TW" altLang="en-US" dirty="0" smtClean="0"/>
              <a:t>的表示法後，所得到的一連串</a:t>
            </a:r>
            <a:r>
              <a:rPr lang="en-US" altLang="zh-TW" dirty="0" smtClean="0">
                <a:solidFill>
                  <a:srgbClr val="FFFF00"/>
                </a:solidFill>
              </a:rPr>
              <a:t>0</a:t>
            </a:r>
            <a:r>
              <a:rPr lang="zh-TW" altLang="en-US" dirty="0" smtClean="0">
                <a:solidFill>
                  <a:srgbClr val="FFFF00"/>
                </a:solidFill>
              </a:rPr>
              <a:t>與</a:t>
            </a:r>
            <a:r>
              <a:rPr lang="en-US" altLang="zh-TW" dirty="0" smtClean="0">
                <a:solidFill>
                  <a:srgbClr val="FFFF00"/>
                </a:solidFill>
              </a:rPr>
              <a:t>1</a:t>
            </a:r>
            <a:r>
              <a:rPr lang="zh-TW" altLang="en-US" dirty="0" smtClean="0">
                <a:solidFill>
                  <a:srgbClr val="FFFF00"/>
                </a:solidFill>
              </a:rPr>
              <a:t>的串流</a:t>
            </a:r>
            <a:r>
              <a:rPr lang="zh-TW" altLang="en-US" dirty="0" smtClean="0"/>
              <a:t>即為數位音訊。</a:t>
            </a:r>
            <a:endParaRPr lang="en-US" altLang="zh-TW" dirty="0" smtClean="0"/>
          </a:p>
          <a:p>
            <a:endParaRPr lang="en-US" altLang="zh-TW" dirty="0"/>
          </a:p>
          <a:p>
            <a:r>
              <a:rPr lang="zh-TW" altLang="en-US" dirty="0" smtClean="0"/>
              <a:t>取樣率</a:t>
            </a:r>
            <a:r>
              <a:rPr lang="en-US" altLang="zh-TW" dirty="0" smtClean="0"/>
              <a:t>(Sampling</a:t>
            </a:r>
            <a:r>
              <a:rPr lang="zh-TW" altLang="en-US" dirty="0" smtClean="0"/>
              <a:t> </a:t>
            </a:r>
            <a:r>
              <a:rPr lang="en-US" altLang="zh-TW" dirty="0" smtClean="0"/>
              <a:t>rate)</a:t>
            </a:r>
            <a:r>
              <a:rPr lang="zh-TW" altLang="en-US" dirty="0" smtClean="0"/>
              <a:t> </a:t>
            </a:r>
            <a:r>
              <a:rPr lang="en-US" altLang="zh-TW" dirty="0" smtClean="0"/>
              <a:t>: </a:t>
            </a:r>
            <a:r>
              <a:rPr lang="zh-TW" altLang="en-US" dirty="0" smtClean="0"/>
              <a:t>每一秒鐘所取樣的數目，單位為赫茲</a:t>
            </a:r>
            <a:r>
              <a:rPr lang="en-US" altLang="zh-TW" dirty="0" smtClean="0"/>
              <a:t>(Hz)</a:t>
            </a:r>
            <a:r>
              <a:rPr lang="zh-TW" altLang="en-US" dirty="0" smtClean="0"/>
              <a:t>。</a:t>
            </a:r>
            <a:endParaRPr lang="en-US" altLang="zh-TW" dirty="0" smtClean="0"/>
          </a:p>
          <a:p>
            <a:pPr lvl="1"/>
            <a:r>
              <a:rPr lang="zh-TW" altLang="en-US" dirty="0" smtClean="0"/>
              <a:t>常見之取樣率</a:t>
            </a:r>
            <a:r>
              <a:rPr lang="en-US" altLang="zh-TW" dirty="0" smtClean="0"/>
              <a:t>:</a:t>
            </a:r>
          </a:p>
          <a:p>
            <a:pPr lvl="2"/>
            <a:r>
              <a:rPr lang="en-US" altLang="zh-TW" dirty="0" smtClean="0"/>
              <a:t>CD</a:t>
            </a:r>
            <a:r>
              <a:rPr lang="zh-TW" altLang="en-US" dirty="0" smtClean="0"/>
              <a:t> </a:t>
            </a:r>
            <a:r>
              <a:rPr lang="en-US" altLang="zh-TW" dirty="0" smtClean="0"/>
              <a:t>:</a:t>
            </a:r>
            <a:r>
              <a:rPr lang="zh-TW" altLang="en-US" dirty="0" smtClean="0"/>
              <a:t> </a:t>
            </a:r>
            <a:r>
              <a:rPr lang="en-US" altLang="zh-TW" dirty="0" smtClean="0"/>
              <a:t>44.1</a:t>
            </a:r>
            <a:r>
              <a:rPr lang="zh-TW" altLang="en-US" dirty="0" smtClean="0"/>
              <a:t> </a:t>
            </a:r>
            <a:r>
              <a:rPr lang="en-US" altLang="zh-TW" dirty="0" smtClean="0"/>
              <a:t>KHz</a:t>
            </a:r>
          </a:p>
          <a:p>
            <a:pPr lvl="2"/>
            <a:r>
              <a:rPr lang="en-US" altLang="zh-TW" dirty="0" smtClean="0"/>
              <a:t>Hi-res audio(High resolution audio): </a:t>
            </a:r>
            <a:r>
              <a:rPr lang="en-US" altLang="zh-TW" dirty="0" smtClean="0">
                <a:solidFill>
                  <a:srgbClr val="92D050"/>
                </a:solidFill>
              </a:rPr>
              <a:t>48</a:t>
            </a:r>
            <a:r>
              <a:rPr lang="en-US" altLang="zh-TW" dirty="0" smtClean="0"/>
              <a:t>/96/192KHz</a:t>
            </a:r>
          </a:p>
          <a:p>
            <a:pPr lvl="2"/>
            <a:r>
              <a:rPr lang="en-US" altLang="zh-TW" dirty="0" smtClean="0"/>
              <a:t>SACD(Super Audio Compact Disc )</a:t>
            </a:r>
            <a:r>
              <a:rPr lang="zh-TW" altLang="en-US" dirty="0" smtClean="0"/>
              <a:t> </a:t>
            </a:r>
            <a:r>
              <a:rPr lang="en-US" altLang="zh-TW" dirty="0" smtClean="0"/>
              <a:t>: 2.8224 MHz(Standard)</a:t>
            </a:r>
          </a:p>
        </p:txBody>
      </p:sp>
    </p:spTree>
    <p:extLst>
      <p:ext uri="{BB962C8B-B14F-4D97-AF65-F5344CB8AC3E}">
        <p14:creationId xmlns:p14="http://schemas.microsoft.com/office/powerpoint/2010/main" val="323257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音訊設備概要</a:t>
            </a:r>
            <a:r>
              <a:rPr lang="en-US" altLang="zh-TW" dirty="0" smtClean="0"/>
              <a:t>(Cont.)</a:t>
            </a:r>
            <a:endParaRPr lang="zh-TW" dirty="0"/>
          </a:p>
        </p:txBody>
      </p:sp>
      <p:sp>
        <p:nvSpPr>
          <p:cNvPr id="14" name="內容版面配置區 13"/>
          <p:cNvSpPr>
            <a:spLocks noGrp="1"/>
          </p:cNvSpPr>
          <p:nvPr>
            <p:ph idx="1"/>
          </p:nvPr>
        </p:nvSpPr>
        <p:spPr>
          <a:xfrm>
            <a:off x="1522413" y="1904999"/>
            <a:ext cx="9324527" cy="4764361"/>
          </a:xfrm>
        </p:spPr>
        <p:txBody>
          <a:bodyPr>
            <a:normAutofit/>
          </a:bodyPr>
          <a:lstStyle/>
          <a:p>
            <a:r>
              <a:rPr lang="zh-TW" altLang="en-US" dirty="0" smtClean="0"/>
              <a:t>常見音訊傳輸介面</a:t>
            </a:r>
            <a:r>
              <a:rPr lang="en-US" altLang="zh-TW" dirty="0" smtClean="0"/>
              <a:t>:</a:t>
            </a:r>
          </a:p>
          <a:p>
            <a:pPr lvl="1"/>
            <a:r>
              <a:rPr lang="en-US" altLang="zh-TW" dirty="0" smtClean="0"/>
              <a:t>TRS</a:t>
            </a:r>
            <a:r>
              <a:rPr lang="zh-TW" altLang="en-US" dirty="0" smtClean="0"/>
              <a:t>端子</a:t>
            </a:r>
            <a:r>
              <a:rPr lang="en-US" altLang="zh-TW" dirty="0" smtClean="0"/>
              <a:t>(3.5</a:t>
            </a:r>
            <a:r>
              <a:rPr lang="zh-TW" altLang="en-US" dirty="0" smtClean="0"/>
              <a:t> </a:t>
            </a:r>
            <a:r>
              <a:rPr lang="en-US" altLang="zh-TW" dirty="0" smtClean="0"/>
              <a:t>mm, 6.3mm)</a:t>
            </a:r>
            <a:r>
              <a:rPr lang="zh-TW" altLang="en-US" dirty="0" smtClean="0"/>
              <a:t> </a:t>
            </a:r>
            <a:r>
              <a:rPr lang="en-US" altLang="zh-TW" dirty="0" smtClean="0"/>
              <a:t>:</a:t>
            </a:r>
            <a:r>
              <a:rPr lang="zh-TW" altLang="en-US" dirty="0" smtClean="0"/>
              <a:t> 一般的耳機</a:t>
            </a:r>
            <a:r>
              <a:rPr lang="en-US" altLang="zh-TW" dirty="0" smtClean="0"/>
              <a:t>3.5mm</a:t>
            </a:r>
            <a:r>
              <a:rPr lang="zh-TW" altLang="en-US" dirty="0" smtClean="0"/>
              <a:t>插孔，以及行動裝置和電腦的輸入與輸出都是採用此端子。</a:t>
            </a: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964" y="3140968"/>
            <a:ext cx="3813693" cy="3406899"/>
          </a:xfrm>
          <a:prstGeom prst="rect">
            <a:avLst/>
          </a:prstGeom>
        </p:spPr>
      </p:pic>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3983" y="3454566"/>
            <a:ext cx="1905000" cy="2641600"/>
          </a:xfrm>
          <a:prstGeom prst="rect">
            <a:avLst/>
          </a:prstGeom>
        </p:spPr>
      </p:pic>
      <p:sp>
        <p:nvSpPr>
          <p:cNvPr id="6" name="文字方塊 5"/>
          <p:cNvSpPr txBox="1"/>
          <p:nvPr/>
        </p:nvSpPr>
        <p:spPr>
          <a:xfrm>
            <a:off x="4096164" y="5709674"/>
            <a:ext cx="379167" cy="341632"/>
          </a:xfrm>
          <a:prstGeom prst="rect">
            <a:avLst/>
          </a:prstGeom>
          <a:noFill/>
        </p:spPr>
        <p:txBody>
          <a:bodyPr wrap="square" rtlCol="0">
            <a:spAutoFit/>
          </a:bodyPr>
          <a:lstStyle/>
          <a:p>
            <a:pPr>
              <a:lnSpc>
                <a:spcPct val="90000"/>
              </a:lnSpc>
            </a:pPr>
            <a:r>
              <a:rPr lang="en-US" altLang="zh-TW" b="1" dirty="0" smtClean="0">
                <a:solidFill>
                  <a:srgbClr val="FF0000"/>
                </a:solidFill>
                <a:latin typeface="微軟正黑體" panose="020B0604030504040204" pitchFamily="34" charset="-120"/>
                <a:ea typeface="微軟正黑體" panose="020B0604030504040204" pitchFamily="34" charset="-120"/>
              </a:rPr>
              <a:t>1</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sp>
        <p:nvSpPr>
          <p:cNvPr id="12" name="文字方塊 11"/>
          <p:cNvSpPr txBox="1"/>
          <p:nvPr/>
        </p:nvSpPr>
        <p:spPr>
          <a:xfrm>
            <a:off x="4635715" y="5994401"/>
            <a:ext cx="379167" cy="341632"/>
          </a:xfrm>
          <a:prstGeom prst="rect">
            <a:avLst/>
          </a:prstGeom>
          <a:noFill/>
        </p:spPr>
        <p:txBody>
          <a:bodyPr wrap="square" rtlCol="0">
            <a:spAutoFit/>
          </a:bodyPr>
          <a:lstStyle/>
          <a:p>
            <a:pPr>
              <a:lnSpc>
                <a:spcPct val="90000"/>
              </a:lnSpc>
            </a:pPr>
            <a:r>
              <a:rPr lang="en-US" altLang="zh-TW" b="1" dirty="0" smtClean="0">
                <a:solidFill>
                  <a:srgbClr val="FF0000"/>
                </a:solidFill>
                <a:latin typeface="微軟正黑體" panose="020B0604030504040204" pitchFamily="34" charset="-120"/>
                <a:ea typeface="微軟正黑體" panose="020B0604030504040204" pitchFamily="34" charset="-120"/>
              </a:rPr>
              <a:t>2</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5364849" y="6096166"/>
            <a:ext cx="379167" cy="341632"/>
          </a:xfrm>
          <a:prstGeom prst="rect">
            <a:avLst/>
          </a:prstGeom>
          <a:noFill/>
        </p:spPr>
        <p:txBody>
          <a:bodyPr wrap="square" rtlCol="0">
            <a:spAutoFit/>
          </a:bodyPr>
          <a:lstStyle/>
          <a:p>
            <a:pPr>
              <a:lnSpc>
                <a:spcPct val="90000"/>
              </a:lnSpc>
            </a:pPr>
            <a:r>
              <a:rPr lang="en-US" altLang="zh-TW" b="1" dirty="0" smtClean="0">
                <a:solidFill>
                  <a:srgbClr val="FF0000"/>
                </a:solidFill>
                <a:latin typeface="微軟正黑體" panose="020B0604030504040204" pitchFamily="34" charset="-120"/>
                <a:ea typeface="微軟正黑體" panose="020B0604030504040204" pitchFamily="34" charset="-120"/>
              </a:rPr>
              <a:t>3</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234244" y="3945547"/>
            <a:ext cx="2568896" cy="2086725"/>
          </a:xfrm>
          <a:prstGeom prst="rect">
            <a:avLst/>
          </a:prstGeom>
          <a:noFill/>
        </p:spPr>
        <p:txBody>
          <a:bodyPr wrap="square" rtlCol="0">
            <a:spAutoFit/>
          </a:bodyPr>
          <a:lstStyle/>
          <a:p>
            <a:pPr>
              <a:lnSpc>
                <a:spcPct val="90000"/>
              </a:lnSpc>
            </a:pPr>
            <a:r>
              <a:rPr lang="en-US" altLang="zh-TW" b="1" dirty="0" smtClean="0">
                <a:latin typeface="微軟正黑體" panose="020B0604030504040204" pitchFamily="34" charset="-120"/>
                <a:ea typeface="微軟正黑體" panose="020B0604030504040204" pitchFamily="34" charset="-120"/>
              </a:rPr>
              <a:t>1.Sleeve (</a:t>
            </a:r>
            <a:r>
              <a:rPr lang="zh-TW" altLang="en-US" b="1" dirty="0" smtClean="0">
                <a:latin typeface="微軟正黑體" panose="020B0604030504040204" pitchFamily="34" charset="-120"/>
                <a:ea typeface="微軟正黑體" panose="020B0604030504040204" pitchFamily="34" charset="-120"/>
              </a:rPr>
              <a:t>套筒</a:t>
            </a:r>
            <a:r>
              <a:rPr lang="en-US" altLang="zh-TW" b="1" dirty="0" smtClean="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 </a:t>
            </a:r>
            <a:r>
              <a:rPr lang="en-US" altLang="zh-TW" b="1" dirty="0" smtClean="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 </a:t>
            </a:r>
            <a:endParaRPr lang="en-US" altLang="zh-TW" b="1" dirty="0" smtClean="0">
              <a:latin typeface="微軟正黑體" panose="020B0604030504040204" pitchFamily="34" charset="-120"/>
              <a:ea typeface="微軟正黑體" panose="020B0604030504040204" pitchFamily="34" charset="-120"/>
            </a:endParaRPr>
          </a:p>
          <a:p>
            <a:pPr>
              <a:lnSpc>
                <a:spcPct val="90000"/>
              </a:lnSpc>
            </a:pPr>
            <a:r>
              <a:rPr lang="zh-TW" altLang="en-US" b="1" dirty="0" smtClean="0">
                <a:latin typeface="微軟正黑體" panose="020B0604030504040204" pitchFamily="34" charset="-120"/>
                <a:ea typeface="微軟正黑體" panose="020B0604030504040204" pitchFamily="34" charset="-120"/>
              </a:rPr>
              <a:t>通常是接地。</a:t>
            </a:r>
            <a:endParaRPr lang="en-US" altLang="zh-TW" b="1" dirty="0" smtClean="0">
              <a:latin typeface="微軟正黑體" panose="020B0604030504040204" pitchFamily="34" charset="-120"/>
              <a:ea typeface="微軟正黑體" panose="020B0604030504040204" pitchFamily="34" charset="-120"/>
            </a:endParaRPr>
          </a:p>
          <a:p>
            <a:pPr>
              <a:lnSpc>
                <a:spcPct val="90000"/>
              </a:lnSpc>
            </a:pPr>
            <a:r>
              <a:rPr lang="en-US" altLang="zh-TW" b="1" dirty="0" smtClean="0">
                <a:latin typeface="微軟正黑體" panose="020B0604030504040204" pitchFamily="34" charset="-120"/>
                <a:ea typeface="微軟正黑體" panose="020B0604030504040204" pitchFamily="34" charset="-120"/>
              </a:rPr>
              <a:t>2.Ring(</a:t>
            </a:r>
            <a:r>
              <a:rPr lang="zh-TW" altLang="en-US" b="1" dirty="0" smtClean="0">
                <a:latin typeface="微軟正黑體" panose="020B0604030504040204" pitchFamily="34" charset="-120"/>
                <a:ea typeface="微軟正黑體" panose="020B0604030504040204" pitchFamily="34" charset="-120"/>
              </a:rPr>
              <a:t>接環</a:t>
            </a:r>
            <a:r>
              <a:rPr lang="en-US" altLang="zh-TW" b="1" dirty="0" smtClean="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 </a:t>
            </a:r>
            <a:r>
              <a:rPr lang="en-US" altLang="zh-TW" b="1" dirty="0" smtClean="0">
                <a:latin typeface="微軟正黑體" panose="020B0604030504040204" pitchFamily="34" charset="-120"/>
                <a:ea typeface="微軟正黑體" panose="020B0604030504040204" pitchFamily="34" charset="-120"/>
              </a:rPr>
              <a:t/>
            </a:r>
            <a:br>
              <a:rPr lang="en-US" altLang="zh-TW" b="1" dirty="0" smtClean="0">
                <a:latin typeface="微軟正黑體" panose="020B0604030504040204" pitchFamily="34" charset="-120"/>
                <a:ea typeface="微軟正黑體" panose="020B0604030504040204" pitchFamily="34" charset="-120"/>
              </a:rPr>
            </a:br>
            <a:r>
              <a:rPr lang="zh-TW" altLang="en-US" b="1" dirty="0" smtClean="0">
                <a:latin typeface="微軟正黑體" panose="020B0604030504040204" pitchFamily="34" charset="-120"/>
                <a:ea typeface="微軟正黑體" panose="020B0604030504040204" pitchFamily="34" charset="-120"/>
              </a:rPr>
              <a:t>立體聲信號中的</a:t>
            </a:r>
            <a:r>
              <a:rPr lang="en-US" altLang="zh-TW" b="1" dirty="0" smtClean="0">
                <a:latin typeface="微軟正黑體" panose="020B0604030504040204" pitchFamily="34" charset="-120"/>
                <a:ea typeface="微軟正黑體" panose="020B0604030504040204" pitchFamily="34" charset="-120"/>
              </a:rPr>
              <a:t/>
            </a:r>
            <a:br>
              <a:rPr lang="en-US" altLang="zh-TW" b="1" dirty="0" smtClean="0">
                <a:latin typeface="微軟正黑體" panose="020B0604030504040204" pitchFamily="34" charset="-120"/>
                <a:ea typeface="微軟正黑體" panose="020B0604030504040204" pitchFamily="34" charset="-120"/>
              </a:rPr>
            </a:br>
            <a:r>
              <a:rPr lang="zh-TW" altLang="en-US" b="1" dirty="0" smtClean="0">
                <a:latin typeface="微軟正黑體" panose="020B0604030504040204" pitchFamily="34" charset="-120"/>
                <a:ea typeface="微軟正黑體" panose="020B0604030504040204" pitchFamily="34" charset="-120"/>
              </a:rPr>
              <a:t>右聲道。</a:t>
            </a:r>
            <a:endParaRPr lang="en-US" altLang="zh-TW" b="1" dirty="0" smtClean="0">
              <a:latin typeface="微軟正黑體" panose="020B0604030504040204" pitchFamily="34" charset="-120"/>
              <a:ea typeface="微軟正黑體" panose="020B0604030504040204" pitchFamily="34" charset="-120"/>
            </a:endParaRPr>
          </a:p>
          <a:p>
            <a:pPr>
              <a:lnSpc>
                <a:spcPct val="90000"/>
              </a:lnSpc>
            </a:pPr>
            <a:r>
              <a:rPr lang="en-US" altLang="zh-TW" b="1" dirty="0" smtClean="0">
                <a:latin typeface="微軟正黑體" panose="020B0604030504040204" pitchFamily="34" charset="-120"/>
                <a:ea typeface="微軟正黑體" panose="020B0604030504040204" pitchFamily="34" charset="-120"/>
              </a:rPr>
              <a:t>3.Tip(</a:t>
            </a:r>
            <a:r>
              <a:rPr lang="zh-TW" altLang="en-US" b="1" dirty="0" smtClean="0">
                <a:latin typeface="微軟正黑體" panose="020B0604030504040204" pitchFamily="34" charset="-120"/>
                <a:ea typeface="微軟正黑體" panose="020B0604030504040204" pitchFamily="34" charset="-120"/>
              </a:rPr>
              <a:t>尖端</a:t>
            </a:r>
            <a:r>
              <a:rPr lang="en-US" altLang="zh-TW" b="1" dirty="0" smtClean="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 </a:t>
            </a:r>
            <a:r>
              <a:rPr lang="en-US" altLang="zh-TW" b="1" dirty="0" smtClean="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 </a:t>
            </a:r>
            <a:endParaRPr lang="en-US" altLang="zh-TW" b="1" dirty="0" smtClean="0">
              <a:latin typeface="微軟正黑體" panose="020B0604030504040204" pitchFamily="34" charset="-120"/>
              <a:ea typeface="微軟正黑體" panose="020B0604030504040204" pitchFamily="34" charset="-120"/>
            </a:endParaRPr>
          </a:p>
          <a:p>
            <a:pPr>
              <a:lnSpc>
                <a:spcPct val="90000"/>
              </a:lnSpc>
            </a:pPr>
            <a:r>
              <a:rPr lang="zh-TW" altLang="en-US" b="1" dirty="0" smtClean="0">
                <a:latin typeface="微軟正黑體" panose="020B0604030504040204" pitchFamily="34" charset="-120"/>
                <a:ea typeface="微軟正黑體" panose="020B0604030504040204" pitchFamily="34" charset="-120"/>
              </a:rPr>
              <a:t>立體聲信號中的</a:t>
            </a:r>
            <a:r>
              <a:rPr lang="en-US" altLang="zh-TW" b="1" dirty="0" smtClean="0">
                <a:latin typeface="微軟正黑體" panose="020B0604030504040204" pitchFamily="34" charset="-120"/>
                <a:ea typeface="微軟正黑體" panose="020B0604030504040204" pitchFamily="34" charset="-120"/>
              </a:rPr>
              <a:t/>
            </a:r>
            <a:br>
              <a:rPr lang="en-US" altLang="zh-TW" b="1" dirty="0" smtClean="0">
                <a:latin typeface="微軟正黑體" panose="020B0604030504040204" pitchFamily="34" charset="-120"/>
                <a:ea typeface="微軟正黑體" panose="020B0604030504040204" pitchFamily="34" charset="-120"/>
              </a:rPr>
            </a:br>
            <a:r>
              <a:rPr lang="zh-TW" altLang="en-US" b="1" dirty="0" smtClean="0">
                <a:latin typeface="微軟正黑體" panose="020B0604030504040204" pitchFamily="34" charset="-120"/>
                <a:ea typeface="微軟正黑體" panose="020B0604030504040204" pitchFamily="34" charset="-120"/>
              </a:rPr>
              <a:t>左聲道。</a:t>
            </a:r>
            <a:endParaRPr lang="zh-TW" altLang="en-US" b="1" dirty="0">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8215383" y="2852936"/>
            <a:ext cx="2304255" cy="840230"/>
          </a:xfrm>
          <a:prstGeom prst="rect">
            <a:avLst/>
          </a:prstGeom>
          <a:noFill/>
        </p:spPr>
        <p:txBody>
          <a:bodyPr wrap="square" rtlCol="0">
            <a:spAutoFit/>
          </a:bodyPr>
          <a:lstStyle/>
          <a:p>
            <a:pPr>
              <a:lnSpc>
                <a:spcPct val="90000"/>
              </a:lnSpc>
            </a:pPr>
            <a:r>
              <a:rPr lang="en-US" altLang="zh-TW" dirty="0" smtClean="0">
                <a:latin typeface="微軟正黑體" panose="020B0604030504040204" pitchFamily="34" charset="-120"/>
                <a:ea typeface="微軟正黑體" panose="020B0604030504040204" pitchFamily="34" charset="-120"/>
              </a:rPr>
              <a:t>1.</a:t>
            </a:r>
            <a:r>
              <a:rPr lang="zh-TW" altLang="en-US" dirty="0" smtClean="0">
                <a:latin typeface="微軟正黑體" panose="020B0604030504040204" pitchFamily="34" charset="-120"/>
                <a:ea typeface="微軟正黑體" panose="020B0604030504040204" pitchFamily="34" charset="-120"/>
              </a:rPr>
              <a:t>藍色</a:t>
            </a:r>
            <a:r>
              <a:rPr lang="en-US" altLang="zh-TW" dirty="0">
                <a:latin typeface="微軟正黑體" panose="020B0604030504040204" pitchFamily="34" charset="-120"/>
                <a:ea typeface="微軟正黑體" panose="020B0604030504040204" pitchFamily="34" charset="-120"/>
              </a:rPr>
              <a:t>(</a:t>
            </a:r>
            <a:r>
              <a:rPr lang="en-US" altLang="zh-TW" dirty="0" smtClean="0">
                <a:latin typeface="微軟正黑體" panose="020B0604030504040204" pitchFamily="34" charset="-120"/>
                <a:ea typeface="微軟正黑體" panose="020B0604030504040204" pitchFamily="34" charset="-120"/>
              </a:rPr>
              <a:t>Line in</a:t>
            </a:r>
            <a:r>
              <a:rPr lang="zh-TW" altLang="en-US" dirty="0" smtClean="0">
                <a:latin typeface="微軟正黑體" panose="020B0604030504040204" pitchFamily="34" charset="-120"/>
                <a:ea typeface="微軟正黑體" panose="020B0604030504040204" pitchFamily="34" charset="-120"/>
              </a:rPr>
              <a:t>輸入</a:t>
            </a:r>
            <a:r>
              <a:rPr lang="en-US" altLang="zh-TW" dirty="0" smtClean="0">
                <a:latin typeface="微軟正黑體" panose="020B0604030504040204" pitchFamily="34" charset="-120"/>
                <a:ea typeface="微軟正黑體" panose="020B0604030504040204" pitchFamily="34" charset="-120"/>
              </a:rPr>
              <a:t>)</a:t>
            </a:r>
          </a:p>
          <a:p>
            <a:pPr>
              <a:lnSpc>
                <a:spcPct val="90000"/>
              </a:lnSpc>
            </a:pPr>
            <a:r>
              <a:rPr lang="zh-TW" altLang="en-US" dirty="0" smtClean="0">
                <a:latin typeface="微軟正黑體" panose="020B0604030504040204" pitchFamily="34" charset="-120"/>
                <a:ea typeface="微軟正黑體" panose="020B0604030504040204" pitchFamily="34" charset="-120"/>
              </a:rPr>
              <a:t>可以接混音器、</a:t>
            </a:r>
            <a:r>
              <a:rPr lang="en-US" altLang="zh-TW" dirty="0" smtClean="0">
                <a:latin typeface="微軟正黑體" panose="020B0604030504040204" pitchFamily="34" charset="-120"/>
                <a:ea typeface="微軟正黑體" panose="020B0604030504040204" pitchFamily="34" charset="-120"/>
              </a:rPr>
              <a:t>CD</a:t>
            </a:r>
            <a:r>
              <a:rPr lang="zh-TW" altLang="en-US" dirty="0" smtClean="0">
                <a:latin typeface="微軟正黑體" panose="020B0604030504040204" pitchFamily="34" charset="-120"/>
                <a:ea typeface="微軟正黑體" panose="020B0604030504040204" pitchFamily="34" charset="-120"/>
              </a:rPr>
              <a:t>撥放器輸出到電腦。</a:t>
            </a:r>
            <a:endParaRPr lang="zh-TW" altLang="en-US" dirty="0">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8203857" y="3800873"/>
            <a:ext cx="2304255" cy="840230"/>
          </a:xfrm>
          <a:prstGeom prst="rect">
            <a:avLst/>
          </a:prstGeom>
          <a:noFill/>
        </p:spPr>
        <p:txBody>
          <a:bodyPr wrap="square" rtlCol="0">
            <a:spAutoFit/>
          </a:bodyPr>
          <a:lstStyle/>
          <a:p>
            <a:pPr>
              <a:lnSpc>
                <a:spcPct val="90000"/>
              </a:lnSpc>
            </a:pPr>
            <a:r>
              <a:rPr lang="en-US" altLang="zh-TW" dirty="0" smtClean="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綠</a:t>
            </a:r>
            <a:r>
              <a:rPr lang="zh-TW" altLang="en-US" dirty="0" smtClean="0">
                <a:latin typeface="微軟正黑體" panose="020B0604030504040204" pitchFamily="34" charset="-120"/>
                <a:ea typeface="微軟正黑體" panose="020B0604030504040204" pitchFamily="34" charset="-120"/>
              </a:rPr>
              <a:t>色</a:t>
            </a:r>
            <a:r>
              <a:rPr lang="en-US" altLang="zh-TW" dirty="0">
                <a:latin typeface="微軟正黑體" panose="020B0604030504040204" pitchFamily="34" charset="-120"/>
                <a:ea typeface="微軟正黑體" panose="020B0604030504040204" pitchFamily="34" charset="-120"/>
              </a:rPr>
              <a:t>(</a:t>
            </a:r>
            <a:r>
              <a:rPr lang="en-US" altLang="zh-TW" dirty="0" smtClean="0">
                <a:latin typeface="微軟正黑體" panose="020B0604030504040204" pitchFamily="34" charset="-120"/>
                <a:ea typeface="微軟正黑體" panose="020B0604030504040204" pitchFamily="34" charset="-120"/>
              </a:rPr>
              <a:t>Line out</a:t>
            </a:r>
            <a:r>
              <a:rPr lang="zh-TW" altLang="en-US" dirty="0" smtClean="0">
                <a:latin typeface="微軟正黑體" panose="020B0604030504040204" pitchFamily="34" charset="-120"/>
                <a:ea typeface="微軟正黑體" panose="020B0604030504040204" pitchFamily="34" charset="-120"/>
              </a:rPr>
              <a:t>輸出</a:t>
            </a:r>
            <a:r>
              <a:rPr lang="en-US" altLang="zh-TW" dirty="0" smtClean="0">
                <a:latin typeface="微軟正黑體" panose="020B0604030504040204" pitchFamily="34" charset="-120"/>
                <a:ea typeface="微軟正黑體" panose="020B0604030504040204" pitchFamily="34" charset="-120"/>
              </a:rPr>
              <a:t>)</a:t>
            </a:r>
          </a:p>
          <a:p>
            <a:pPr>
              <a:lnSpc>
                <a:spcPct val="90000"/>
              </a:lnSpc>
            </a:pPr>
            <a:r>
              <a:rPr lang="zh-TW" altLang="en-US" dirty="0" smtClean="0">
                <a:latin typeface="微軟正黑體" panose="020B0604030504040204" pitchFamily="34" charset="-120"/>
                <a:ea typeface="微軟正黑體" panose="020B0604030504040204" pitchFamily="34" charset="-120"/>
              </a:rPr>
              <a:t>音源輸出，可以接一般阻抗低的設備。</a:t>
            </a:r>
            <a:endParaRPr lang="zh-TW" altLang="en-US" dirty="0">
              <a:latin typeface="微軟正黑體" panose="020B0604030504040204" pitchFamily="34" charset="-120"/>
              <a:ea typeface="微軟正黑體" panose="020B0604030504040204" pitchFamily="34" charset="-120"/>
            </a:endParaRPr>
          </a:p>
        </p:txBody>
      </p:sp>
      <p:sp>
        <p:nvSpPr>
          <p:cNvPr id="18" name="文字方塊 17"/>
          <p:cNvSpPr txBox="1"/>
          <p:nvPr/>
        </p:nvSpPr>
        <p:spPr>
          <a:xfrm>
            <a:off x="8215383" y="4839562"/>
            <a:ext cx="2304255" cy="590931"/>
          </a:xfrm>
          <a:prstGeom prst="rect">
            <a:avLst/>
          </a:prstGeom>
          <a:noFill/>
        </p:spPr>
        <p:txBody>
          <a:bodyPr wrap="square" rtlCol="0">
            <a:spAutoFit/>
          </a:bodyPr>
          <a:lstStyle/>
          <a:p>
            <a:pPr>
              <a:lnSpc>
                <a:spcPct val="90000"/>
              </a:lnSpc>
            </a:pPr>
            <a:r>
              <a:rPr lang="en-US" altLang="zh-TW" dirty="0" smtClean="0">
                <a:latin typeface="微軟正黑體" panose="020B0604030504040204" pitchFamily="34" charset="-120"/>
                <a:ea typeface="微軟正黑體" panose="020B0604030504040204" pitchFamily="34" charset="-120"/>
              </a:rPr>
              <a:t>3.</a:t>
            </a:r>
            <a:r>
              <a:rPr lang="zh-TW" altLang="en-US" dirty="0" smtClean="0">
                <a:latin typeface="微軟正黑體" panose="020B0604030504040204" pitchFamily="34" charset="-120"/>
                <a:ea typeface="微軟正黑體" panose="020B0604030504040204" pitchFamily="34" charset="-120"/>
              </a:rPr>
              <a:t>粉色</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麥克</a:t>
            </a:r>
            <a:r>
              <a:rPr lang="zh-TW" altLang="en-US" dirty="0">
                <a:latin typeface="微軟正黑體" panose="020B0604030504040204" pitchFamily="34" charset="-120"/>
                <a:ea typeface="微軟正黑體" panose="020B0604030504040204" pitchFamily="34" charset="-120"/>
              </a:rPr>
              <a:t>風</a:t>
            </a:r>
            <a:r>
              <a:rPr lang="en-US" altLang="zh-TW" dirty="0" smtClean="0">
                <a:latin typeface="微軟正黑體" panose="020B0604030504040204" pitchFamily="34" charset="-120"/>
                <a:ea typeface="微軟正黑體" panose="020B0604030504040204" pitchFamily="34" charset="-120"/>
              </a:rPr>
              <a:t>)</a:t>
            </a:r>
          </a:p>
          <a:p>
            <a:pPr>
              <a:lnSpc>
                <a:spcPct val="90000"/>
              </a:lnSpc>
            </a:pPr>
            <a:r>
              <a:rPr lang="zh-TW" altLang="en-US" dirty="0" smtClean="0">
                <a:latin typeface="微軟正黑體" panose="020B0604030504040204" pitchFamily="34" charset="-120"/>
                <a:ea typeface="微軟正黑體" panose="020B0604030504040204" pitchFamily="34" charset="-120"/>
              </a:rPr>
              <a:t>麥克風輸入。</a:t>
            </a:r>
            <a:endParaRPr lang="zh-TW" altLang="en-US" dirty="0">
              <a:latin typeface="微軟正黑體" panose="020B0604030504040204" pitchFamily="34" charset="-120"/>
              <a:ea typeface="微軟正黑體" panose="020B0604030504040204" pitchFamily="34" charset="-120"/>
            </a:endParaRPr>
          </a:p>
        </p:txBody>
      </p:sp>
      <p:sp>
        <p:nvSpPr>
          <p:cNvPr id="19" name="文字方塊 18"/>
          <p:cNvSpPr txBox="1"/>
          <p:nvPr/>
        </p:nvSpPr>
        <p:spPr>
          <a:xfrm>
            <a:off x="8215383" y="5564761"/>
            <a:ext cx="2304255" cy="590931"/>
          </a:xfrm>
          <a:prstGeom prst="rect">
            <a:avLst/>
          </a:prstGeom>
          <a:noFill/>
        </p:spPr>
        <p:txBody>
          <a:bodyPr wrap="square" rtlCol="0">
            <a:spAutoFit/>
          </a:bodyPr>
          <a:lstStyle/>
          <a:p>
            <a:pPr>
              <a:lnSpc>
                <a:spcPct val="90000"/>
              </a:lnSpc>
            </a:pPr>
            <a:r>
              <a:rPr lang="en-US" altLang="zh-TW" dirty="0" smtClean="0">
                <a:latin typeface="微軟正黑體" panose="020B0604030504040204" pitchFamily="34" charset="-120"/>
                <a:ea typeface="微軟正黑體" panose="020B0604030504040204" pitchFamily="34" charset="-120"/>
              </a:rPr>
              <a:t>4.</a:t>
            </a:r>
            <a:r>
              <a:rPr lang="zh-TW" altLang="en-US" dirty="0">
                <a:latin typeface="微軟正黑體" panose="020B0604030504040204" pitchFamily="34" charset="-120"/>
                <a:ea typeface="微軟正黑體" panose="020B0604030504040204" pitchFamily="34" charset="-120"/>
              </a:rPr>
              <a:t>橙</a:t>
            </a:r>
            <a:r>
              <a:rPr lang="zh-TW" altLang="en-US" dirty="0" smtClean="0">
                <a:latin typeface="微軟正黑體" panose="020B0604030504040204" pitchFamily="34" charset="-120"/>
                <a:ea typeface="微軟正黑體" panose="020B0604030504040204" pitchFamily="34" charset="-120"/>
              </a:rPr>
              <a:t>色</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麥克</a:t>
            </a:r>
            <a:r>
              <a:rPr lang="zh-TW" altLang="en-US" dirty="0">
                <a:latin typeface="微軟正黑體" panose="020B0604030504040204" pitchFamily="34" charset="-120"/>
                <a:ea typeface="微軟正黑體" panose="020B0604030504040204" pitchFamily="34" charset="-120"/>
              </a:rPr>
              <a:t>風</a:t>
            </a:r>
            <a:r>
              <a:rPr lang="en-US" altLang="zh-TW" dirty="0" smtClean="0">
                <a:latin typeface="微軟正黑體" panose="020B0604030504040204" pitchFamily="34" charset="-120"/>
                <a:ea typeface="微軟正黑體" panose="020B0604030504040204" pitchFamily="34" charset="-120"/>
              </a:rPr>
              <a:t>)</a:t>
            </a:r>
          </a:p>
          <a:p>
            <a:pPr>
              <a:lnSpc>
                <a:spcPct val="90000"/>
              </a:lnSpc>
            </a:pPr>
            <a:r>
              <a:rPr lang="en-US" altLang="zh-TW" dirty="0" smtClean="0">
                <a:latin typeface="微軟正黑體" panose="020B0604030504040204" pitchFamily="34" charset="-120"/>
                <a:ea typeface="微軟正黑體" panose="020B0604030504040204" pitchFamily="34" charset="-120"/>
              </a:rPr>
              <a:t>5.1</a:t>
            </a:r>
            <a:r>
              <a:rPr lang="zh-TW" altLang="en-US" dirty="0" smtClean="0">
                <a:latin typeface="微軟正黑體" panose="020B0604030504040204" pitchFamily="34" charset="-120"/>
                <a:ea typeface="微軟正黑體" panose="020B0604030504040204" pitchFamily="34" charset="-120"/>
              </a:rPr>
              <a:t>聲道重低音輸出。</a:t>
            </a:r>
            <a:endParaRPr lang="zh-TW" altLang="en-US" dirty="0">
              <a:latin typeface="微軟正黑體" panose="020B0604030504040204" pitchFamily="34" charset="-120"/>
              <a:ea typeface="微軟正黑體" panose="020B0604030504040204" pitchFamily="34" charset="-120"/>
            </a:endParaRPr>
          </a:p>
        </p:txBody>
      </p:sp>
      <p:sp>
        <p:nvSpPr>
          <p:cNvPr id="20" name="文字方塊 19"/>
          <p:cNvSpPr txBox="1"/>
          <p:nvPr/>
        </p:nvSpPr>
        <p:spPr>
          <a:xfrm>
            <a:off x="8223635" y="6230828"/>
            <a:ext cx="3415393" cy="590931"/>
          </a:xfrm>
          <a:prstGeom prst="rect">
            <a:avLst/>
          </a:prstGeom>
          <a:noFill/>
        </p:spPr>
        <p:txBody>
          <a:bodyPr wrap="square" rtlCol="0">
            <a:spAutoFit/>
          </a:bodyPr>
          <a:lstStyle/>
          <a:p>
            <a:pPr>
              <a:lnSpc>
                <a:spcPct val="90000"/>
              </a:lnSpc>
            </a:pPr>
            <a:r>
              <a:rPr lang="en-US" altLang="zh-TW" dirty="0">
                <a:latin typeface="微軟正黑體" panose="020B0604030504040204" pitchFamily="34" charset="-120"/>
                <a:ea typeface="微軟正黑體" panose="020B0604030504040204" pitchFamily="34" charset="-120"/>
              </a:rPr>
              <a:t>5</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白</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黑色</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麥克</a:t>
            </a:r>
            <a:r>
              <a:rPr lang="zh-TW" altLang="en-US" dirty="0">
                <a:latin typeface="微軟正黑體" panose="020B0604030504040204" pitchFamily="34" charset="-120"/>
                <a:ea typeface="微軟正黑體" panose="020B0604030504040204" pitchFamily="34" charset="-120"/>
              </a:rPr>
              <a:t>風</a:t>
            </a:r>
            <a:r>
              <a:rPr lang="en-US" altLang="zh-TW" dirty="0" smtClean="0">
                <a:latin typeface="微軟正黑體" panose="020B0604030504040204" pitchFamily="34" charset="-120"/>
                <a:ea typeface="微軟正黑體" panose="020B0604030504040204" pitchFamily="34" charset="-120"/>
              </a:rPr>
              <a:t>)</a:t>
            </a:r>
          </a:p>
          <a:p>
            <a:pPr>
              <a:lnSpc>
                <a:spcPct val="90000"/>
              </a:lnSpc>
            </a:pPr>
            <a:r>
              <a:rPr lang="en-US" altLang="zh-TW" dirty="0" smtClean="0">
                <a:latin typeface="微軟正黑體" panose="020B0604030504040204" pitchFamily="34" charset="-120"/>
                <a:ea typeface="微軟正黑體" panose="020B0604030504040204" pitchFamily="34" charset="-120"/>
              </a:rPr>
              <a:t>5.1</a:t>
            </a:r>
            <a:r>
              <a:rPr lang="zh-TW" altLang="en-US" dirty="0" smtClean="0">
                <a:latin typeface="微軟正黑體" panose="020B0604030504040204" pitchFamily="34" charset="-120"/>
                <a:ea typeface="微軟正黑體" panose="020B0604030504040204" pitchFamily="34" charset="-120"/>
              </a:rPr>
              <a:t>聲道側</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後置環繞聲道輸出。</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1002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音訊設備概要</a:t>
            </a:r>
            <a:r>
              <a:rPr lang="en-US" altLang="zh-TW" dirty="0" smtClean="0"/>
              <a:t>(Cont.)</a:t>
            </a:r>
            <a:endParaRPr lang="zh-TW" dirty="0"/>
          </a:p>
        </p:txBody>
      </p:sp>
      <p:sp>
        <p:nvSpPr>
          <p:cNvPr id="14" name="內容版面配置區 13"/>
          <p:cNvSpPr>
            <a:spLocks noGrp="1"/>
          </p:cNvSpPr>
          <p:nvPr>
            <p:ph idx="1"/>
          </p:nvPr>
        </p:nvSpPr>
        <p:spPr>
          <a:xfrm>
            <a:off x="1522413" y="1904999"/>
            <a:ext cx="9324527" cy="4764361"/>
          </a:xfrm>
        </p:spPr>
        <p:txBody>
          <a:bodyPr>
            <a:normAutofit/>
          </a:bodyPr>
          <a:lstStyle/>
          <a:p>
            <a:r>
              <a:rPr lang="zh-TW" altLang="en-US" dirty="0" smtClean="0"/>
              <a:t>常見音訊傳輸介面</a:t>
            </a:r>
            <a:r>
              <a:rPr lang="en-US" altLang="zh-TW" dirty="0" smtClean="0"/>
              <a:t>:</a:t>
            </a:r>
          </a:p>
          <a:p>
            <a:pPr lvl="1"/>
            <a:r>
              <a:rPr lang="en-US" altLang="zh-TW" dirty="0" smtClean="0"/>
              <a:t>USB</a:t>
            </a:r>
            <a:r>
              <a:rPr lang="zh-TW" altLang="en-US" dirty="0" smtClean="0"/>
              <a:t>介面 </a:t>
            </a:r>
            <a:r>
              <a:rPr lang="en-US" altLang="zh-TW" dirty="0" smtClean="0"/>
              <a:t>:</a:t>
            </a:r>
            <a:r>
              <a:rPr lang="zh-TW" altLang="en-US" dirty="0" smtClean="0"/>
              <a:t> 相當常用的數位音訊介面之一，透過</a:t>
            </a:r>
            <a:r>
              <a:rPr lang="en-US" altLang="zh-TW" dirty="0" smtClean="0"/>
              <a:t>USB</a:t>
            </a:r>
            <a:r>
              <a:rPr lang="zh-TW" altLang="en-US" dirty="0" smtClean="0"/>
              <a:t>口輸出數位訊號，此中輸出訊號無法直接給予耳機，需要透過數位類比轉換器做轉換後才能給予後續的耳機或音響做撥放。由於傳輸介面都是電傳輸，所以儀器上的電干擾容易影響到傳輸的訊號。</a:t>
            </a: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4212" y="3501008"/>
            <a:ext cx="5400600" cy="3037837"/>
          </a:xfrm>
          <a:prstGeom prst="rect">
            <a:avLst/>
          </a:prstGeom>
        </p:spPr>
      </p:pic>
      <p:sp>
        <p:nvSpPr>
          <p:cNvPr id="3" name="橢圓 2"/>
          <p:cNvSpPr/>
          <p:nvPr/>
        </p:nvSpPr>
        <p:spPr>
          <a:xfrm>
            <a:off x="5878388" y="5445224"/>
            <a:ext cx="1656184"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5828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音訊設備概要</a:t>
            </a:r>
            <a:r>
              <a:rPr lang="en-US" altLang="zh-TW" dirty="0" smtClean="0"/>
              <a:t>(Cont.)</a:t>
            </a:r>
            <a:endParaRPr lang="zh-TW" dirty="0"/>
          </a:p>
        </p:txBody>
      </p:sp>
      <p:sp>
        <p:nvSpPr>
          <p:cNvPr id="14" name="內容版面配置區 13"/>
          <p:cNvSpPr>
            <a:spLocks noGrp="1"/>
          </p:cNvSpPr>
          <p:nvPr>
            <p:ph idx="1"/>
          </p:nvPr>
        </p:nvSpPr>
        <p:spPr>
          <a:xfrm>
            <a:off x="1522413" y="1904999"/>
            <a:ext cx="9324527" cy="4764361"/>
          </a:xfrm>
        </p:spPr>
        <p:txBody>
          <a:bodyPr>
            <a:normAutofit/>
          </a:bodyPr>
          <a:lstStyle/>
          <a:p>
            <a:r>
              <a:rPr lang="zh-TW" altLang="en-US" dirty="0" smtClean="0"/>
              <a:t>常見音訊傳輸介面</a:t>
            </a:r>
            <a:r>
              <a:rPr lang="en-US" altLang="zh-TW" dirty="0" smtClean="0"/>
              <a:t>:</a:t>
            </a:r>
          </a:p>
          <a:p>
            <a:pPr lvl="1"/>
            <a:r>
              <a:rPr lang="en-US" altLang="zh-TW" dirty="0" smtClean="0"/>
              <a:t>S/PDIF</a:t>
            </a:r>
            <a:r>
              <a:rPr lang="zh-TW" altLang="en-US" dirty="0" smtClean="0"/>
              <a:t> </a:t>
            </a:r>
            <a:r>
              <a:rPr lang="en-US" altLang="zh-TW" dirty="0" smtClean="0"/>
              <a:t>:</a:t>
            </a:r>
            <a:r>
              <a:rPr lang="zh-TW" altLang="en-US" dirty="0" smtClean="0"/>
              <a:t> 全名為</a:t>
            </a:r>
            <a:r>
              <a:rPr lang="en-US" altLang="zh-TW" dirty="0" smtClean="0"/>
              <a:t>Sony/Philips Digital Interface Format</a:t>
            </a:r>
            <a:r>
              <a:rPr lang="zh-TW" altLang="en-US" dirty="0" smtClean="0"/>
              <a:t>，是一種數位傳輸介面，可以利用光纖或同軸電纜輸出，將音訊輸出到數位類比轉換器上。傳輸過程中較不易受到干擾以及衰減，因此具有高度保真的輸出結果。對於多聲道音訊處理較弱，需要透過壓縮以及其他方法才能實現多聲道</a:t>
            </a:r>
            <a:r>
              <a:rPr lang="en-US" altLang="zh-TW" dirty="0" smtClean="0"/>
              <a:t>(</a:t>
            </a:r>
            <a:r>
              <a:rPr lang="zh-TW" altLang="en-US" dirty="0" smtClean="0"/>
              <a:t>例如</a:t>
            </a:r>
            <a:r>
              <a:rPr lang="en-US" altLang="zh-TW" dirty="0" smtClean="0"/>
              <a:t>:5.1</a:t>
            </a:r>
            <a:r>
              <a:rPr lang="zh-TW" altLang="en-US" dirty="0" smtClean="0"/>
              <a:t> 或 </a:t>
            </a:r>
            <a:r>
              <a:rPr lang="en-US" altLang="zh-TW" dirty="0" smtClean="0"/>
              <a:t>7.1</a:t>
            </a:r>
            <a:r>
              <a:rPr lang="zh-TW" altLang="en-US" dirty="0" smtClean="0"/>
              <a:t>聲道</a:t>
            </a:r>
            <a:r>
              <a:rPr lang="en-US" altLang="zh-TW" dirty="0" smtClean="0"/>
              <a:t>)</a:t>
            </a:r>
            <a:r>
              <a:rPr lang="zh-TW" altLang="en-US" dirty="0" smtClean="0"/>
              <a:t>。</a:t>
            </a:r>
            <a:endParaRPr lang="en-US" altLang="zh-TW" dirty="0" smtClean="0"/>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7988" y="3861048"/>
            <a:ext cx="4684068" cy="2634788"/>
          </a:xfrm>
          <a:prstGeom prst="rect">
            <a:avLst/>
          </a:prstGeom>
        </p:spPr>
      </p:pic>
      <p:sp>
        <p:nvSpPr>
          <p:cNvPr id="3" name="矩形 2"/>
          <p:cNvSpPr/>
          <p:nvPr/>
        </p:nvSpPr>
        <p:spPr>
          <a:xfrm>
            <a:off x="3574132" y="4437112"/>
            <a:ext cx="648072" cy="648072"/>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 name="直線接點 4"/>
          <p:cNvCxnSpPr/>
          <p:nvPr/>
        </p:nvCxnSpPr>
        <p:spPr>
          <a:xfrm flipH="1">
            <a:off x="1557908" y="4797152"/>
            <a:ext cx="2016224"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6" name="文字方塊 5"/>
          <p:cNvSpPr txBox="1"/>
          <p:nvPr/>
        </p:nvSpPr>
        <p:spPr>
          <a:xfrm>
            <a:off x="225760" y="4437112"/>
            <a:ext cx="1800200" cy="590931"/>
          </a:xfrm>
          <a:prstGeom prst="rect">
            <a:avLst/>
          </a:prstGeom>
          <a:noFill/>
        </p:spPr>
        <p:txBody>
          <a:bodyPr wrap="square" rtlCol="0">
            <a:spAutoFit/>
          </a:bodyPr>
          <a:lstStyle/>
          <a:p>
            <a:pPr>
              <a:lnSpc>
                <a:spcPct val="90000"/>
              </a:lnSpc>
            </a:pPr>
            <a:r>
              <a:rPr lang="en-US" altLang="zh-TW" b="1" dirty="0" smtClean="0">
                <a:solidFill>
                  <a:srgbClr val="FFFF00"/>
                </a:solidFill>
                <a:latin typeface="微軟正黑體" panose="020B0604030504040204" pitchFamily="34" charset="-120"/>
                <a:ea typeface="微軟正黑體" panose="020B0604030504040204" pitchFamily="34" charset="-120"/>
              </a:rPr>
              <a:t>S/PDIF</a:t>
            </a:r>
          </a:p>
          <a:p>
            <a:pPr>
              <a:lnSpc>
                <a:spcPct val="90000"/>
              </a:lnSpc>
            </a:pPr>
            <a:r>
              <a:rPr lang="zh-TW" altLang="en-US" b="1" dirty="0" smtClean="0">
                <a:solidFill>
                  <a:srgbClr val="FFFF00"/>
                </a:solidFill>
                <a:latin typeface="微軟正黑體" panose="020B0604030504040204" pitchFamily="34" charset="-120"/>
                <a:ea typeface="微軟正黑體" panose="020B0604030504040204" pitchFamily="34" charset="-120"/>
              </a:rPr>
              <a:t>光纖輸入</a:t>
            </a:r>
            <a:r>
              <a:rPr lang="zh-TW" altLang="en-US" b="1" dirty="0">
                <a:solidFill>
                  <a:srgbClr val="FFFF00"/>
                </a:solidFill>
                <a:latin typeface="微軟正黑體" panose="020B0604030504040204" pitchFamily="34" charset="-120"/>
                <a:ea typeface="微軟正黑體" panose="020B0604030504040204" pitchFamily="34" charset="-120"/>
              </a:rPr>
              <a:t>口</a:t>
            </a:r>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7631" y="3759797"/>
            <a:ext cx="2924438" cy="2924438"/>
          </a:xfrm>
          <a:prstGeom prst="rect">
            <a:avLst/>
          </a:prstGeom>
        </p:spPr>
      </p:pic>
    </p:spTree>
    <p:extLst>
      <p:ext uri="{BB962C8B-B14F-4D97-AF65-F5344CB8AC3E}">
        <p14:creationId xmlns:p14="http://schemas.microsoft.com/office/powerpoint/2010/main" val="323988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大綱</a:t>
            </a:r>
            <a:endParaRPr lang="zh-TW" dirty="0"/>
          </a:p>
        </p:txBody>
      </p:sp>
      <p:sp>
        <p:nvSpPr>
          <p:cNvPr id="14" name="內容版面配置區 13"/>
          <p:cNvSpPr>
            <a:spLocks noGrp="1"/>
          </p:cNvSpPr>
          <p:nvPr>
            <p:ph idx="1"/>
          </p:nvPr>
        </p:nvSpPr>
        <p:spPr/>
        <p:txBody>
          <a:bodyPr/>
          <a:lstStyle/>
          <a:p>
            <a:r>
              <a:rPr lang="zh-TW" altLang="en-US" dirty="0" smtClean="0">
                <a:solidFill>
                  <a:schemeClr val="bg2">
                    <a:lumMod val="90000"/>
                    <a:lumOff val="10000"/>
                  </a:schemeClr>
                </a:solidFill>
              </a:rPr>
              <a:t>數位音訊概論</a:t>
            </a:r>
            <a:endParaRPr lang="zh-TW" dirty="0" smtClean="0">
              <a:solidFill>
                <a:schemeClr val="bg2">
                  <a:lumMod val="90000"/>
                  <a:lumOff val="10000"/>
                </a:schemeClr>
              </a:solidFill>
            </a:endParaRPr>
          </a:p>
          <a:p>
            <a:r>
              <a:rPr lang="zh-TW" altLang="en-US" dirty="0" smtClean="0">
                <a:solidFill>
                  <a:schemeClr val="bg2">
                    <a:lumMod val="90000"/>
                    <a:lumOff val="10000"/>
                  </a:schemeClr>
                </a:solidFill>
              </a:rPr>
              <a:t>數位音訊壓</a:t>
            </a:r>
            <a:r>
              <a:rPr lang="zh-TW" altLang="en-US" dirty="0">
                <a:solidFill>
                  <a:schemeClr val="bg2">
                    <a:lumMod val="90000"/>
                    <a:lumOff val="10000"/>
                  </a:schemeClr>
                </a:solidFill>
              </a:rPr>
              <a:t>縮</a:t>
            </a:r>
            <a:endParaRPr lang="zh-TW" dirty="0" smtClean="0">
              <a:solidFill>
                <a:schemeClr val="bg2">
                  <a:lumMod val="90000"/>
                  <a:lumOff val="10000"/>
                </a:schemeClr>
              </a:solidFill>
            </a:endParaRPr>
          </a:p>
          <a:p>
            <a:r>
              <a:rPr lang="zh-TW" altLang="en-US" dirty="0" smtClean="0">
                <a:solidFill>
                  <a:schemeClr val="bg2">
                    <a:lumMod val="90000"/>
                    <a:lumOff val="10000"/>
                  </a:schemeClr>
                </a:solidFill>
              </a:rPr>
              <a:t>音訊設備概要</a:t>
            </a:r>
            <a:endParaRPr lang="en-US" altLang="zh-TW" dirty="0" smtClean="0">
              <a:solidFill>
                <a:schemeClr val="bg2">
                  <a:lumMod val="90000"/>
                  <a:lumOff val="10000"/>
                </a:schemeClr>
              </a:solidFill>
            </a:endParaRPr>
          </a:p>
          <a:p>
            <a:r>
              <a:rPr lang="zh-TW" altLang="en-US" dirty="0" smtClean="0"/>
              <a:t>總結</a:t>
            </a:r>
            <a:endParaRPr lang="en-US" altLang="zh-TW" dirty="0" smtClean="0"/>
          </a:p>
          <a:p>
            <a:r>
              <a:rPr lang="zh-TW" altLang="en-US" dirty="0">
                <a:solidFill>
                  <a:schemeClr val="bg2">
                    <a:lumMod val="90000"/>
                    <a:lumOff val="10000"/>
                  </a:schemeClr>
                </a:solidFill>
              </a:rPr>
              <a:t>附件</a:t>
            </a:r>
            <a:endParaRPr lang="zh-TW" dirty="0">
              <a:solidFill>
                <a:schemeClr val="bg2">
                  <a:lumMod val="90000"/>
                  <a:lumOff val="10000"/>
                </a:schemeClr>
              </a:solidFill>
            </a:endParaRPr>
          </a:p>
        </p:txBody>
      </p:sp>
    </p:spTree>
    <p:extLst>
      <p:ext uri="{BB962C8B-B14F-4D97-AF65-F5344CB8AC3E}">
        <p14:creationId xmlns:p14="http://schemas.microsoft.com/office/powerpoint/2010/main" val="130936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結論</a:t>
            </a:r>
            <a:endParaRPr lang="zh-TW" dirty="0"/>
          </a:p>
        </p:txBody>
      </p:sp>
      <p:sp>
        <p:nvSpPr>
          <p:cNvPr id="14" name="內容版面配置區 13"/>
          <p:cNvSpPr>
            <a:spLocks noGrp="1"/>
          </p:cNvSpPr>
          <p:nvPr>
            <p:ph idx="1"/>
          </p:nvPr>
        </p:nvSpPr>
        <p:spPr>
          <a:xfrm>
            <a:off x="1522413" y="1904999"/>
            <a:ext cx="9324527" cy="4764361"/>
          </a:xfrm>
        </p:spPr>
        <p:txBody>
          <a:bodyPr>
            <a:normAutofit/>
          </a:bodyPr>
          <a:lstStyle/>
          <a:p>
            <a:r>
              <a:rPr lang="zh-TW" altLang="en-US" dirty="0" smtClean="0"/>
              <a:t>隨著儲存元件與通訊技術的進步，目前音樂市場也似乎漸漸捨棄傳統的</a:t>
            </a:r>
            <a:r>
              <a:rPr lang="en-US" altLang="zh-TW" dirty="0" smtClean="0"/>
              <a:t>CD</a:t>
            </a:r>
            <a:r>
              <a:rPr lang="zh-TW" altLang="en-US" dirty="0" smtClean="0"/>
              <a:t>以及舊有的框架；例如 </a:t>
            </a:r>
            <a:r>
              <a:rPr lang="en-US" altLang="zh-TW" dirty="0" smtClean="0"/>
              <a:t>:</a:t>
            </a:r>
            <a:r>
              <a:rPr lang="zh-TW" altLang="en-US" dirty="0" smtClean="0"/>
              <a:t> 網路音樂平台的興盛。</a:t>
            </a:r>
            <a:endParaRPr lang="en-US" altLang="zh-TW" dirty="0" smtClean="0"/>
          </a:p>
          <a:p>
            <a:r>
              <a:rPr lang="en-US" altLang="zh-TW" dirty="0" smtClean="0"/>
              <a:t>MP3</a:t>
            </a:r>
            <a:r>
              <a:rPr lang="zh-TW" altLang="en-US" dirty="0" smtClean="0"/>
              <a:t>目前仍然為熱門的音樂壓縮格式，但在未來硬體技術更成熟以及人們的生活品質持續提高，只能儲存雙聲道的</a:t>
            </a:r>
            <a:r>
              <a:rPr lang="en-US" altLang="zh-TW" dirty="0" smtClean="0"/>
              <a:t>MP3</a:t>
            </a:r>
            <a:r>
              <a:rPr lang="zh-TW" altLang="en-US" dirty="0" smtClean="0"/>
              <a:t>可能也會面臨挑戰。</a:t>
            </a:r>
            <a:endParaRPr lang="en-US" altLang="zh-TW" dirty="0" smtClean="0"/>
          </a:p>
          <a:p>
            <a:r>
              <a:rPr lang="zh-TW" altLang="en-US" dirty="0" smtClean="0"/>
              <a:t>目前現有的壓縮格式相當多，對於不同需求，分別被運用在不同的地方。</a:t>
            </a:r>
            <a:endParaRPr lang="en-US" altLang="zh-TW" dirty="0" smtClean="0"/>
          </a:p>
          <a:p>
            <a:r>
              <a:rPr lang="zh-TW" altLang="en-US" dirty="0"/>
              <a:t>平</a:t>
            </a:r>
            <a:r>
              <a:rPr lang="zh-TW" altLang="en-US" dirty="0" smtClean="0"/>
              <a:t>常有聽音樂習慣的人不妨有空可以試著去新訊設備的專門店試聽，說不定會有意外的發現。</a:t>
            </a:r>
          </a:p>
        </p:txBody>
      </p:sp>
    </p:spTree>
    <p:extLst>
      <p:ext uri="{BB962C8B-B14F-4D97-AF65-F5344CB8AC3E}">
        <p14:creationId xmlns:p14="http://schemas.microsoft.com/office/powerpoint/2010/main" val="277353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參考資</a:t>
            </a:r>
            <a:r>
              <a:rPr lang="zh-TW" altLang="en-US" dirty="0"/>
              <a:t>料</a:t>
            </a:r>
            <a:endParaRPr lang="zh-TW" dirty="0"/>
          </a:p>
        </p:txBody>
      </p:sp>
      <p:sp>
        <p:nvSpPr>
          <p:cNvPr id="14" name="內容版面配置區 13"/>
          <p:cNvSpPr>
            <a:spLocks noGrp="1"/>
          </p:cNvSpPr>
          <p:nvPr>
            <p:ph idx="1"/>
          </p:nvPr>
        </p:nvSpPr>
        <p:spPr>
          <a:xfrm>
            <a:off x="1522413" y="1904999"/>
            <a:ext cx="10476655" cy="4764361"/>
          </a:xfrm>
        </p:spPr>
        <p:txBody>
          <a:bodyPr>
            <a:normAutofit/>
          </a:bodyPr>
          <a:lstStyle/>
          <a:p>
            <a:r>
              <a:rPr lang="en-US" altLang="zh-TW" dirty="0" smtClean="0"/>
              <a:t>MP3</a:t>
            </a:r>
            <a:r>
              <a:rPr lang="zh-TW" altLang="en-US" dirty="0" smtClean="0"/>
              <a:t> </a:t>
            </a:r>
            <a:r>
              <a:rPr lang="en-US" altLang="zh-TW" dirty="0" smtClean="0"/>
              <a:t>wiki</a:t>
            </a:r>
            <a:r>
              <a:rPr lang="zh-TW" altLang="en-US" dirty="0" smtClean="0"/>
              <a:t> </a:t>
            </a:r>
            <a:r>
              <a:rPr lang="en-US" altLang="zh-TW" dirty="0"/>
              <a:t>(</a:t>
            </a:r>
            <a:r>
              <a:rPr lang="en-US" altLang="zh-TW" dirty="0">
                <a:hlinkClick r:id="rId2"/>
              </a:rPr>
              <a:t>https://</a:t>
            </a:r>
            <a:r>
              <a:rPr lang="en-US" altLang="zh-TW" dirty="0" smtClean="0">
                <a:hlinkClick r:id="rId2"/>
              </a:rPr>
              <a:t>zh.wikipedia.org/wiki/MP3</a:t>
            </a:r>
            <a:r>
              <a:rPr lang="zh-TW" altLang="en-US" dirty="0" smtClean="0"/>
              <a:t> </a:t>
            </a:r>
            <a:r>
              <a:rPr lang="en-US" altLang="zh-TW" dirty="0" smtClean="0"/>
              <a:t>)</a:t>
            </a:r>
          </a:p>
          <a:p>
            <a:r>
              <a:rPr lang="zh-TW" altLang="en-US" b="1" dirty="0"/>
              <a:t>揭開 </a:t>
            </a:r>
            <a:r>
              <a:rPr lang="en-US" altLang="zh-TW" b="1" dirty="0"/>
              <a:t>DSD </a:t>
            </a:r>
            <a:r>
              <a:rPr lang="zh-TW" altLang="en-US" b="1" dirty="0"/>
              <a:t>的神秘面紗：數位音訊編碼之爭 </a:t>
            </a:r>
            <a:r>
              <a:rPr lang="en-US" altLang="zh-TW" b="1" dirty="0"/>
              <a:t>DSD vs. PCM (</a:t>
            </a:r>
            <a:r>
              <a:rPr lang="en-US" altLang="zh-TW" b="1" dirty="0">
                <a:hlinkClick r:id="rId3"/>
              </a:rPr>
              <a:t>http://</a:t>
            </a:r>
            <a:r>
              <a:rPr lang="en-US" altLang="zh-TW" b="1" dirty="0" smtClean="0">
                <a:hlinkClick r:id="rId3"/>
              </a:rPr>
              <a:t>www.techbang.com/posts/22079-unlocking-the-mystery-of-dsd-the-dsd-digital-audio-coding-vs-pcm</a:t>
            </a:r>
            <a:r>
              <a:rPr lang="en-US" altLang="zh-TW" b="1" dirty="0" smtClean="0"/>
              <a:t> )</a:t>
            </a:r>
          </a:p>
          <a:p>
            <a:r>
              <a:rPr lang="en-US" altLang="zh-TW" b="1" dirty="0"/>
              <a:t>MP3 </a:t>
            </a:r>
            <a:r>
              <a:rPr lang="zh-TW" altLang="en-US" b="1" dirty="0"/>
              <a:t>不是最好的聲音壓縮格式！有損、無損數位音訊檔案格式大</a:t>
            </a:r>
            <a:r>
              <a:rPr lang="zh-TW" altLang="en-US" b="1" dirty="0" smtClean="0"/>
              <a:t>閱兵</a:t>
            </a:r>
            <a:r>
              <a:rPr lang="zh-TW" altLang="en-US" b="1" dirty="0"/>
              <a:t> </a:t>
            </a:r>
            <a:r>
              <a:rPr lang="en-US" altLang="zh-TW" b="1" dirty="0"/>
              <a:t>(</a:t>
            </a:r>
            <a:r>
              <a:rPr lang="en-US" altLang="zh-TW" b="1" dirty="0">
                <a:hlinkClick r:id="rId4"/>
              </a:rPr>
              <a:t>http://</a:t>
            </a:r>
            <a:r>
              <a:rPr lang="en-US" altLang="zh-TW" b="1" dirty="0" smtClean="0">
                <a:hlinkClick r:id="rId4"/>
              </a:rPr>
              <a:t>www.techbang.com/posts/21959-you-should-know-digital-audio-file-audio-format-the-storage-disc-case-parade</a:t>
            </a:r>
            <a:r>
              <a:rPr lang="en-US" altLang="zh-TW" b="1" dirty="0" smtClean="0"/>
              <a:t> )</a:t>
            </a:r>
          </a:p>
          <a:p>
            <a:r>
              <a:rPr lang="zh-TW" altLang="en-US" b="1" dirty="0" smtClean="0"/>
              <a:t>鐵三角官方網站 </a:t>
            </a:r>
            <a:r>
              <a:rPr lang="en-US" altLang="zh-TW" b="1" dirty="0"/>
              <a:t>(</a:t>
            </a:r>
            <a:r>
              <a:rPr lang="en-US" altLang="zh-TW" b="1" dirty="0">
                <a:hlinkClick r:id="rId5"/>
              </a:rPr>
              <a:t>http://</a:t>
            </a:r>
            <a:r>
              <a:rPr lang="en-US" altLang="zh-TW" b="1" dirty="0" smtClean="0">
                <a:hlinkClick r:id="rId5"/>
              </a:rPr>
              <a:t>www.audio-technica.com.tw/shop_index.php</a:t>
            </a:r>
            <a:r>
              <a:rPr lang="zh-TW" altLang="en-US" b="1" dirty="0" smtClean="0"/>
              <a:t> </a:t>
            </a:r>
            <a:r>
              <a:rPr lang="en-US" altLang="zh-TW" b="1" dirty="0" smtClean="0"/>
              <a:t>)</a:t>
            </a:r>
          </a:p>
          <a:p>
            <a:r>
              <a:rPr lang="zh-TW" altLang="en-US" b="1" dirty="0" smtClean="0"/>
              <a:t>電腦音訊孔位 </a:t>
            </a:r>
            <a:r>
              <a:rPr lang="en-US" altLang="zh-TW" b="1" dirty="0"/>
              <a:t>(</a:t>
            </a:r>
            <a:r>
              <a:rPr lang="en-US" altLang="zh-TW" b="1" dirty="0">
                <a:hlinkClick r:id="rId6"/>
              </a:rPr>
              <a:t>http://www.synnex.com.tw/asp/fae_qaDetail.asp?topic=FAE&amp;group=&amp;parent=&amp;classifyid=01464&amp;seqno=19922&amp;vendor</a:t>
            </a:r>
            <a:r>
              <a:rPr lang="en-US" altLang="zh-TW" b="1" dirty="0" smtClean="0"/>
              <a:t>=</a:t>
            </a:r>
            <a:r>
              <a:rPr lang="zh-TW" altLang="en-US" b="1" dirty="0" smtClean="0"/>
              <a:t> </a:t>
            </a:r>
            <a:r>
              <a:rPr lang="en-US" altLang="zh-TW" b="1" dirty="0" smtClean="0"/>
              <a:t>)</a:t>
            </a:r>
            <a:endParaRPr lang="zh-TW" altLang="en-US" b="1" dirty="0" smtClean="0"/>
          </a:p>
        </p:txBody>
      </p:sp>
    </p:spTree>
    <p:extLst>
      <p:ext uri="{BB962C8B-B14F-4D97-AF65-F5344CB8AC3E}">
        <p14:creationId xmlns:p14="http://schemas.microsoft.com/office/powerpoint/2010/main" val="238451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參考資</a:t>
            </a:r>
            <a:r>
              <a:rPr lang="zh-TW" altLang="en-US" dirty="0"/>
              <a:t>料</a:t>
            </a:r>
            <a:endParaRPr lang="zh-TW" dirty="0"/>
          </a:p>
        </p:txBody>
      </p:sp>
      <p:sp>
        <p:nvSpPr>
          <p:cNvPr id="14" name="內容版面配置區 13"/>
          <p:cNvSpPr>
            <a:spLocks noGrp="1"/>
          </p:cNvSpPr>
          <p:nvPr>
            <p:ph idx="1"/>
          </p:nvPr>
        </p:nvSpPr>
        <p:spPr>
          <a:xfrm>
            <a:off x="1522413" y="1904999"/>
            <a:ext cx="10476655" cy="4764361"/>
          </a:xfrm>
        </p:spPr>
        <p:txBody>
          <a:bodyPr>
            <a:normAutofit/>
          </a:bodyPr>
          <a:lstStyle/>
          <a:p>
            <a:r>
              <a:rPr lang="en-US" altLang="zh-TW" dirty="0"/>
              <a:t>DSD</a:t>
            </a:r>
            <a:r>
              <a:rPr lang="zh-TW" altLang="en-US" dirty="0"/>
              <a:t>、</a:t>
            </a:r>
            <a:r>
              <a:rPr lang="en-US" altLang="zh-TW" dirty="0"/>
              <a:t>DTS</a:t>
            </a:r>
            <a:r>
              <a:rPr lang="zh-TW" altLang="en-US" dirty="0"/>
              <a:t>、</a:t>
            </a:r>
            <a:r>
              <a:rPr lang="en-US" altLang="zh-TW" dirty="0"/>
              <a:t>DXD </a:t>
            </a:r>
            <a:r>
              <a:rPr lang="zh-TW" altLang="en-US" dirty="0"/>
              <a:t>編碼的技術</a:t>
            </a:r>
            <a:r>
              <a:rPr lang="zh-TW" altLang="en-US" dirty="0" smtClean="0"/>
              <a:t>原理 </a:t>
            </a:r>
            <a:r>
              <a:rPr lang="en-US" altLang="zh-TW" dirty="0"/>
              <a:t>(</a:t>
            </a:r>
            <a:r>
              <a:rPr lang="en-US" altLang="zh-TW" dirty="0">
                <a:hlinkClick r:id="rId2"/>
              </a:rPr>
              <a:t>http://blog.xuite.net/auster.lai/twblog/400901993-DSD%E3%80%81DTS%E3%80%81DXD+%</a:t>
            </a:r>
            <a:r>
              <a:rPr lang="en-US" altLang="zh-TW" dirty="0" smtClean="0">
                <a:hlinkClick r:id="rId2"/>
              </a:rPr>
              <a:t>E7%B7%A8%E7%A2%BC%E7%9A%84%E6%8A%80%E8%A1%93%E5%8E%9F%E7%90%86</a:t>
            </a:r>
            <a:r>
              <a:rPr lang="zh-TW" altLang="en-US" dirty="0" smtClean="0"/>
              <a:t> </a:t>
            </a:r>
            <a:r>
              <a:rPr lang="en-US" altLang="zh-TW" dirty="0" smtClean="0"/>
              <a:t>)</a:t>
            </a:r>
          </a:p>
          <a:p>
            <a:r>
              <a:rPr lang="en-US" altLang="zh-TW" dirty="0"/>
              <a:t>Pulse-density </a:t>
            </a:r>
            <a:r>
              <a:rPr lang="en-US" altLang="zh-TW" dirty="0" smtClean="0"/>
              <a:t>modulation</a:t>
            </a:r>
            <a:r>
              <a:rPr lang="zh-TW" altLang="en-US" dirty="0" smtClean="0"/>
              <a:t> </a:t>
            </a:r>
            <a:r>
              <a:rPr lang="en-US" altLang="zh-TW" dirty="0" smtClean="0"/>
              <a:t>wiki </a:t>
            </a:r>
            <a:r>
              <a:rPr lang="en-US" altLang="zh-TW" b="1" dirty="0" smtClean="0"/>
              <a:t>(</a:t>
            </a:r>
            <a:r>
              <a:rPr lang="en-US" altLang="zh-TW" b="1" dirty="0" smtClean="0">
                <a:hlinkClick r:id="rId3"/>
              </a:rPr>
              <a:t>https</a:t>
            </a:r>
            <a:r>
              <a:rPr lang="en-US" altLang="zh-TW" b="1" dirty="0">
                <a:hlinkClick r:id="rId3"/>
              </a:rPr>
              <a:t>://</a:t>
            </a:r>
            <a:r>
              <a:rPr lang="en-US" altLang="zh-TW" b="1" dirty="0" smtClean="0">
                <a:hlinkClick r:id="rId3"/>
              </a:rPr>
              <a:t>en.wikipedia.org/wiki/Pulse-density_modulation</a:t>
            </a:r>
            <a:r>
              <a:rPr lang="zh-TW" altLang="en-US" b="1" dirty="0" smtClean="0"/>
              <a:t> </a:t>
            </a:r>
            <a:r>
              <a:rPr lang="en-US" altLang="zh-TW" b="1" dirty="0" smtClean="0"/>
              <a:t>)</a:t>
            </a:r>
          </a:p>
          <a:p>
            <a:r>
              <a:rPr lang="zh-TW" altLang="zh-TW" dirty="0" smtClean="0"/>
              <a:t>MPEG</a:t>
            </a:r>
            <a:r>
              <a:rPr lang="en-US" altLang="zh-TW" dirty="0" smtClean="0"/>
              <a:t> wiki</a:t>
            </a:r>
            <a:r>
              <a:rPr lang="en-US" altLang="zh-TW" b="1" dirty="0"/>
              <a:t>(</a:t>
            </a:r>
            <a:r>
              <a:rPr lang="en-US" altLang="zh-TW" b="1" dirty="0">
                <a:hlinkClick r:id="rId4"/>
              </a:rPr>
              <a:t>https://</a:t>
            </a:r>
            <a:r>
              <a:rPr lang="en-US" altLang="zh-TW" b="1" dirty="0" smtClean="0">
                <a:hlinkClick r:id="rId4"/>
              </a:rPr>
              <a:t>zh.wikipedia.org/wiki/MPEG</a:t>
            </a:r>
            <a:r>
              <a:rPr lang="en-US" altLang="zh-TW" b="1" dirty="0" smtClean="0"/>
              <a:t>  )</a:t>
            </a:r>
          </a:p>
          <a:p>
            <a:r>
              <a:rPr lang="en-US" altLang="zh-TW" b="1" dirty="0" smtClean="0"/>
              <a:t>SPDIF wiki</a:t>
            </a:r>
            <a:r>
              <a:rPr lang="zh-TW" altLang="en-US" b="1" dirty="0" smtClean="0"/>
              <a:t> </a:t>
            </a:r>
            <a:r>
              <a:rPr lang="en-US" altLang="zh-TW" b="1" dirty="0"/>
              <a:t>(</a:t>
            </a:r>
            <a:r>
              <a:rPr lang="en-US" altLang="zh-TW" b="1" dirty="0">
                <a:hlinkClick r:id="rId5"/>
              </a:rPr>
              <a:t>https://</a:t>
            </a:r>
            <a:r>
              <a:rPr lang="en-US" altLang="zh-TW" b="1" dirty="0" smtClean="0">
                <a:hlinkClick r:id="rId5"/>
              </a:rPr>
              <a:t>zh.wikipedia.org/wiki/S/PDIF</a:t>
            </a:r>
            <a:r>
              <a:rPr lang="en-US" altLang="zh-TW" b="1" dirty="0" smtClean="0"/>
              <a:t> )</a:t>
            </a:r>
          </a:p>
          <a:p>
            <a:r>
              <a:rPr lang="en-US" altLang="zh-TW" dirty="0"/>
              <a:t>Hi-Res </a:t>
            </a:r>
            <a:r>
              <a:rPr lang="zh-TW" altLang="en-US" dirty="0"/>
              <a:t>到底是什麼？七個你該知道的</a:t>
            </a:r>
            <a:r>
              <a:rPr lang="zh-TW" altLang="en-US" dirty="0" smtClean="0"/>
              <a:t>重點 </a:t>
            </a:r>
            <a:r>
              <a:rPr lang="en-US" altLang="zh-TW" dirty="0" smtClean="0"/>
              <a:t>-</a:t>
            </a:r>
            <a:r>
              <a:rPr lang="en-US" altLang="zh-TW" dirty="0" err="1" smtClean="0"/>
              <a:t>eprice</a:t>
            </a:r>
            <a:r>
              <a:rPr lang="zh-TW" altLang="en-US" dirty="0" smtClean="0"/>
              <a:t>新聞</a:t>
            </a:r>
            <a:r>
              <a:rPr lang="en-US" altLang="zh-TW" b="1" dirty="0" smtClean="0"/>
              <a:t>(</a:t>
            </a:r>
            <a:r>
              <a:rPr lang="en-US" altLang="zh-TW" b="1" dirty="0" smtClean="0">
                <a:hlinkClick r:id="rId6"/>
              </a:rPr>
              <a:t>http</a:t>
            </a:r>
            <a:r>
              <a:rPr lang="en-US" altLang="zh-TW" b="1" dirty="0">
                <a:hlinkClick r:id="rId6"/>
              </a:rPr>
              <a:t>://www.eprice.com.tw/tech/talk/1183/4911365/1</a:t>
            </a:r>
            <a:r>
              <a:rPr lang="en-US" altLang="zh-TW" b="1" dirty="0" smtClean="0">
                <a:hlinkClick r:id="rId6"/>
              </a:rPr>
              <a:t>/</a:t>
            </a:r>
            <a:r>
              <a:rPr lang="en-US" altLang="zh-TW" b="1" dirty="0" smtClean="0"/>
              <a:t> </a:t>
            </a:r>
            <a:r>
              <a:rPr lang="zh-TW" altLang="en-US" b="1" dirty="0" smtClean="0"/>
              <a:t> </a:t>
            </a:r>
            <a:r>
              <a:rPr lang="en-US" altLang="zh-TW" b="1" dirty="0" smtClean="0"/>
              <a:t>)</a:t>
            </a:r>
            <a:endParaRPr lang="zh-TW" altLang="en-US" b="1" dirty="0" smtClean="0"/>
          </a:p>
        </p:txBody>
      </p:sp>
    </p:spTree>
    <p:extLst>
      <p:ext uri="{BB962C8B-B14F-4D97-AF65-F5344CB8AC3E}">
        <p14:creationId xmlns:p14="http://schemas.microsoft.com/office/powerpoint/2010/main" val="217075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參考資</a:t>
            </a:r>
            <a:r>
              <a:rPr lang="zh-TW" altLang="en-US" dirty="0"/>
              <a:t>料</a:t>
            </a:r>
            <a:endParaRPr lang="zh-TW" dirty="0"/>
          </a:p>
        </p:txBody>
      </p:sp>
      <p:sp>
        <p:nvSpPr>
          <p:cNvPr id="14" name="內容版面配置區 13"/>
          <p:cNvSpPr>
            <a:spLocks noGrp="1"/>
          </p:cNvSpPr>
          <p:nvPr>
            <p:ph idx="1"/>
          </p:nvPr>
        </p:nvSpPr>
        <p:spPr>
          <a:xfrm>
            <a:off x="1522413" y="1904999"/>
            <a:ext cx="10476655" cy="4764361"/>
          </a:xfrm>
        </p:spPr>
        <p:txBody>
          <a:bodyPr>
            <a:normAutofit/>
          </a:bodyPr>
          <a:lstStyle/>
          <a:p>
            <a:r>
              <a:rPr lang="zh-TW" altLang="en-US" dirty="0"/>
              <a:t>台灣索</a:t>
            </a:r>
            <a:r>
              <a:rPr lang="zh-TW" altLang="en-US" dirty="0" smtClean="0"/>
              <a:t>尼</a:t>
            </a:r>
            <a:r>
              <a:rPr lang="en-US" altLang="zh-TW" dirty="0"/>
              <a:t>(</a:t>
            </a:r>
            <a:r>
              <a:rPr lang="en-US" altLang="zh-TW" dirty="0">
                <a:hlinkClick r:id="rId2"/>
              </a:rPr>
              <a:t>https://</a:t>
            </a:r>
            <a:r>
              <a:rPr lang="en-US" altLang="zh-TW" dirty="0" smtClean="0">
                <a:hlinkClick r:id="rId2"/>
              </a:rPr>
              <a:t>www.sony.com.tw/zh</a:t>
            </a:r>
            <a:r>
              <a:rPr lang="zh-TW" altLang="en-US" dirty="0" smtClean="0"/>
              <a:t>  </a:t>
            </a:r>
            <a:r>
              <a:rPr lang="en-US" altLang="zh-TW" dirty="0" smtClean="0"/>
              <a:t>)</a:t>
            </a:r>
          </a:p>
          <a:p>
            <a:r>
              <a:rPr lang="ja-JP" altLang="en-US" dirty="0"/>
              <a:t>音楽ダウンロード・音楽配信サイト </a:t>
            </a:r>
            <a:r>
              <a:rPr lang="en-US" altLang="ja-JP" dirty="0" err="1" smtClean="0"/>
              <a:t>mora</a:t>
            </a:r>
            <a:r>
              <a:rPr lang="zh-TW" altLang="en-US" dirty="0"/>
              <a:t> </a:t>
            </a:r>
            <a:r>
              <a:rPr lang="en-US" altLang="zh-TW" dirty="0"/>
              <a:t>(</a:t>
            </a:r>
            <a:r>
              <a:rPr lang="en-US" altLang="zh-TW" dirty="0">
                <a:hlinkClick r:id="rId3"/>
              </a:rPr>
              <a:t>http://</a:t>
            </a:r>
            <a:r>
              <a:rPr lang="en-US" altLang="zh-TW" dirty="0" smtClean="0">
                <a:hlinkClick r:id="rId3"/>
              </a:rPr>
              <a:t>mora.jp/index_hires</a:t>
            </a:r>
            <a:r>
              <a:rPr lang="zh-TW" altLang="en-US" dirty="0" smtClean="0"/>
              <a:t> </a:t>
            </a:r>
            <a:r>
              <a:rPr lang="en-US" altLang="zh-TW" dirty="0" smtClean="0"/>
              <a:t>)</a:t>
            </a:r>
          </a:p>
          <a:p>
            <a:r>
              <a:rPr lang="zh-TW" altLang="en-US" dirty="0" smtClean="0"/>
              <a:t>耳機 </a:t>
            </a:r>
            <a:r>
              <a:rPr lang="en-US" altLang="zh-TW" dirty="0"/>
              <a:t>(</a:t>
            </a:r>
            <a:r>
              <a:rPr lang="en-US" altLang="zh-TW" dirty="0">
                <a:hlinkClick r:id="rId4"/>
              </a:rPr>
              <a:t>https://zh.wikipedia.org/wiki/%</a:t>
            </a:r>
            <a:r>
              <a:rPr lang="en-US" altLang="zh-TW" dirty="0" smtClean="0">
                <a:hlinkClick r:id="rId4"/>
              </a:rPr>
              <a:t>E8%80%B3%E6%A9%9F</a:t>
            </a:r>
            <a:r>
              <a:rPr lang="zh-TW" altLang="en-US" dirty="0" smtClean="0"/>
              <a:t> </a:t>
            </a:r>
            <a:r>
              <a:rPr lang="en-US" altLang="zh-TW" dirty="0" smtClean="0"/>
              <a:t>)</a:t>
            </a:r>
          </a:p>
          <a:p>
            <a:r>
              <a:rPr lang="en-US" altLang="zh-TW" dirty="0" smtClean="0"/>
              <a:t>MPEG</a:t>
            </a:r>
            <a:r>
              <a:rPr lang="zh-TW" altLang="en-US" dirty="0" smtClean="0"/>
              <a:t> </a:t>
            </a:r>
            <a:r>
              <a:rPr lang="en-US" altLang="zh-TW" dirty="0" smtClean="0"/>
              <a:t>4</a:t>
            </a:r>
            <a:r>
              <a:rPr lang="zh-TW" altLang="en-US" dirty="0" smtClean="0"/>
              <a:t>  </a:t>
            </a:r>
            <a:r>
              <a:rPr lang="en-US" altLang="zh-TW" dirty="0" smtClean="0"/>
              <a:t>wiki (</a:t>
            </a:r>
            <a:r>
              <a:rPr lang="en-US" altLang="ja-JP" dirty="0" smtClean="0">
                <a:hlinkClick r:id="rId5"/>
              </a:rPr>
              <a:t>https</a:t>
            </a:r>
            <a:r>
              <a:rPr lang="en-US" altLang="ja-JP" dirty="0">
                <a:hlinkClick r:id="rId5"/>
              </a:rPr>
              <a:t>://</a:t>
            </a:r>
            <a:r>
              <a:rPr lang="en-US" altLang="ja-JP" dirty="0" smtClean="0">
                <a:hlinkClick r:id="rId5"/>
              </a:rPr>
              <a:t>zh.wikipedia.org/wiki/MPEG-4</a:t>
            </a:r>
            <a:r>
              <a:rPr lang="zh-TW" altLang="en-US" dirty="0" smtClean="0"/>
              <a:t> </a:t>
            </a:r>
            <a:r>
              <a:rPr lang="en-US" altLang="zh-TW" dirty="0" smtClean="0"/>
              <a:t>)</a:t>
            </a:r>
          </a:p>
          <a:p>
            <a:r>
              <a:rPr lang="zh-TW" altLang="zh-TW" dirty="0"/>
              <a:t>進階音訊</a:t>
            </a:r>
            <a:r>
              <a:rPr lang="zh-TW" altLang="zh-TW" dirty="0" smtClean="0"/>
              <a:t>編碼</a:t>
            </a:r>
            <a:r>
              <a:rPr lang="en-US" altLang="zh-TW" dirty="0"/>
              <a:t> (</a:t>
            </a:r>
            <a:r>
              <a:rPr lang="en-US" altLang="zh-TW" dirty="0">
                <a:hlinkClick r:id="rId6"/>
              </a:rPr>
              <a:t>https://zh.wikipedia.org/wiki/%</a:t>
            </a:r>
            <a:r>
              <a:rPr lang="en-US" altLang="zh-TW" dirty="0" smtClean="0">
                <a:hlinkClick r:id="rId6"/>
              </a:rPr>
              <a:t>E9%80%B2%E9%9A%8E%E9%9F%B3%E8%A8%8A%E7%B7%A8%E7%A2%BC</a:t>
            </a:r>
            <a:r>
              <a:rPr lang="en-US" altLang="zh-TW" dirty="0" smtClean="0"/>
              <a:t> )</a:t>
            </a:r>
          </a:p>
          <a:p>
            <a:r>
              <a:rPr lang="zh-TW" altLang="en-US" dirty="0" smtClean="0"/>
              <a:t>國立交通大學電機與控制工程系</a:t>
            </a:r>
            <a:r>
              <a:rPr lang="en-US" altLang="zh-TW" dirty="0" smtClean="0"/>
              <a:t>, MP3 </a:t>
            </a:r>
            <a:r>
              <a:rPr lang="zh-TW" altLang="en-US" dirty="0" smtClean="0"/>
              <a:t>編碼法之研究與實現</a:t>
            </a:r>
            <a:r>
              <a:rPr lang="en-US" altLang="zh-TW" dirty="0" smtClean="0"/>
              <a:t>, </a:t>
            </a:r>
            <a:r>
              <a:rPr lang="zh-TW" altLang="en-US" dirty="0" smtClean="0"/>
              <a:t>碩士論文</a:t>
            </a:r>
            <a:r>
              <a:rPr lang="en-US" altLang="zh-TW" dirty="0" smtClean="0"/>
              <a:t>, </a:t>
            </a:r>
            <a:r>
              <a:rPr lang="zh-TW" altLang="en-US" dirty="0" smtClean="0"/>
              <a:t>張芷燕</a:t>
            </a:r>
            <a:r>
              <a:rPr lang="en-US" altLang="zh-TW" dirty="0" smtClean="0"/>
              <a:t>,</a:t>
            </a:r>
            <a:r>
              <a:rPr lang="zh-TW" altLang="en-US" dirty="0" smtClean="0"/>
              <a:t>吳炳飛</a:t>
            </a:r>
            <a:r>
              <a:rPr lang="en-US" altLang="zh-TW" dirty="0" smtClean="0"/>
              <a:t>, 2002.</a:t>
            </a:r>
          </a:p>
          <a:p>
            <a:endParaRPr lang="zh-TW" altLang="zh-TW" dirty="0"/>
          </a:p>
          <a:p>
            <a:endParaRPr lang="en-US" altLang="zh-TW" dirty="0" smtClean="0"/>
          </a:p>
        </p:txBody>
      </p:sp>
    </p:spTree>
    <p:extLst>
      <p:ext uri="{BB962C8B-B14F-4D97-AF65-F5344CB8AC3E}">
        <p14:creationId xmlns:p14="http://schemas.microsoft.com/office/powerpoint/2010/main" val="157553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4870276" y="1196752"/>
            <a:ext cx="3596607" cy="2667000"/>
          </a:xfrm>
        </p:spPr>
        <p:txBody>
          <a:bodyPr/>
          <a:lstStyle/>
          <a:p>
            <a:r>
              <a:rPr lang="zh-TW" altLang="en-US" dirty="0" smtClean="0"/>
              <a:t>感謝聆聽</a:t>
            </a:r>
            <a:r>
              <a:rPr lang="en-US" altLang="zh-TW" dirty="0" smtClean="0"/>
              <a:t>!!</a:t>
            </a:r>
            <a:endParaRPr lang="zh-TW" dirty="0"/>
          </a:p>
        </p:txBody>
      </p:sp>
    </p:spTree>
    <p:extLst>
      <p:ext uri="{BB962C8B-B14F-4D97-AF65-F5344CB8AC3E}">
        <p14:creationId xmlns:p14="http://schemas.microsoft.com/office/powerpoint/2010/main" val="110850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大綱</a:t>
            </a:r>
            <a:endParaRPr lang="zh-TW" dirty="0"/>
          </a:p>
        </p:txBody>
      </p:sp>
      <p:sp>
        <p:nvSpPr>
          <p:cNvPr id="14" name="內容版面配置區 13"/>
          <p:cNvSpPr>
            <a:spLocks noGrp="1"/>
          </p:cNvSpPr>
          <p:nvPr>
            <p:ph idx="1"/>
          </p:nvPr>
        </p:nvSpPr>
        <p:spPr/>
        <p:txBody>
          <a:bodyPr/>
          <a:lstStyle/>
          <a:p>
            <a:r>
              <a:rPr lang="zh-TW" altLang="en-US" dirty="0" smtClean="0">
                <a:solidFill>
                  <a:schemeClr val="bg2">
                    <a:lumMod val="90000"/>
                    <a:lumOff val="10000"/>
                  </a:schemeClr>
                </a:solidFill>
              </a:rPr>
              <a:t>數位音訊概論</a:t>
            </a:r>
            <a:endParaRPr lang="zh-TW" dirty="0" smtClean="0">
              <a:solidFill>
                <a:schemeClr val="bg2">
                  <a:lumMod val="90000"/>
                  <a:lumOff val="10000"/>
                </a:schemeClr>
              </a:solidFill>
            </a:endParaRPr>
          </a:p>
          <a:p>
            <a:r>
              <a:rPr lang="zh-TW" altLang="en-US" dirty="0" smtClean="0">
                <a:solidFill>
                  <a:schemeClr val="bg2">
                    <a:lumMod val="90000"/>
                    <a:lumOff val="10000"/>
                  </a:schemeClr>
                </a:solidFill>
              </a:rPr>
              <a:t>數位音訊壓</a:t>
            </a:r>
            <a:r>
              <a:rPr lang="zh-TW" altLang="en-US" dirty="0">
                <a:solidFill>
                  <a:schemeClr val="bg2">
                    <a:lumMod val="90000"/>
                    <a:lumOff val="10000"/>
                  </a:schemeClr>
                </a:solidFill>
              </a:rPr>
              <a:t>縮</a:t>
            </a:r>
            <a:endParaRPr lang="zh-TW" dirty="0" smtClean="0">
              <a:solidFill>
                <a:schemeClr val="bg2">
                  <a:lumMod val="90000"/>
                  <a:lumOff val="10000"/>
                </a:schemeClr>
              </a:solidFill>
            </a:endParaRPr>
          </a:p>
          <a:p>
            <a:r>
              <a:rPr lang="zh-TW" altLang="en-US" dirty="0" smtClean="0">
                <a:solidFill>
                  <a:schemeClr val="bg2">
                    <a:lumMod val="90000"/>
                    <a:lumOff val="10000"/>
                  </a:schemeClr>
                </a:solidFill>
              </a:rPr>
              <a:t>音訊設備概要</a:t>
            </a:r>
            <a:endParaRPr lang="en-US" altLang="zh-TW" dirty="0" smtClean="0">
              <a:solidFill>
                <a:schemeClr val="bg2">
                  <a:lumMod val="90000"/>
                  <a:lumOff val="10000"/>
                </a:schemeClr>
              </a:solidFill>
            </a:endParaRPr>
          </a:p>
          <a:p>
            <a:r>
              <a:rPr lang="zh-TW" altLang="en-US" dirty="0" smtClean="0">
                <a:solidFill>
                  <a:schemeClr val="bg2">
                    <a:lumMod val="90000"/>
                    <a:lumOff val="10000"/>
                  </a:schemeClr>
                </a:solidFill>
              </a:rPr>
              <a:t>總結</a:t>
            </a:r>
            <a:endParaRPr lang="en-US" altLang="zh-TW" dirty="0" smtClean="0">
              <a:solidFill>
                <a:schemeClr val="bg2">
                  <a:lumMod val="90000"/>
                  <a:lumOff val="10000"/>
                </a:schemeClr>
              </a:solidFill>
            </a:endParaRPr>
          </a:p>
          <a:p>
            <a:r>
              <a:rPr lang="zh-TW" altLang="en-US" dirty="0"/>
              <a:t>附件</a:t>
            </a:r>
            <a:endParaRPr lang="zh-TW" dirty="0"/>
          </a:p>
        </p:txBody>
      </p:sp>
    </p:spTree>
    <p:extLst>
      <p:ext uri="{BB962C8B-B14F-4D97-AF65-F5344CB8AC3E}">
        <p14:creationId xmlns:p14="http://schemas.microsoft.com/office/powerpoint/2010/main" val="138359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數位音訊</a:t>
            </a:r>
            <a:r>
              <a:rPr lang="en-US" altLang="zh-TW" dirty="0" smtClean="0"/>
              <a:t>(Cont.)</a:t>
            </a:r>
            <a:endParaRPr lang="zh-TW" dirty="0"/>
          </a:p>
        </p:txBody>
      </p:sp>
      <p:sp>
        <p:nvSpPr>
          <p:cNvPr id="14" name="內容版面配置區 13"/>
          <p:cNvSpPr>
            <a:spLocks noGrp="1"/>
          </p:cNvSpPr>
          <p:nvPr>
            <p:ph idx="1"/>
          </p:nvPr>
        </p:nvSpPr>
        <p:spPr>
          <a:xfrm>
            <a:off x="1522413" y="1904999"/>
            <a:ext cx="9324527" cy="4114801"/>
          </a:xfrm>
        </p:spPr>
        <p:txBody>
          <a:bodyPr/>
          <a:lstStyle/>
          <a:p>
            <a:r>
              <a:rPr lang="zh-TW" altLang="en-US" dirty="0" smtClean="0"/>
              <a:t>量化深度</a:t>
            </a:r>
            <a:r>
              <a:rPr lang="en-US" altLang="zh-TW" dirty="0" smtClean="0"/>
              <a:t>(Resolution) : </a:t>
            </a:r>
            <a:r>
              <a:rPr lang="zh-TW" altLang="en-US" dirty="0" smtClean="0"/>
              <a:t>每次取樣所採用的</a:t>
            </a:r>
            <a:r>
              <a:rPr lang="zh-TW" altLang="en-US" dirty="0" smtClean="0">
                <a:solidFill>
                  <a:srgbClr val="00B050"/>
                </a:solidFill>
              </a:rPr>
              <a:t>位元數</a:t>
            </a:r>
            <a:r>
              <a:rPr lang="en-US" altLang="zh-TW" dirty="0" smtClean="0"/>
              <a:t>(Bits)</a:t>
            </a:r>
            <a:r>
              <a:rPr lang="zh-TW" altLang="en-US" dirty="0" smtClean="0"/>
              <a:t>，採用的位元數越多，能記錄更精確地聲波振福。</a:t>
            </a:r>
            <a:endParaRPr lang="en-US" altLang="zh-TW" dirty="0" smtClean="0"/>
          </a:p>
          <a:p>
            <a:pPr lvl="1"/>
            <a:r>
              <a:rPr lang="zh-TW" altLang="en-US" dirty="0" smtClean="0"/>
              <a:t>一般</a:t>
            </a:r>
            <a:r>
              <a:rPr lang="en-US" altLang="zh-TW" dirty="0" smtClean="0"/>
              <a:t>CD</a:t>
            </a:r>
            <a:r>
              <a:rPr lang="zh-TW" altLang="en-US" dirty="0" smtClean="0"/>
              <a:t> </a:t>
            </a:r>
            <a:r>
              <a:rPr lang="en-US" altLang="zh-TW" dirty="0" smtClean="0"/>
              <a:t>:</a:t>
            </a:r>
            <a:r>
              <a:rPr lang="zh-TW" altLang="en-US" dirty="0" smtClean="0"/>
              <a:t> </a:t>
            </a:r>
            <a:r>
              <a:rPr lang="en-US" altLang="zh-TW" dirty="0" smtClean="0"/>
              <a:t>16bits/44.1KHz</a:t>
            </a:r>
          </a:p>
          <a:p>
            <a:pPr lvl="1"/>
            <a:r>
              <a:rPr lang="en-US" altLang="zh-TW" dirty="0" smtClean="0"/>
              <a:t>Hi-res audio : 24bits/48 or 96 or 192 KHz</a:t>
            </a:r>
          </a:p>
          <a:p>
            <a:pPr lvl="1"/>
            <a:r>
              <a:rPr lang="en-US" altLang="zh-TW" dirty="0" smtClean="0">
                <a:solidFill>
                  <a:srgbClr val="92D050"/>
                </a:solidFill>
              </a:rPr>
              <a:t>SACD</a:t>
            </a:r>
            <a:r>
              <a:rPr lang="zh-TW" altLang="en-US" dirty="0" smtClean="0">
                <a:solidFill>
                  <a:srgbClr val="92D050"/>
                </a:solidFill>
              </a:rPr>
              <a:t> </a:t>
            </a:r>
            <a:r>
              <a:rPr lang="en-US" altLang="zh-TW" dirty="0" smtClean="0">
                <a:solidFill>
                  <a:srgbClr val="92D050"/>
                </a:solidFill>
              </a:rPr>
              <a:t>:</a:t>
            </a:r>
            <a:r>
              <a:rPr lang="zh-TW" altLang="en-US" dirty="0" smtClean="0">
                <a:solidFill>
                  <a:srgbClr val="92D050"/>
                </a:solidFill>
              </a:rPr>
              <a:t> </a:t>
            </a:r>
            <a:r>
              <a:rPr lang="en-US" altLang="zh-TW" dirty="0" smtClean="0">
                <a:solidFill>
                  <a:srgbClr val="92D050"/>
                </a:solidFill>
              </a:rPr>
              <a:t>1</a:t>
            </a:r>
            <a:r>
              <a:rPr lang="zh-TW" altLang="en-US" dirty="0" smtClean="0">
                <a:solidFill>
                  <a:srgbClr val="92D050"/>
                </a:solidFill>
              </a:rPr>
              <a:t> </a:t>
            </a:r>
            <a:r>
              <a:rPr lang="en-US" altLang="zh-TW" dirty="0" smtClean="0">
                <a:solidFill>
                  <a:srgbClr val="92D050"/>
                </a:solidFill>
              </a:rPr>
              <a:t>bits / 2.8224MHz</a:t>
            </a:r>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0556" y="2492896"/>
            <a:ext cx="3600400" cy="4176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圖片 1"/>
          <p:cNvPicPr>
            <a:picLocks noChangeAspect="1"/>
          </p:cNvPicPr>
          <p:nvPr/>
        </p:nvPicPr>
        <p:blipFill>
          <a:blip r:embed="rId4"/>
          <a:stretch>
            <a:fillRect/>
          </a:stretch>
        </p:blipFill>
        <p:spPr>
          <a:xfrm>
            <a:off x="1917948" y="4172387"/>
            <a:ext cx="5273759" cy="2496529"/>
          </a:xfrm>
          <a:prstGeom prst="rect">
            <a:avLst/>
          </a:prstGeom>
          <a:solidFill>
            <a:schemeClr val="tx1"/>
          </a:solidFill>
        </p:spPr>
      </p:pic>
    </p:spTree>
    <p:extLst>
      <p:ext uri="{BB962C8B-B14F-4D97-AF65-F5344CB8AC3E}">
        <p14:creationId xmlns:p14="http://schemas.microsoft.com/office/powerpoint/2010/main" val="126999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a:t>附件</a:t>
            </a:r>
            <a:endParaRPr lang="zh-TW" dirty="0"/>
          </a:p>
        </p:txBody>
      </p:sp>
      <p:sp>
        <p:nvSpPr>
          <p:cNvPr id="14" name="內容版面配置區 13"/>
          <p:cNvSpPr>
            <a:spLocks noGrp="1"/>
          </p:cNvSpPr>
          <p:nvPr>
            <p:ph idx="1"/>
          </p:nvPr>
        </p:nvSpPr>
        <p:spPr/>
        <p:txBody>
          <a:bodyPr/>
          <a:lstStyle/>
          <a:p>
            <a:r>
              <a:rPr lang="en-US" altLang="zh-TW" dirty="0" smtClean="0"/>
              <a:t>MP3</a:t>
            </a:r>
            <a:r>
              <a:rPr lang="zh-TW" altLang="en-US" dirty="0" smtClean="0"/>
              <a:t>壓縮原理</a:t>
            </a:r>
            <a:r>
              <a:rPr lang="en-US" altLang="zh-TW" dirty="0" smtClean="0"/>
              <a:t>(Detail)</a:t>
            </a:r>
            <a:endParaRPr lang="en-US" altLang="zh-TW" dirty="0"/>
          </a:p>
          <a:p>
            <a:r>
              <a:rPr lang="zh-TW" altLang="en-US" dirty="0" smtClean="0"/>
              <a:t>音樂撥放器</a:t>
            </a:r>
            <a:r>
              <a:rPr lang="en-US" altLang="zh-TW" dirty="0" err="1" smtClean="0"/>
              <a:t>foobar</a:t>
            </a:r>
            <a:r>
              <a:rPr lang="en-US" altLang="zh-TW" dirty="0" smtClean="0"/>
              <a:t> 2000 </a:t>
            </a:r>
            <a:r>
              <a:rPr lang="zh-TW" altLang="en-US" dirty="0" smtClean="0"/>
              <a:t>基本設定教學</a:t>
            </a:r>
            <a:endParaRPr lang="en-US" altLang="zh-TW" dirty="0" smtClean="0"/>
          </a:p>
          <a:p>
            <a:r>
              <a:rPr lang="zh-TW" altLang="en-US" dirty="0"/>
              <a:t>音樂撥放器</a:t>
            </a:r>
            <a:r>
              <a:rPr lang="en-US" altLang="zh-TW" dirty="0" err="1"/>
              <a:t>foobar</a:t>
            </a:r>
            <a:r>
              <a:rPr lang="en-US" altLang="zh-TW" dirty="0"/>
              <a:t> 2000 </a:t>
            </a:r>
            <a:r>
              <a:rPr lang="zh-TW" altLang="en-US" dirty="0" smtClean="0"/>
              <a:t>進階設定教學</a:t>
            </a:r>
            <a:endParaRPr lang="en-US" altLang="zh-TW" dirty="0" smtClean="0"/>
          </a:p>
          <a:p>
            <a:r>
              <a:rPr lang="en-US" altLang="zh-TW" dirty="0" smtClean="0"/>
              <a:t>5.1 </a:t>
            </a:r>
            <a:r>
              <a:rPr lang="zh-TW" altLang="en-US" dirty="0" smtClean="0"/>
              <a:t>聲道</a:t>
            </a:r>
            <a:endParaRPr lang="en-US" altLang="zh-TW" dirty="0"/>
          </a:p>
          <a:p>
            <a:endParaRPr lang="en-US" altLang="zh-TW" dirty="0"/>
          </a:p>
        </p:txBody>
      </p:sp>
    </p:spTree>
    <p:extLst>
      <p:ext uri="{BB962C8B-B14F-4D97-AF65-F5344CB8AC3E}">
        <p14:creationId xmlns:p14="http://schemas.microsoft.com/office/powerpoint/2010/main" val="65228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a:t>附件</a:t>
            </a:r>
            <a:endParaRPr lang="zh-TW" dirty="0"/>
          </a:p>
        </p:txBody>
      </p:sp>
      <p:sp>
        <p:nvSpPr>
          <p:cNvPr id="14" name="內容版面配置區 13"/>
          <p:cNvSpPr>
            <a:spLocks noGrp="1"/>
          </p:cNvSpPr>
          <p:nvPr>
            <p:ph idx="1"/>
          </p:nvPr>
        </p:nvSpPr>
        <p:spPr/>
        <p:txBody>
          <a:bodyPr/>
          <a:lstStyle/>
          <a:p>
            <a:r>
              <a:rPr lang="en-US" altLang="zh-TW" dirty="0" smtClean="0"/>
              <a:t>MP3</a:t>
            </a:r>
            <a:r>
              <a:rPr lang="zh-TW" altLang="en-US" dirty="0" smtClean="0"/>
              <a:t>壓縮原理</a:t>
            </a:r>
            <a:r>
              <a:rPr lang="en-US" altLang="zh-TW" dirty="0" smtClean="0"/>
              <a:t>(Detail)</a:t>
            </a:r>
            <a:endParaRPr lang="en-US" altLang="zh-TW" dirty="0"/>
          </a:p>
          <a:p>
            <a:r>
              <a:rPr lang="zh-TW" altLang="en-US" dirty="0" smtClean="0">
                <a:solidFill>
                  <a:schemeClr val="bg2">
                    <a:lumMod val="90000"/>
                    <a:lumOff val="10000"/>
                  </a:schemeClr>
                </a:solidFill>
              </a:rPr>
              <a:t>音樂撥放器</a:t>
            </a:r>
            <a:r>
              <a:rPr lang="en-US" altLang="zh-TW" dirty="0" err="1" smtClean="0">
                <a:solidFill>
                  <a:schemeClr val="bg2">
                    <a:lumMod val="90000"/>
                    <a:lumOff val="10000"/>
                  </a:schemeClr>
                </a:solidFill>
              </a:rPr>
              <a:t>foobar</a:t>
            </a:r>
            <a:r>
              <a:rPr lang="en-US" altLang="zh-TW" dirty="0" smtClean="0">
                <a:solidFill>
                  <a:schemeClr val="bg2">
                    <a:lumMod val="90000"/>
                    <a:lumOff val="10000"/>
                  </a:schemeClr>
                </a:solidFill>
              </a:rPr>
              <a:t> 2000 </a:t>
            </a:r>
            <a:r>
              <a:rPr lang="zh-TW" altLang="en-US" dirty="0" smtClean="0">
                <a:solidFill>
                  <a:schemeClr val="bg2">
                    <a:lumMod val="90000"/>
                    <a:lumOff val="10000"/>
                  </a:schemeClr>
                </a:solidFill>
              </a:rPr>
              <a:t>基本設定教學</a:t>
            </a:r>
            <a:endParaRPr lang="en-US" altLang="zh-TW" dirty="0" smtClean="0">
              <a:solidFill>
                <a:schemeClr val="bg2">
                  <a:lumMod val="90000"/>
                  <a:lumOff val="10000"/>
                </a:schemeClr>
              </a:solidFill>
            </a:endParaRPr>
          </a:p>
          <a:p>
            <a:r>
              <a:rPr lang="zh-TW" altLang="en-US" dirty="0">
                <a:solidFill>
                  <a:schemeClr val="bg2">
                    <a:lumMod val="90000"/>
                    <a:lumOff val="10000"/>
                  </a:schemeClr>
                </a:solidFill>
              </a:rPr>
              <a:t>音樂撥放器</a:t>
            </a:r>
            <a:r>
              <a:rPr lang="en-US" altLang="zh-TW" dirty="0" err="1">
                <a:solidFill>
                  <a:schemeClr val="bg2">
                    <a:lumMod val="90000"/>
                    <a:lumOff val="10000"/>
                  </a:schemeClr>
                </a:solidFill>
              </a:rPr>
              <a:t>foobar</a:t>
            </a:r>
            <a:r>
              <a:rPr lang="en-US" altLang="zh-TW" dirty="0">
                <a:solidFill>
                  <a:schemeClr val="bg2">
                    <a:lumMod val="90000"/>
                    <a:lumOff val="10000"/>
                  </a:schemeClr>
                </a:solidFill>
              </a:rPr>
              <a:t> 2000 </a:t>
            </a:r>
            <a:r>
              <a:rPr lang="zh-TW" altLang="en-US" dirty="0" smtClean="0">
                <a:solidFill>
                  <a:schemeClr val="bg2">
                    <a:lumMod val="90000"/>
                    <a:lumOff val="10000"/>
                  </a:schemeClr>
                </a:solidFill>
              </a:rPr>
              <a:t>進階設定教學</a:t>
            </a:r>
            <a:endParaRPr lang="en-US" altLang="zh-TW" dirty="0" smtClean="0">
              <a:solidFill>
                <a:schemeClr val="bg2">
                  <a:lumMod val="90000"/>
                  <a:lumOff val="10000"/>
                </a:schemeClr>
              </a:solidFill>
            </a:endParaRPr>
          </a:p>
          <a:p>
            <a:r>
              <a:rPr lang="en-US" altLang="zh-TW" dirty="0">
                <a:solidFill>
                  <a:schemeClr val="bg2">
                    <a:lumMod val="90000"/>
                    <a:lumOff val="10000"/>
                  </a:schemeClr>
                </a:solidFill>
              </a:rPr>
              <a:t>5.1 </a:t>
            </a:r>
            <a:r>
              <a:rPr lang="zh-TW" altLang="en-US" dirty="0">
                <a:solidFill>
                  <a:schemeClr val="bg2">
                    <a:lumMod val="90000"/>
                    <a:lumOff val="10000"/>
                  </a:schemeClr>
                </a:solidFill>
              </a:rPr>
              <a:t>聲道</a:t>
            </a:r>
            <a:endParaRPr lang="en-US" altLang="zh-TW" dirty="0">
              <a:solidFill>
                <a:schemeClr val="bg2">
                  <a:lumMod val="90000"/>
                  <a:lumOff val="10000"/>
                </a:schemeClr>
              </a:solidFill>
            </a:endParaRPr>
          </a:p>
          <a:p>
            <a:endParaRPr lang="en-US" altLang="zh-TW" dirty="0">
              <a:solidFill>
                <a:schemeClr val="bg2">
                  <a:lumMod val="90000"/>
                  <a:lumOff val="10000"/>
                </a:schemeClr>
              </a:solidFill>
            </a:endParaRPr>
          </a:p>
          <a:p>
            <a:endParaRPr lang="en-US" altLang="zh-TW" dirty="0"/>
          </a:p>
        </p:txBody>
      </p:sp>
    </p:spTree>
    <p:extLst>
      <p:ext uri="{BB962C8B-B14F-4D97-AF65-F5344CB8AC3E}">
        <p14:creationId xmlns:p14="http://schemas.microsoft.com/office/powerpoint/2010/main" val="238577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smtClean="0"/>
              <a:t>MP3</a:t>
            </a:r>
            <a:r>
              <a:rPr lang="zh-TW" altLang="en-US" dirty="0" smtClean="0"/>
              <a:t>壓縮原理</a:t>
            </a:r>
            <a:r>
              <a:rPr lang="en-US" altLang="zh-TW" dirty="0" smtClean="0"/>
              <a:t>(Cont.)</a:t>
            </a:r>
            <a:endParaRPr lang="zh-TW" dirty="0"/>
          </a:p>
        </p:txBody>
      </p:sp>
      <p:sp>
        <p:nvSpPr>
          <p:cNvPr id="14" name="內容版面配置區 13"/>
          <p:cNvSpPr>
            <a:spLocks noGrp="1"/>
          </p:cNvSpPr>
          <p:nvPr>
            <p:ph idx="1"/>
          </p:nvPr>
        </p:nvSpPr>
        <p:spPr>
          <a:xfrm>
            <a:off x="1522413" y="1904999"/>
            <a:ext cx="9324527" cy="4764361"/>
          </a:xfrm>
        </p:spPr>
        <p:txBody>
          <a:bodyPr>
            <a:normAutofit/>
          </a:bodyPr>
          <a:lstStyle/>
          <a:p>
            <a:r>
              <a:rPr lang="en-US" altLang="zh-TW" dirty="0" smtClean="0"/>
              <a:t>MP3</a:t>
            </a:r>
            <a:r>
              <a:rPr lang="zh-TW" altLang="en-US" dirty="0" smtClean="0"/>
              <a:t> 壓縮流程圖</a:t>
            </a:r>
            <a:endParaRPr lang="en-US" altLang="zh-TW" dirty="0" smtClean="0"/>
          </a:p>
        </p:txBody>
      </p:sp>
      <p:sp>
        <p:nvSpPr>
          <p:cNvPr id="3" name="矩形 2"/>
          <p:cNvSpPr/>
          <p:nvPr/>
        </p:nvSpPr>
        <p:spPr>
          <a:xfrm>
            <a:off x="1991401" y="3077891"/>
            <a:ext cx="1569803" cy="79208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2202924" y="4707240"/>
            <a:ext cx="1368152" cy="792088"/>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4373743" y="3087060"/>
            <a:ext cx="1152128" cy="792088"/>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4265731" y="4707240"/>
            <a:ext cx="1368152" cy="792088"/>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6378866" y="3077891"/>
            <a:ext cx="2016224" cy="792088"/>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7026938" y="4707240"/>
            <a:ext cx="1368152" cy="792088"/>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9090267" y="2348880"/>
            <a:ext cx="1368152" cy="3654504"/>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 name="直線單箭頭接點 4"/>
          <p:cNvCxnSpPr/>
          <p:nvPr/>
        </p:nvCxnSpPr>
        <p:spPr>
          <a:xfrm flipV="1">
            <a:off x="881355" y="3473935"/>
            <a:ext cx="1080120" cy="9169"/>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18" name="直線接點 17"/>
          <p:cNvCxnSpPr/>
          <p:nvPr/>
        </p:nvCxnSpPr>
        <p:spPr>
          <a:xfrm flipH="1">
            <a:off x="1457418" y="3483104"/>
            <a:ext cx="1" cy="1620180"/>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1457418" y="5103284"/>
            <a:ext cx="720080"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3" name="直線單箭頭接點 22"/>
          <p:cNvCxnSpPr/>
          <p:nvPr/>
        </p:nvCxnSpPr>
        <p:spPr>
          <a:xfrm>
            <a:off x="3545651" y="5122324"/>
            <a:ext cx="720080"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0" name="直線單箭頭接點 29"/>
          <p:cNvCxnSpPr>
            <a:endCxn id="10" idx="1"/>
          </p:cNvCxnSpPr>
          <p:nvPr/>
        </p:nvCxnSpPr>
        <p:spPr>
          <a:xfrm>
            <a:off x="3571076" y="3483104"/>
            <a:ext cx="802667"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2" name="直線單箭頭接點 31"/>
          <p:cNvCxnSpPr/>
          <p:nvPr/>
        </p:nvCxnSpPr>
        <p:spPr>
          <a:xfrm>
            <a:off x="5540195" y="3483104"/>
            <a:ext cx="838671"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5" name="直線單箭頭接點 34"/>
          <p:cNvCxnSpPr/>
          <p:nvPr/>
        </p:nvCxnSpPr>
        <p:spPr>
          <a:xfrm rot="5400000">
            <a:off x="7291678" y="4287905"/>
            <a:ext cx="838671"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6" name="直線單箭頭接點 35"/>
          <p:cNvCxnSpPr>
            <a:stCxn id="11" idx="0"/>
            <a:endCxn id="10" idx="2"/>
          </p:cNvCxnSpPr>
          <p:nvPr/>
        </p:nvCxnSpPr>
        <p:spPr>
          <a:xfrm flipV="1">
            <a:off x="4949807" y="3879148"/>
            <a:ext cx="0" cy="828092"/>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44" name="直線接點 43"/>
          <p:cNvCxnSpPr/>
          <p:nvPr/>
        </p:nvCxnSpPr>
        <p:spPr>
          <a:xfrm flipH="1">
            <a:off x="5633883" y="5122324"/>
            <a:ext cx="1015530" cy="0"/>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p:nvPr/>
        </p:nvCxnSpPr>
        <p:spPr>
          <a:xfrm flipV="1">
            <a:off x="6649413" y="3879151"/>
            <a:ext cx="3446" cy="1243173"/>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48" name="直線單箭頭接點 47"/>
          <p:cNvCxnSpPr>
            <a:stCxn id="12" idx="3"/>
          </p:cNvCxnSpPr>
          <p:nvPr/>
        </p:nvCxnSpPr>
        <p:spPr>
          <a:xfrm>
            <a:off x="8395090" y="3473935"/>
            <a:ext cx="695177"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51" name="直線單箭頭接點 50"/>
          <p:cNvCxnSpPr/>
          <p:nvPr/>
        </p:nvCxnSpPr>
        <p:spPr>
          <a:xfrm>
            <a:off x="8395090" y="5138565"/>
            <a:ext cx="695177"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52" name="直線單箭頭接點 51"/>
          <p:cNvCxnSpPr/>
          <p:nvPr/>
        </p:nvCxnSpPr>
        <p:spPr>
          <a:xfrm>
            <a:off x="10458419" y="4266966"/>
            <a:ext cx="695177"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53" name="文字方塊 52"/>
          <p:cNvSpPr txBox="1"/>
          <p:nvPr/>
        </p:nvSpPr>
        <p:spPr>
          <a:xfrm>
            <a:off x="1916857" y="3136919"/>
            <a:ext cx="1717613" cy="674031"/>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32-Channel</a:t>
            </a:r>
          </a:p>
          <a:p>
            <a:pPr algn="ctr">
              <a:lnSpc>
                <a:spcPct val="90000"/>
              </a:lnSpc>
            </a:pPr>
            <a:r>
              <a:rPr lang="en-US" altLang="zh-TW" sz="1400" dirty="0" err="1" smtClean="0">
                <a:solidFill>
                  <a:srgbClr val="FFFF00"/>
                </a:solidFill>
                <a:latin typeface="Times New Roman" panose="02020603050405020304" pitchFamily="18" charset="0"/>
                <a:cs typeface="Times New Roman" panose="02020603050405020304" pitchFamily="18" charset="0"/>
              </a:rPr>
              <a:t>Polyphase</a:t>
            </a:r>
            <a:endParaRPr lang="en-US" altLang="zh-TW" sz="1400" dirty="0" smtClean="0">
              <a:solidFill>
                <a:srgbClr val="FFFF00"/>
              </a:solidFill>
              <a:latin typeface="Times New Roman" panose="02020603050405020304" pitchFamily="18" charset="0"/>
              <a:cs typeface="Times New Roman" panose="02020603050405020304" pitchFamily="18" charset="0"/>
            </a:endParaRPr>
          </a:p>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Analysis </a:t>
            </a:r>
            <a:r>
              <a:rPr lang="en-US" altLang="zh-TW" sz="1400" dirty="0" err="1" smtClean="0">
                <a:solidFill>
                  <a:srgbClr val="FFFF00"/>
                </a:solidFill>
                <a:latin typeface="Times New Roman" panose="02020603050405020304" pitchFamily="18" charset="0"/>
                <a:cs typeface="Times New Roman" panose="02020603050405020304" pitchFamily="18" charset="0"/>
              </a:rPr>
              <a:t>Filterbank</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65" name="文字方塊 64"/>
          <p:cNvSpPr txBox="1"/>
          <p:nvPr/>
        </p:nvSpPr>
        <p:spPr>
          <a:xfrm>
            <a:off x="2000896" y="4960168"/>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FFT</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1" name="文字方塊 70"/>
          <p:cNvSpPr txBox="1"/>
          <p:nvPr/>
        </p:nvSpPr>
        <p:spPr>
          <a:xfrm>
            <a:off x="4094278" y="4882258"/>
            <a:ext cx="1717613" cy="480131"/>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Psychoacoustic</a:t>
            </a:r>
            <a:br>
              <a:rPr lang="en-US" altLang="zh-TW" sz="1400" dirty="0" smtClean="0">
                <a:solidFill>
                  <a:srgbClr val="FFFF00"/>
                </a:solidFill>
                <a:latin typeface="Times New Roman" panose="02020603050405020304" pitchFamily="18" charset="0"/>
                <a:cs typeface="Times New Roman" panose="02020603050405020304" pitchFamily="18" charset="0"/>
              </a:rPr>
            </a:br>
            <a:r>
              <a:rPr lang="en-US" altLang="zh-TW" sz="1400" dirty="0" smtClean="0">
                <a:solidFill>
                  <a:srgbClr val="FFFF00"/>
                </a:solidFill>
                <a:latin typeface="Times New Roman" panose="02020603050405020304" pitchFamily="18" charset="0"/>
                <a:cs typeface="Times New Roman" panose="02020603050405020304" pitchFamily="18" charset="0"/>
              </a:rPr>
              <a:t>Model II</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2" name="文字方塊 71"/>
          <p:cNvSpPr txBox="1"/>
          <p:nvPr/>
        </p:nvSpPr>
        <p:spPr>
          <a:xfrm>
            <a:off x="4086123" y="3330818"/>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MDCT</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3" name="文字方塊 72"/>
          <p:cNvSpPr txBox="1"/>
          <p:nvPr/>
        </p:nvSpPr>
        <p:spPr>
          <a:xfrm>
            <a:off x="6543009" y="3111121"/>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Bit Allocation Loop</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4" name="文字方塊 73"/>
          <p:cNvSpPr txBox="1"/>
          <p:nvPr/>
        </p:nvSpPr>
        <p:spPr>
          <a:xfrm>
            <a:off x="6550794" y="3328776"/>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Quantization</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5" name="文字方塊 74"/>
          <p:cNvSpPr txBox="1"/>
          <p:nvPr/>
        </p:nvSpPr>
        <p:spPr>
          <a:xfrm>
            <a:off x="6558579" y="3546431"/>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Huffman coding</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6" name="文字方塊 75"/>
          <p:cNvSpPr txBox="1"/>
          <p:nvPr/>
        </p:nvSpPr>
        <p:spPr>
          <a:xfrm>
            <a:off x="6847754" y="4889774"/>
            <a:ext cx="1717613" cy="480131"/>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Coding of</a:t>
            </a:r>
          </a:p>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Side-Information</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7" name="文字方塊 76"/>
          <p:cNvSpPr txBox="1"/>
          <p:nvPr/>
        </p:nvSpPr>
        <p:spPr>
          <a:xfrm>
            <a:off x="8915537" y="4020606"/>
            <a:ext cx="1717613" cy="480131"/>
          </a:xfrm>
          <a:prstGeom prst="rect">
            <a:avLst/>
          </a:prstGeom>
          <a:noFill/>
        </p:spPr>
        <p:txBody>
          <a:bodyPr wrap="square" rtlCol="0">
            <a:spAutoFit/>
          </a:bodyPr>
          <a:lstStyle/>
          <a:p>
            <a:pPr algn="ctr">
              <a:lnSpc>
                <a:spcPct val="90000"/>
              </a:lnSpc>
            </a:pPr>
            <a:r>
              <a:rPr lang="en-US" altLang="zh-TW" sz="1400" dirty="0" err="1" smtClean="0">
                <a:solidFill>
                  <a:srgbClr val="FFFF00"/>
                </a:solidFill>
                <a:latin typeface="Times New Roman" panose="02020603050405020304" pitchFamily="18" charset="0"/>
                <a:cs typeface="Times New Roman" panose="02020603050405020304" pitchFamily="18" charset="0"/>
              </a:rPr>
              <a:t>Bitstream</a:t>
            </a:r>
            <a:r>
              <a:rPr lang="en-US" altLang="zh-TW" sz="1400" dirty="0" smtClean="0">
                <a:solidFill>
                  <a:srgbClr val="FFFF00"/>
                </a:solidFill>
                <a:latin typeface="Times New Roman" panose="02020603050405020304" pitchFamily="18" charset="0"/>
                <a:cs typeface="Times New Roman" panose="02020603050405020304" pitchFamily="18" charset="0"/>
              </a:rPr>
              <a:t> </a:t>
            </a:r>
          </a:p>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Formatting</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8" name="文字方塊 77"/>
          <p:cNvSpPr txBox="1"/>
          <p:nvPr/>
        </p:nvSpPr>
        <p:spPr>
          <a:xfrm>
            <a:off x="459885" y="3166646"/>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PCM signal</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9" name="文字方塊 78"/>
          <p:cNvSpPr txBox="1"/>
          <p:nvPr/>
        </p:nvSpPr>
        <p:spPr>
          <a:xfrm>
            <a:off x="3543917" y="4080287"/>
            <a:ext cx="1717613" cy="480131"/>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Window</a:t>
            </a:r>
            <a:br>
              <a:rPr lang="en-US" altLang="zh-TW" sz="1400" dirty="0" smtClean="0">
                <a:solidFill>
                  <a:srgbClr val="FFFF00"/>
                </a:solidFill>
                <a:latin typeface="Times New Roman" panose="02020603050405020304" pitchFamily="18" charset="0"/>
                <a:cs typeface="Times New Roman" panose="02020603050405020304" pitchFamily="18" charset="0"/>
              </a:rPr>
            </a:br>
            <a:r>
              <a:rPr lang="en-US" altLang="zh-TW" sz="1400" dirty="0" smtClean="0">
                <a:solidFill>
                  <a:srgbClr val="FFFF00"/>
                </a:solidFill>
                <a:latin typeface="Times New Roman" panose="02020603050405020304" pitchFamily="18" charset="0"/>
                <a:cs typeface="Times New Roman" panose="02020603050405020304" pitchFamily="18" charset="0"/>
              </a:rPr>
              <a:t>Switching</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80" name="文字方塊 79"/>
          <p:cNvSpPr txBox="1"/>
          <p:nvPr/>
        </p:nvSpPr>
        <p:spPr>
          <a:xfrm>
            <a:off x="5547209" y="4225445"/>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SMR</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81" name="文字方塊 80"/>
          <p:cNvSpPr txBox="1"/>
          <p:nvPr/>
        </p:nvSpPr>
        <p:spPr>
          <a:xfrm>
            <a:off x="10682576" y="4047113"/>
            <a:ext cx="1717613" cy="480131"/>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Coded</a:t>
            </a:r>
            <a:br>
              <a:rPr lang="en-US" altLang="zh-TW" sz="1400" dirty="0" smtClean="0">
                <a:solidFill>
                  <a:srgbClr val="FFFF00"/>
                </a:solidFill>
                <a:latin typeface="Times New Roman" panose="02020603050405020304" pitchFamily="18" charset="0"/>
                <a:cs typeface="Times New Roman" panose="02020603050405020304" pitchFamily="18" charset="0"/>
              </a:rPr>
            </a:br>
            <a:r>
              <a:rPr lang="en-US" altLang="zh-TW" sz="1400" dirty="0" smtClean="0">
                <a:solidFill>
                  <a:srgbClr val="FFFF00"/>
                </a:solidFill>
                <a:latin typeface="Times New Roman" panose="02020603050405020304" pitchFamily="18" charset="0"/>
                <a:cs typeface="Times New Roman" panose="02020603050405020304" pitchFamily="18" charset="0"/>
              </a:rPr>
              <a:t>Audio Data</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556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子頻帶分析</a:t>
            </a:r>
            <a:endParaRPr lang="zh-TW" dirty="0"/>
          </a:p>
        </p:txBody>
      </p:sp>
      <p:sp>
        <p:nvSpPr>
          <p:cNvPr id="14" name="內容版面配置區 13"/>
          <p:cNvSpPr>
            <a:spLocks noGrp="1"/>
          </p:cNvSpPr>
          <p:nvPr>
            <p:ph idx="1"/>
          </p:nvPr>
        </p:nvSpPr>
        <p:spPr>
          <a:xfrm>
            <a:off x="1522413" y="1904999"/>
            <a:ext cx="9324527" cy="4764361"/>
          </a:xfrm>
        </p:spPr>
        <p:txBody>
          <a:bodyPr>
            <a:normAutofit/>
          </a:bodyPr>
          <a:lstStyle/>
          <a:p>
            <a:r>
              <a:rPr lang="en-US" altLang="zh-TW" dirty="0" smtClean="0"/>
              <a:t>32-Channel </a:t>
            </a:r>
            <a:r>
              <a:rPr lang="en-US" altLang="zh-TW" dirty="0" err="1" smtClean="0"/>
              <a:t>Polyphase</a:t>
            </a:r>
            <a:r>
              <a:rPr lang="en-US" altLang="zh-TW" dirty="0" smtClean="0"/>
              <a:t> Analysis </a:t>
            </a:r>
            <a:r>
              <a:rPr lang="en-US" altLang="zh-TW" dirty="0" err="1" smtClean="0"/>
              <a:t>Filterbank</a:t>
            </a:r>
            <a:r>
              <a:rPr lang="en-US" altLang="zh-TW" dirty="0" smtClean="0"/>
              <a:t> (32</a:t>
            </a:r>
            <a:r>
              <a:rPr lang="zh-TW" altLang="en-US" dirty="0" smtClean="0"/>
              <a:t>通道多重相位濾波器</a:t>
            </a:r>
            <a:r>
              <a:rPr lang="en-US" altLang="zh-TW" dirty="0" smtClean="0"/>
              <a:t>) :</a:t>
            </a:r>
            <a:r>
              <a:rPr lang="zh-TW" altLang="en-US" dirty="0" smtClean="0"/>
              <a:t> 聲音訊號輸入多重相位濾波器後會被轉成</a:t>
            </a:r>
            <a:r>
              <a:rPr lang="en-US" altLang="zh-TW" dirty="0" smtClean="0"/>
              <a:t>32</a:t>
            </a:r>
            <a:r>
              <a:rPr lang="zh-TW" altLang="en-US" dirty="0" smtClean="0"/>
              <a:t>個頻寬的子頻帶訊號。</a:t>
            </a:r>
            <a:r>
              <a:rPr lang="en-US" altLang="zh-TW" dirty="0" smtClean="0"/>
              <a:t>(</a:t>
            </a:r>
            <a:r>
              <a:rPr lang="zh-TW" altLang="en-US" dirty="0" smtClean="0"/>
              <a:t>類似離散小波轉換的概念</a:t>
            </a:r>
            <a:r>
              <a:rPr lang="en-US" altLang="zh-TW" dirty="0" smtClean="0"/>
              <a:t>)</a:t>
            </a:r>
          </a:p>
        </p:txBody>
      </p:sp>
      <p:pic>
        <p:nvPicPr>
          <p:cNvPr id="2" name="圖片 1"/>
          <p:cNvPicPr>
            <a:picLocks noChangeAspect="1"/>
          </p:cNvPicPr>
          <p:nvPr/>
        </p:nvPicPr>
        <p:blipFill>
          <a:blip r:embed="rId2"/>
          <a:stretch>
            <a:fillRect/>
          </a:stretch>
        </p:blipFill>
        <p:spPr>
          <a:xfrm>
            <a:off x="2292300" y="3140968"/>
            <a:ext cx="7784752" cy="3447439"/>
          </a:xfrm>
          <a:prstGeom prst="rect">
            <a:avLst/>
          </a:prstGeom>
        </p:spPr>
      </p:pic>
    </p:spTree>
    <p:extLst>
      <p:ext uri="{BB962C8B-B14F-4D97-AF65-F5344CB8AC3E}">
        <p14:creationId xmlns:p14="http://schemas.microsoft.com/office/powerpoint/2010/main" val="292420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a:t>子頻帶分析</a:t>
            </a:r>
            <a:r>
              <a:rPr lang="en-US" altLang="zh-TW" dirty="0" smtClean="0"/>
              <a:t>(Cont.)</a:t>
            </a:r>
            <a:endParaRPr lang="zh-TW" dirty="0"/>
          </a:p>
        </p:txBody>
      </p:sp>
      <p:sp>
        <p:nvSpPr>
          <p:cNvPr id="14" name="內容版面配置區 13"/>
          <p:cNvSpPr>
            <a:spLocks noGrp="1"/>
          </p:cNvSpPr>
          <p:nvPr>
            <p:ph idx="1"/>
          </p:nvPr>
        </p:nvSpPr>
        <p:spPr>
          <a:xfrm>
            <a:off x="1522413" y="1904999"/>
            <a:ext cx="9324527" cy="4764361"/>
          </a:xfrm>
        </p:spPr>
        <p:txBody>
          <a:bodyPr>
            <a:normAutofit/>
          </a:bodyPr>
          <a:lstStyle/>
          <a:p>
            <a:r>
              <a:rPr lang="en-US" altLang="zh-TW" dirty="0" err="1" smtClean="0"/>
              <a:t>Polyphase</a:t>
            </a:r>
            <a:r>
              <a:rPr lang="en-US" altLang="zh-TW" dirty="0" smtClean="0"/>
              <a:t> </a:t>
            </a:r>
            <a:r>
              <a:rPr lang="en-US" altLang="zh-TW" dirty="0" err="1" smtClean="0"/>
              <a:t>filterbank</a:t>
            </a:r>
            <a:r>
              <a:rPr lang="en-US" altLang="zh-TW" dirty="0" smtClean="0"/>
              <a:t>(</a:t>
            </a:r>
            <a:r>
              <a:rPr lang="zh-TW" altLang="en-US" dirty="0" smtClean="0"/>
              <a:t>多重相位濾波器排</a:t>
            </a:r>
            <a:r>
              <a:rPr lang="en-US" altLang="zh-TW" dirty="0" smtClean="0"/>
              <a:t>)</a:t>
            </a:r>
            <a:r>
              <a:rPr lang="zh-TW" altLang="en-US" dirty="0" smtClean="0"/>
              <a:t> </a:t>
            </a:r>
            <a:r>
              <a:rPr lang="en-US" altLang="zh-TW" dirty="0" smtClean="0"/>
              <a:t>:</a:t>
            </a:r>
            <a:r>
              <a:rPr lang="zh-TW" altLang="en-US" dirty="0" smtClean="0"/>
              <a:t> </a:t>
            </a:r>
            <a:endParaRPr lang="en-US" altLang="zh-TW" dirty="0" smtClean="0"/>
          </a:p>
        </p:txBody>
      </p:sp>
      <p:graphicFrame>
        <p:nvGraphicFramePr>
          <p:cNvPr id="3" name="物件 2"/>
          <p:cNvGraphicFramePr>
            <a:graphicFrameLocks noChangeAspect="1"/>
          </p:cNvGraphicFramePr>
          <p:nvPr>
            <p:extLst>
              <p:ext uri="{D42A27DB-BD31-4B8C-83A1-F6EECF244321}">
                <p14:modId xmlns:p14="http://schemas.microsoft.com/office/powerpoint/2010/main" val="798171565"/>
              </p:ext>
            </p:extLst>
          </p:nvPr>
        </p:nvGraphicFramePr>
        <p:xfrm>
          <a:off x="3286100" y="2996952"/>
          <a:ext cx="4554506" cy="792088"/>
        </p:xfrm>
        <a:graphic>
          <a:graphicData uri="http://schemas.openxmlformats.org/presentationml/2006/ole">
            <mc:AlternateContent xmlns:mc="http://schemas.openxmlformats.org/markup-compatibility/2006">
              <mc:Choice xmlns:v="urn:schemas-microsoft-com:vml" Requires="v">
                <p:oleObj spid="_x0000_s2167" name="Equation" r:id="rId3" imgW="2044440" imgH="355320" progId="Equation.DSMT4">
                  <p:embed/>
                </p:oleObj>
              </mc:Choice>
              <mc:Fallback>
                <p:oleObj name="Equation" r:id="rId3" imgW="2044440" imgH="355320" progId="Equation.DSMT4">
                  <p:embed/>
                  <p:pic>
                    <p:nvPicPr>
                      <p:cNvPr id="0" name=""/>
                      <p:cNvPicPr/>
                      <p:nvPr/>
                    </p:nvPicPr>
                    <p:blipFill>
                      <a:blip r:embed="rId4"/>
                      <a:stretch>
                        <a:fillRect/>
                      </a:stretch>
                    </p:blipFill>
                    <p:spPr>
                      <a:xfrm>
                        <a:off x="3286100" y="2996952"/>
                        <a:ext cx="4554506" cy="792088"/>
                      </a:xfrm>
                      <a:prstGeom prst="rect">
                        <a:avLst/>
                      </a:prstGeom>
                    </p:spPr>
                  </p:pic>
                </p:oleObj>
              </mc:Fallback>
            </mc:AlternateContent>
          </a:graphicData>
        </a:graphic>
      </p:graphicFrame>
      <p:graphicFrame>
        <p:nvGraphicFramePr>
          <p:cNvPr id="4" name="物件 3"/>
          <p:cNvGraphicFramePr>
            <a:graphicFrameLocks noChangeAspect="1"/>
          </p:cNvGraphicFramePr>
          <p:nvPr>
            <p:extLst>
              <p:ext uri="{D42A27DB-BD31-4B8C-83A1-F6EECF244321}">
                <p14:modId xmlns:p14="http://schemas.microsoft.com/office/powerpoint/2010/main" val="4074237459"/>
              </p:ext>
            </p:extLst>
          </p:nvPr>
        </p:nvGraphicFramePr>
        <p:xfrm>
          <a:off x="8254652" y="3212976"/>
          <a:ext cx="3086056" cy="360040"/>
        </p:xfrm>
        <a:graphic>
          <a:graphicData uri="http://schemas.openxmlformats.org/presentationml/2006/ole">
            <mc:AlternateContent xmlns:mc="http://schemas.openxmlformats.org/markup-compatibility/2006">
              <mc:Choice xmlns:v="urn:schemas-microsoft-com:vml" Requires="v">
                <p:oleObj spid="_x0000_s2168" name="Equation" r:id="rId5" imgW="1523880" imgH="177480" progId="Equation.DSMT4">
                  <p:embed/>
                </p:oleObj>
              </mc:Choice>
              <mc:Fallback>
                <p:oleObj name="Equation" r:id="rId5" imgW="1523880" imgH="177480" progId="Equation.DSMT4">
                  <p:embed/>
                  <p:pic>
                    <p:nvPicPr>
                      <p:cNvPr id="0" name=""/>
                      <p:cNvPicPr/>
                      <p:nvPr/>
                    </p:nvPicPr>
                    <p:blipFill>
                      <a:blip r:embed="rId6"/>
                      <a:stretch>
                        <a:fillRect/>
                      </a:stretch>
                    </p:blipFill>
                    <p:spPr>
                      <a:xfrm>
                        <a:off x="8254652" y="3212976"/>
                        <a:ext cx="3086056" cy="360040"/>
                      </a:xfrm>
                      <a:prstGeom prst="rect">
                        <a:avLst/>
                      </a:prstGeom>
                    </p:spPr>
                  </p:pic>
                </p:oleObj>
              </mc:Fallback>
            </mc:AlternateContent>
          </a:graphicData>
        </a:graphic>
      </p:graphicFrame>
      <p:graphicFrame>
        <p:nvGraphicFramePr>
          <p:cNvPr id="5" name="物件 4"/>
          <p:cNvGraphicFramePr>
            <a:graphicFrameLocks noChangeAspect="1"/>
          </p:cNvGraphicFramePr>
          <p:nvPr>
            <p:extLst>
              <p:ext uri="{D42A27DB-BD31-4B8C-83A1-F6EECF244321}">
                <p14:modId xmlns:p14="http://schemas.microsoft.com/office/powerpoint/2010/main" val="2666900598"/>
              </p:ext>
            </p:extLst>
          </p:nvPr>
        </p:nvGraphicFramePr>
        <p:xfrm>
          <a:off x="3286100" y="4581128"/>
          <a:ext cx="5644793" cy="888267"/>
        </p:xfrm>
        <a:graphic>
          <a:graphicData uri="http://schemas.openxmlformats.org/presentationml/2006/ole">
            <mc:AlternateContent xmlns:mc="http://schemas.openxmlformats.org/markup-compatibility/2006">
              <mc:Choice xmlns:v="urn:schemas-microsoft-com:vml" Requires="v">
                <p:oleObj spid="_x0000_s2169" name="Equation" r:id="rId7" imgW="2501640" imgH="393480" progId="Equation.DSMT4">
                  <p:embed/>
                </p:oleObj>
              </mc:Choice>
              <mc:Fallback>
                <p:oleObj name="Equation" r:id="rId7" imgW="2501640" imgH="393480" progId="Equation.DSMT4">
                  <p:embed/>
                  <p:pic>
                    <p:nvPicPr>
                      <p:cNvPr id="0" name=""/>
                      <p:cNvPicPr/>
                      <p:nvPr/>
                    </p:nvPicPr>
                    <p:blipFill>
                      <a:blip r:embed="rId8"/>
                      <a:stretch>
                        <a:fillRect/>
                      </a:stretch>
                    </p:blipFill>
                    <p:spPr>
                      <a:xfrm>
                        <a:off x="3286100" y="4581128"/>
                        <a:ext cx="5644793" cy="888267"/>
                      </a:xfrm>
                      <a:prstGeom prst="rect">
                        <a:avLst/>
                      </a:prstGeom>
                    </p:spPr>
                  </p:pic>
                </p:oleObj>
              </mc:Fallback>
            </mc:AlternateContent>
          </a:graphicData>
        </a:graphic>
      </p:graphicFrame>
      <p:sp>
        <p:nvSpPr>
          <p:cNvPr id="6" name="文字方塊 5"/>
          <p:cNvSpPr txBox="1"/>
          <p:nvPr/>
        </p:nvSpPr>
        <p:spPr>
          <a:xfrm>
            <a:off x="1773932" y="5949280"/>
            <a:ext cx="9433048" cy="840230"/>
          </a:xfrm>
          <a:prstGeom prst="rect">
            <a:avLst/>
          </a:prstGeom>
          <a:noFill/>
        </p:spPr>
        <p:txBody>
          <a:bodyPr wrap="square" rtlCol="0">
            <a:spAutoFit/>
          </a:bodyPr>
          <a:lstStyle/>
          <a:p>
            <a:pPr>
              <a:lnSpc>
                <a:spcPct val="90000"/>
              </a:lnSpc>
            </a:pPr>
            <a:r>
              <a:rPr lang="zh-TW" altLang="en-US" dirty="0" smtClean="0">
                <a:latin typeface="Times New Roman" panose="02020603050405020304" pitchFamily="18" charset="0"/>
                <a:ea typeface="微軟正黑體" panose="020B0604030504040204" pitchFamily="34" charset="-120"/>
                <a:cs typeface="Times New Roman" panose="02020603050405020304" pitchFamily="18" charset="0"/>
              </a:rPr>
              <a:t>其中</a:t>
            </a:r>
            <a:r>
              <a:rPr lang="en-US" altLang="zh-TW" dirty="0" smtClean="0">
                <a:latin typeface="Times New Roman" panose="02020603050405020304" pitchFamily="18" charset="0"/>
                <a:ea typeface="微軟正黑體" panose="020B0604030504040204" pitchFamily="34" charset="-120"/>
                <a:cs typeface="Times New Roman" panose="02020603050405020304" pitchFamily="18" charset="0"/>
              </a:rPr>
              <a:t>C[n]</a:t>
            </a:r>
            <a:r>
              <a:rPr lang="zh-TW" altLang="en-US" dirty="0" smtClean="0">
                <a:latin typeface="Times New Roman" panose="02020603050405020304" pitchFamily="18" charset="0"/>
                <a:ea typeface="微軟正黑體" panose="020B0604030504040204" pitchFamily="34" charset="-120"/>
                <a:cs typeface="Times New Roman" panose="02020603050405020304" pitchFamily="18" charset="0"/>
              </a:rPr>
              <a:t>是根據 </a:t>
            </a:r>
            <a:r>
              <a:rPr lang="en-US" altLang="zh-TW" dirty="0" smtClean="0">
                <a:latin typeface="Times New Roman" panose="02020603050405020304" pitchFamily="18" charset="0"/>
                <a:cs typeface="Times New Roman" panose="02020603050405020304" pitchFamily="18" charset="0"/>
              </a:rPr>
              <a:t>ISO/IEC </a:t>
            </a:r>
            <a:r>
              <a:rPr lang="en-US" altLang="zh-TW" dirty="0">
                <a:latin typeface="Times New Roman" panose="02020603050405020304" pitchFamily="18" charset="0"/>
                <a:cs typeface="Times New Roman" panose="02020603050405020304" pitchFamily="18" charset="0"/>
              </a:rPr>
              <a:t>JTCI/SC29, “Information Technology – coding of moving pictures and associated audio for digital storage media at up to about 1.5 </a:t>
            </a:r>
            <a:r>
              <a:rPr lang="en-US" altLang="zh-TW" dirty="0" err="1">
                <a:latin typeface="Times New Roman" panose="02020603050405020304" pitchFamily="18" charset="0"/>
                <a:cs typeface="Times New Roman" panose="02020603050405020304" pitchFamily="18" charset="0"/>
              </a:rPr>
              <a:t>Mpbs</a:t>
            </a:r>
            <a:r>
              <a:rPr lang="en-US" altLang="zh-TW" dirty="0">
                <a:latin typeface="Times New Roman" panose="02020603050405020304" pitchFamily="18" charset="0"/>
                <a:cs typeface="Times New Roman" panose="02020603050405020304" pitchFamily="18" charset="0"/>
              </a:rPr>
              <a:t> – IS 11172 (Part 3, Audio),” 1992</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 </a:t>
            </a:r>
            <a:r>
              <a:rPr lang="zh-TW" altLang="en-US" dirty="0" smtClean="0">
                <a:latin typeface="微軟正黑體" panose="020B0604030504040204" pitchFamily="34" charset="-120"/>
                <a:ea typeface="微軟正黑體" panose="020B0604030504040204" pitchFamily="34" charset="-120"/>
                <a:cs typeface="Times New Roman" panose="02020603050405020304" pitchFamily="18" charset="0"/>
              </a:rPr>
              <a:t>所給定的係數作為標準</a:t>
            </a:r>
            <a:r>
              <a:rPr lang="zh-TW" altLang="en-US" dirty="0" smtClean="0">
                <a:latin typeface="Times New Roman" panose="02020603050405020304" pitchFamily="18" charset="0"/>
                <a:cs typeface="Times New Roman" panose="02020603050405020304" pitchFamily="18" charset="0"/>
              </a:rPr>
              <a:t>。</a:t>
            </a:r>
            <a:endParaRPr lang="zh-TW" altLang="en-US" dirty="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7" name="物件 6"/>
          <p:cNvGraphicFramePr>
            <a:graphicFrameLocks noChangeAspect="1"/>
          </p:cNvGraphicFramePr>
          <p:nvPr>
            <p:extLst>
              <p:ext uri="{D42A27DB-BD31-4B8C-83A1-F6EECF244321}">
                <p14:modId xmlns:p14="http://schemas.microsoft.com/office/powerpoint/2010/main" val="2000152187"/>
              </p:ext>
            </p:extLst>
          </p:nvPr>
        </p:nvGraphicFramePr>
        <p:xfrm>
          <a:off x="10128800" y="4876864"/>
          <a:ext cx="1211908" cy="296794"/>
        </p:xfrm>
        <a:graphic>
          <a:graphicData uri="http://schemas.openxmlformats.org/presentationml/2006/ole">
            <mc:AlternateContent xmlns:mc="http://schemas.openxmlformats.org/markup-compatibility/2006">
              <mc:Choice xmlns:v="urn:schemas-microsoft-com:vml" Requires="v">
                <p:oleObj spid="_x0000_s2170" name="Equation" r:id="rId9" imgW="622080" imgH="152280" progId="Equation.DSMT4">
                  <p:embed/>
                </p:oleObj>
              </mc:Choice>
              <mc:Fallback>
                <p:oleObj name="Equation" r:id="rId9" imgW="622080" imgH="152280" progId="Equation.DSMT4">
                  <p:embed/>
                  <p:pic>
                    <p:nvPicPr>
                      <p:cNvPr id="0" name=""/>
                      <p:cNvPicPr/>
                      <p:nvPr/>
                    </p:nvPicPr>
                    <p:blipFill>
                      <a:blip r:embed="rId10"/>
                      <a:stretch>
                        <a:fillRect/>
                      </a:stretch>
                    </p:blipFill>
                    <p:spPr>
                      <a:xfrm>
                        <a:off x="10128800" y="4876864"/>
                        <a:ext cx="1211908" cy="296794"/>
                      </a:xfrm>
                      <a:prstGeom prst="rect">
                        <a:avLst/>
                      </a:prstGeom>
                    </p:spPr>
                  </p:pic>
                </p:oleObj>
              </mc:Fallback>
            </mc:AlternateContent>
          </a:graphicData>
        </a:graphic>
      </p:graphicFrame>
    </p:spTree>
    <p:extLst>
      <p:ext uri="{BB962C8B-B14F-4D97-AF65-F5344CB8AC3E}">
        <p14:creationId xmlns:p14="http://schemas.microsoft.com/office/powerpoint/2010/main" val="352575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a:t>子頻帶分析</a:t>
            </a:r>
            <a:r>
              <a:rPr lang="en-US" altLang="zh-TW" dirty="0" smtClean="0"/>
              <a:t>(Cont.)</a:t>
            </a:r>
            <a:endParaRPr lang="zh-TW" dirty="0"/>
          </a:p>
        </p:txBody>
      </p:sp>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924" y="2708920"/>
            <a:ext cx="3996975" cy="2992388"/>
          </a:xfrm>
          <a:prstGeom prst="rect">
            <a:avLst/>
          </a:prstGeom>
        </p:spPr>
      </p:pic>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0516" y="2708920"/>
            <a:ext cx="3996975" cy="2992388"/>
          </a:xfrm>
          <a:prstGeom prst="rect">
            <a:avLst/>
          </a:prstGeom>
        </p:spPr>
      </p:pic>
      <p:sp>
        <p:nvSpPr>
          <p:cNvPr id="9" name="文字方塊 8"/>
          <p:cNvSpPr txBox="1"/>
          <p:nvPr/>
        </p:nvSpPr>
        <p:spPr>
          <a:xfrm>
            <a:off x="3358108" y="5877272"/>
            <a:ext cx="864096" cy="341632"/>
          </a:xfrm>
          <a:prstGeom prst="rect">
            <a:avLst/>
          </a:prstGeom>
          <a:noFill/>
        </p:spPr>
        <p:txBody>
          <a:bodyPr wrap="square" rtlCol="0">
            <a:spAutoFit/>
          </a:bodyPr>
          <a:lstStyle/>
          <a:p>
            <a:pPr>
              <a:lnSpc>
                <a:spcPct val="90000"/>
              </a:lnSpc>
            </a:pPr>
            <a:r>
              <a:rPr lang="en-US" altLang="zh-TW" dirty="0" smtClean="0"/>
              <a:t>C[n]</a:t>
            </a:r>
            <a:endParaRPr lang="zh-TW" altLang="en-US" dirty="0"/>
          </a:p>
        </p:txBody>
      </p:sp>
      <p:sp>
        <p:nvSpPr>
          <p:cNvPr id="12" name="文字方塊 11"/>
          <p:cNvSpPr txBox="1"/>
          <p:nvPr/>
        </p:nvSpPr>
        <p:spPr>
          <a:xfrm>
            <a:off x="8758708" y="5805264"/>
            <a:ext cx="864096" cy="341632"/>
          </a:xfrm>
          <a:prstGeom prst="rect">
            <a:avLst/>
          </a:prstGeom>
          <a:noFill/>
        </p:spPr>
        <p:txBody>
          <a:bodyPr wrap="square" rtlCol="0">
            <a:spAutoFit/>
          </a:bodyPr>
          <a:lstStyle/>
          <a:p>
            <a:pPr>
              <a:lnSpc>
                <a:spcPct val="90000"/>
              </a:lnSpc>
            </a:pPr>
            <a:r>
              <a:rPr lang="en-US" altLang="zh-TW" dirty="0"/>
              <a:t>h</a:t>
            </a:r>
            <a:r>
              <a:rPr lang="en-US" altLang="zh-TW" dirty="0" smtClean="0"/>
              <a:t>[n]</a:t>
            </a:r>
            <a:endParaRPr lang="zh-TW" altLang="en-US" dirty="0"/>
          </a:p>
        </p:txBody>
      </p:sp>
    </p:spTree>
    <p:extLst>
      <p:ext uri="{BB962C8B-B14F-4D97-AF65-F5344CB8AC3E}">
        <p14:creationId xmlns:p14="http://schemas.microsoft.com/office/powerpoint/2010/main" val="298038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a:t>子頻帶分析</a:t>
            </a:r>
            <a:r>
              <a:rPr lang="en-US" altLang="zh-TW" dirty="0" smtClean="0"/>
              <a:t>(Cont.)</a:t>
            </a:r>
            <a:endParaRPr lang="zh-TW" dirty="0"/>
          </a:p>
        </p:txBody>
      </p:sp>
      <p:sp>
        <p:nvSpPr>
          <p:cNvPr id="12" name="文字方塊 11"/>
          <p:cNvSpPr txBox="1"/>
          <p:nvPr/>
        </p:nvSpPr>
        <p:spPr>
          <a:xfrm>
            <a:off x="4582244" y="6237312"/>
            <a:ext cx="4176464" cy="341632"/>
          </a:xfrm>
          <a:prstGeom prst="rect">
            <a:avLst/>
          </a:prstGeom>
          <a:noFill/>
        </p:spPr>
        <p:txBody>
          <a:bodyPr wrap="square" rtlCol="0">
            <a:spAutoFit/>
          </a:bodyPr>
          <a:lstStyle/>
          <a:p>
            <a:pPr>
              <a:lnSpc>
                <a:spcPct val="90000"/>
              </a:lnSpc>
            </a:pPr>
            <a:r>
              <a:rPr lang="en-US" altLang="zh-TW" dirty="0" smtClean="0">
                <a:latin typeface="微軟正黑體" panose="020B0604030504040204" pitchFamily="34" charset="-120"/>
                <a:ea typeface="微軟正黑體" panose="020B0604030504040204" pitchFamily="34" charset="-120"/>
                <a:cs typeface="Times New Roman" panose="02020603050405020304" pitchFamily="18" charset="0"/>
              </a:rPr>
              <a:t>32 </a:t>
            </a:r>
            <a:r>
              <a:rPr lang="zh-TW" altLang="en-US" dirty="0" smtClean="0">
                <a:latin typeface="微軟正黑體" panose="020B0604030504040204" pitchFamily="34" charset="-120"/>
                <a:ea typeface="微軟正黑體" panose="020B0604030504040204" pitchFamily="34" charset="-120"/>
                <a:cs typeface="Times New Roman" panose="02020603050405020304" pitchFamily="18" charset="0"/>
              </a:rPr>
              <a:t>個 等寬的子頻帶</a:t>
            </a:r>
            <a:endParaRPr lang="zh-TW" altLang="en-US" dirty="0">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2044" y="2132856"/>
            <a:ext cx="5343525" cy="4000500"/>
          </a:xfrm>
          <a:prstGeom prst="rect">
            <a:avLst/>
          </a:prstGeom>
        </p:spPr>
      </p:pic>
      <p:graphicFrame>
        <p:nvGraphicFramePr>
          <p:cNvPr id="10" name="物件 9"/>
          <p:cNvGraphicFramePr>
            <a:graphicFrameLocks noChangeAspect="1"/>
          </p:cNvGraphicFramePr>
          <p:nvPr>
            <p:extLst>
              <p:ext uri="{D42A27DB-BD31-4B8C-83A1-F6EECF244321}">
                <p14:modId xmlns:p14="http://schemas.microsoft.com/office/powerpoint/2010/main" val="839795247"/>
              </p:ext>
            </p:extLst>
          </p:nvPr>
        </p:nvGraphicFramePr>
        <p:xfrm>
          <a:off x="8398668" y="3717032"/>
          <a:ext cx="3402378" cy="591718"/>
        </p:xfrm>
        <a:graphic>
          <a:graphicData uri="http://schemas.openxmlformats.org/presentationml/2006/ole">
            <mc:AlternateContent xmlns:mc="http://schemas.openxmlformats.org/markup-compatibility/2006">
              <mc:Choice xmlns:v="urn:schemas-microsoft-com:vml" Requires="v">
                <p:oleObj spid="_x0000_s3124" name="Equation" r:id="rId4" imgW="2044440" imgH="355320" progId="Equation.DSMT4">
                  <p:embed/>
                </p:oleObj>
              </mc:Choice>
              <mc:Fallback>
                <p:oleObj name="Equation" r:id="rId4" imgW="2044440" imgH="355320" progId="Equation.DSMT4">
                  <p:embed/>
                  <p:pic>
                    <p:nvPicPr>
                      <p:cNvPr id="0" name=""/>
                      <p:cNvPicPr/>
                      <p:nvPr/>
                    </p:nvPicPr>
                    <p:blipFill>
                      <a:blip r:embed="rId5"/>
                      <a:stretch>
                        <a:fillRect/>
                      </a:stretch>
                    </p:blipFill>
                    <p:spPr>
                      <a:xfrm>
                        <a:off x="8398668" y="3717032"/>
                        <a:ext cx="3402378" cy="591718"/>
                      </a:xfrm>
                      <a:prstGeom prst="rect">
                        <a:avLst/>
                      </a:prstGeom>
                    </p:spPr>
                  </p:pic>
                </p:oleObj>
              </mc:Fallback>
            </mc:AlternateContent>
          </a:graphicData>
        </a:graphic>
      </p:graphicFrame>
      <p:graphicFrame>
        <p:nvGraphicFramePr>
          <p:cNvPr id="11" name="物件 10"/>
          <p:cNvGraphicFramePr>
            <a:graphicFrameLocks noChangeAspect="1"/>
          </p:cNvGraphicFramePr>
          <p:nvPr>
            <p:extLst>
              <p:ext uri="{D42A27DB-BD31-4B8C-83A1-F6EECF244321}">
                <p14:modId xmlns:p14="http://schemas.microsoft.com/office/powerpoint/2010/main" val="2216492177"/>
              </p:ext>
            </p:extLst>
          </p:nvPr>
        </p:nvGraphicFramePr>
        <p:xfrm>
          <a:off x="8750596" y="4581128"/>
          <a:ext cx="2596145" cy="302884"/>
        </p:xfrm>
        <a:graphic>
          <a:graphicData uri="http://schemas.openxmlformats.org/presentationml/2006/ole">
            <mc:AlternateContent xmlns:mc="http://schemas.openxmlformats.org/markup-compatibility/2006">
              <mc:Choice xmlns:v="urn:schemas-microsoft-com:vml" Requires="v">
                <p:oleObj spid="_x0000_s3125" name="Equation" r:id="rId6" imgW="1523880" imgH="177480" progId="Equation.DSMT4">
                  <p:embed/>
                </p:oleObj>
              </mc:Choice>
              <mc:Fallback>
                <p:oleObj name="Equation" r:id="rId6" imgW="1523880" imgH="177480" progId="Equation.DSMT4">
                  <p:embed/>
                  <p:pic>
                    <p:nvPicPr>
                      <p:cNvPr id="0" name=""/>
                      <p:cNvPicPr/>
                      <p:nvPr/>
                    </p:nvPicPr>
                    <p:blipFill>
                      <a:blip r:embed="rId7"/>
                      <a:stretch>
                        <a:fillRect/>
                      </a:stretch>
                    </p:blipFill>
                    <p:spPr>
                      <a:xfrm>
                        <a:off x="8750596" y="4581128"/>
                        <a:ext cx="2596145" cy="302884"/>
                      </a:xfrm>
                      <a:prstGeom prst="rect">
                        <a:avLst/>
                      </a:prstGeom>
                    </p:spPr>
                  </p:pic>
                </p:oleObj>
              </mc:Fallback>
            </mc:AlternateContent>
          </a:graphicData>
        </a:graphic>
      </p:graphicFrame>
    </p:spTree>
    <p:extLst>
      <p:ext uri="{BB962C8B-B14F-4D97-AF65-F5344CB8AC3E}">
        <p14:creationId xmlns:p14="http://schemas.microsoft.com/office/powerpoint/2010/main" val="58669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smtClean="0"/>
              <a:t>MP3</a:t>
            </a:r>
            <a:r>
              <a:rPr lang="zh-TW" altLang="en-US" dirty="0" smtClean="0"/>
              <a:t>壓縮原理</a:t>
            </a:r>
            <a:r>
              <a:rPr lang="en-US" altLang="zh-TW" dirty="0" smtClean="0"/>
              <a:t>(Cont.)</a:t>
            </a:r>
            <a:endParaRPr lang="zh-TW" dirty="0"/>
          </a:p>
        </p:txBody>
      </p:sp>
      <p:sp>
        <p:nvSpPr>
          <p:cNvPr id="14" name="內容版面配置區 13"/>
          <p:cNvSpPr>
            <a:spLocks noGrp="1"/>
          </p:cNvSpPr>
          <p:nvPr>
            <p:ph idx="1"/>
          </p:nvPr>
        </p:nvSpPr>
        <p:spPr>
          <a:xfrm>
            <a:off x="1522413" y="1904999"/>
            <a:ext cx="9324527" cy="4764361"/>
          </a:xfrm>
        </p:spPr>
        <p:txBody>
          <a:bodyPr>
            <a:normAutofit/>
          </a:bodyPr>
          <a:lstStyle/>
          <a:p>
            <a:r>
              <a:rPr lang="en-US" altLang="zh-TW" dirty="0" smtClean="0"/>
              <a:t>MP3</a:t>
            </a:r>
            <a:r>
              <a:rPr lang="zh-TW" altLang="en-US" dirty="0" smtClean="0"/>
              <a:t> 壓縮流程圖</a:t>
            </a:r>
            <a:endParaRPr lang="en-US" altLang="zh-TW" dirty="0" smtClean="0"/>
          </a:p>
        </p:txBody>
      </p:sp>
      <p:sp>
        <p:nvSpPr>
          <p:cNvPr id="3" name="矩形 2"/>
          <p:cNvSpPr/>
          <p:nvPr/>
        </p:nvSpPr>
        <p:spPr>
          <a:xfrm>
            <a:off x="1991401" y="3077891"/>
            <a:ext cx="1569803" cy="792088"/>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2202924" y="4707240"/>
            <a:ext cx="1368152" cy="792088"/>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4373743" y="3087060"/>
            <a:ext cx="1152128" cy="79208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4265731" y="4707240"/>
            <a:ext cx="1368152" cy="792088"/>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6378866" y="3077891"/>
            <a:ext cx="2016224" cy="792088"/>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7026938" y="4707240"/>
            <a:ext cx="1368152" cy="792088"/>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9090267" y="2348880"/>
            <a:ext cx="1368152" cy="3654504"/>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 name="直線單箭頭接點 4"/>
          <p:cNvCxnSpPr/>
          <p:nvPr/>
        </p:nvCxnSpPr>
        <p:spPr>
          <a:xfrm flipV="1">
            <a:off x="881355" y="3473935"/>
            <a:ext cx="1080120" cy="9169"/>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18" name="直線接點 17"/>
          <p:cNvCxnSpPr/>
          <p:nvPr/>
        </p:nvCxnSpPr>
        <p:spPr>
          <a:xfrm flipH="1">
            <a:off x="1457418" y="3483104"/>
            <a:ext cx="1" cy="1620180"/>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1457418" y="5103284"/>
            <a:ext cx="720080"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3" name="直線單箭頭接點 22"/>
          <p:cNvCxnSpPr/>
          <p:nvPr/>
        </p:nvCxnSpPr>
        <p:spPr>
          <a:xfrm>
            <a:off x="3545651" y="5122324"/>
            <a:ext cx="720080"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0" name="直線單箭頭接點 29"/>
          <p:cNvCxnSpPr>
            <a:endCxn id="10" idx="1"/>
          </p:cNvCxnSpPr>
          <p:nvPr/>
        </p:nvCxnSpPr>
        <p:spPr>
          <a:xfrm>
            <a:off x="3571076" y="3483104"/>
            <a:ext cx="802667"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2" name="直線單箭頭接點 31"/>
          <p:cNvCxnSpPr/>
          <p:nvPr/>
        </p:nvCxnSpPr>
        <p:spPr>
          <a:xfrm>
            <a:off x="5540195" y="3483104"/>
            <a:ext cx="838671"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5" name="直線單箭頭接點 34"/>
          <p:cNvCxnSpPr/>
          <p:nvPr/>
        </p:nvCxnSpPr>
        <p:spPr>
          <a:xfrm rot="5400000">
            <a:off x="7291678" y="4287905"/>
            <a:ext cx="838671"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6" name="直線單箭頭接點 35"/>
          <p:cNvCxnSpPr>
            <a:stCxn id="11" idx="0"/>
            <a:endCxn id="10" idx="2"/>
          </p:cNvCxnSpPr>
          <p:nvPr/>
        </p:nvCxnSpPr>
        <p:spPr>
          <a:xfrm flipV="1">
            <a:off x="4949807" y="3879148"/>
            <a:ext cx="0" cy="828092"/>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44" name="直線接點 43"/>
          <p:cNvCxnSpPr/>
          <p:nvPr/>
        </p:nvCxnSpPr>
        <p:spPr>
          <a:xfrm flipH="1">
            <a:off x="5633883" y="5122324"/>
            <a:ext cx="1015530" cy="0"/>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p:nvPr/>
        </p:nvCxnSpPr>
        <p:spPr>
          <a:xfrm flipV="1">
            <a:off x="6649413" y="3879151"/>
            <a:ext cx="3446" cy="1243173"/>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48" name="直線單箭頭接點 47"/>
          <p:cNvCxnSpPr>
            <a:stCxn id="12" idx="3"/>
          </p:cNvCxnSpPr>
          <p:nvPr/>
        </p:nvCxnSpPr>
        <p:spPr>
          <a:xfrm>
            <a:off x="8395090" y="3473935"/>
            <a:ext cx="695177"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51" name="直線單箭頭接點 50"/>
          <p:cNvCxnSpPr/>
          <p:nvPr/>
        </p:nvCxnSpPr>
        <p:spPr>
          <a:xfrm>
            <a:off x="8395090" y="5138565"/>
            <a:ext cx="695177"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52" name="直線單箭頭接點 51"/>
          <p:cNvCxnSpPr/>
          <p:nvPr/>
        </p:nvCxnSpPr>
        <p:spPr>
          <a:xfrm>
            <a:off x="10458419" y="4266966"/>
            <a:ext cx="695177"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53" name="文字方塊 52"/>
          <p:cNvSpPr txBox="1"/>
          <p:nvPr/>
        </p:nvSpPr>
        <p:spPr>
          <a:xfrm>
            <a:off x="1916857" y="3136919"/>
            <a:ext cx="1717613" cy="674031"/>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32-Channel</a:t>
            </a:r>
          </a:p>
          <a:p>
            <a:pPr algn="ctr">
              <a:lnSpc>
                <a:spcPct val="90000"/>
              </a:lnSpc>
            </a:pPr>
            <a:r>
              <a:rPr lang="en-US" altLang="zh-TW" sz="1400" dirty="0" err="1" smtClean="0">
                <a:solidFill>
                  <a:srgbClr val="FFFF00"/>
                </a:solidFill>
                <a:latin typeface="Times New Roman" panose="02020603050405020304" pitchFamily="18" charset="0"/>
                <a:cs typeface="Times New Roman" panose="02020603050405020304" pitchFamily="18" charset="0"/>
              </a:rPr>
              <a:t>Polyphase</a:t>
            </a:r>
            <a:endParaRPr lang="en-US" altLang="zh-TW" sz="1400" dirty="0" smtClean="0">
              <a:solidFill>
                <a:srgbClr val="FFFF00"/>
              </a:solidFill>
              <a:latin typeface="Times New Roman" panose="02020603050405020304" pitchFamily="18" charset="0"/>
              <a:cs typeface="Times New Roman" panose="02020603050405020304" pitchFamily="18" charset="0"/>
            </a:endParaRPr>
          </a:p>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Analysis </a:t>
            </a:r>
            <a:r>
              <a:rPr lang="en-US" altLang="zh-TW" sz="1400" dirty="0" err="1" smtClean="0">
                <a:solidFill>
                  <a:srgbClr val="FFFF00"/>
                </a:solidFill>
                <a:latin typeface="Times New Roman" panose="02020603050405020304" pitchFamily="18" charset="0"/>
                <a:cs typeface="Times New Roman" panose="02020603050405020304" pitchFamily="18" charset="0"/>
              </a:rPr>
              <a:t>Filterbank</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65" name="文字方塊 64"/>
          <p:cNvSpPr txBox="1"/>
          <p:nvPr/>
        </p:nvSpPr>
        <p:spPr>
          <a:xfrm>
            <a:off x="2000896" y="4960168"/>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FFT</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1" name="文字方塊 70"/>
          <p:cNvSpPr txBox="1"/>
          <p:nvPr/>
        </p:nvSpPr>
        <p:spPr>
          <a:xfrm>
            <a:off x="4094278" y="4882258"/>
            <a:ext cx="1717613" cy="480131"/>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Psychoacoustic</a:t>
            </a:r>
            <a:br>
              <a:rPr lang="en-US" altLang="zh-TW" sz="1400" dirty="0" smtClean="0">
                <a:solidFill>
                  <a:srgbClr val="FFFF00"/>
                </a:solidFill>
                <a:latin typeface="Times New Roman" panose="02020603050405020304" pitchFamily="18" charset="0"/>
                <a:cs typeface="Times New Roman" panose="02020603050405020304" pitchFamily="18" charset="0"/>
              </a:rPr>
            </a:br>
            <a:r>
              <a:rPr lang="en-US" altLang="zh-TW" sz="1400" dirty="0" smtClean="0">
                <a:solidFill>
                  <a:srgbClr val="FFFF00"/>
                </a:solidFill>
                <a:latin typeface="Times New Roman" panose="02020603050405020304" pitchFamily="18" charset="0"/>
                <a:cs typeface="Times New Roman" panose="02020603050405020304" pitchFamily="18" charset="0"/>
              </a:rPr>
              <a:t>Model II</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2" name="文字方塊 71"/>
          <p:cNvSpPr txBox="1"/>
          <p:nvPr/>
        </p:nvSpPr>
        <p:spPr>
          <a:xfrm>
            <a:off x="4086123" y="3330818"/>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MDCT</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3" name="文字方塊 72"/>
          <p:cNvSpPr txBox="1"/>
          <p:nvPr/>
        </p:nvSpPr>
        <p:spPr>
          <a:xfrm>
            <a:off x="6543009" y="3111121"/>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Bit Allocation Loop</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4" name="文字方塊 73"/>
          <p:cNvSpPr txBox="1"/>
          <p:nvPr/>
        </p:nvSpPr>
        <p:spPr>
          <a:xfrm>
            <a:off x="6550794" y="3328776"/>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Quantization</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5" name="文字方塊 74"/>
          <p:cNvSpPr txBox="1"/>
          <p:nvPr/>
        </p:nvSpPr>
        <p:spPr>
          <a:xfrm>
            <a:off x="6558579" y="3546431"/>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Huffman coding</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6" name="文字方塊 75"/>
          <p:cNvSpPr txBox="1"/>
          <p:nvPr/>
        </p:nvSpPr>
        <p:spPr>
          <a:xfrm>
            <a:off x="6847754" y="4889774"/>
            <a:ext cx="1717613" cy="480131"/>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Coding of</a:t>
            </a:r>
          </a:p>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Side-Information</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7" name="文字方塊 76"/>
          <p:cNvSpPr txBox="1"/>
          <p:nvPr/>
        </p:nvSpPr>
        <p:spPr>
          <a:xfrm>
            <a:off x="8915537" y="4020606"/>
            <a:ext cx="1717613" cy="480131"/>
          </a:xfrm>
          <a:prstGeom prst="rect">
            <a:avLst/>
          </a:prstGeom>
          <a:noFill/>
        </p:spPr>
        <p:txBody>
          <a:bodyPr wrap="square" rtlCol="0">
            <a:spAutoFit/>
          </a:bodyPr>
          <a:lstStyle/>
          <a:p>
            <a:pPr algn="ctr">
              <a:lnSpc>
                <a:spcPct val="90000"/>
              </a:lnSpc>
            </a:pPr>
            <a:r>
              <a:rPr lang="en-US" altLang="zh-TW" sz="1400" dirty="0" err="1" smtClean="0">
                <a:solidFill>
                  <a:srgbClr val="FFFF00"/>
                </a:solidFill>
                <a:latin typeface="Times New Roman" panose="02020603050405020304" pitchFamily="18" charset="0"/>
                <a:cs typeface="Times New Roman" panose="02020603050405020304" pitchFamily="18" charset="0"/>
              </a:rPr>
              <a:t>Bitstream</a:t>
            </a:r>
            <a:r>
              <a:rPr lang="en-US" altLang="zh-TW" sz="1400" dirty="0" smtClean="0">
                <a:solidFill>
                  <a:srgbClr val="FFFF00"/>
                </a:solidFill>
                <a:latin typeface="Times New Roman" panose="02020603050405020304" pitchFamily="18" charset="0"/>
                <a:cs typeface="Times New Roman" panose="02020603050405020304" pitchFamily="18" charset="0"/>
              </a:rPr>
              <a:t> </a:t>
            </a:r>
          </a:p>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Formatting</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8" name="文字方塊 77"/>
          <p:cNvSpPr txBox="1"/>
          <p:nvPr/>
        </p:nvSpPr>
        <p:spPr>
          <a:xfrm>
            <a:off x="459885" y="3166646"/>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PCM signal</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9" name="文字方塊 78"/>
          <p:cNvSpPr txBox="1"/>
          <p:nvPr/>
        </p:nvSpPr>
        <p:spPr>
          <a:xfrm>
            <a:off x="3543917" y="4080287"/>
            <a:ext cx="1717613" cy="480131"/>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Window</a:t>
            </a:r>
            <a:br>
              <a:rPr lang="en-US" altLang="zh-TW" sz="1400" dirty="0" smtClean="0">
                <a:solidFill>
                  <a:srgbClr val="FFFF00"/>
                </a:solidFill>
                <a:latin typeface="Times New Roman" panose="02020603050405020304" pitchFamily="18" charset="0"/>
                <a:cs typeface="Times New Roman" panose="02020603050405020304" pitchFamily="18" charset="0"/>
              </a:rPr>
            </a:br>
            <a:r>
              <a:rPr lang="en-US" altLang="zh-TW" sz="1400" dirty="0" smtClean="0">
                <a:solidFill>
                  <a:srgbClr val="FFFF00"/>
                </a:solidFill>
                <a:latin typeface="Times New Roman" panose="02020603050405020304" pitchFamily="18" charset="0"/>
                <a:cs typeface="Times New Roman" panose="02020603050405020304" pitchFamily="18" charset="0"/>
              </a:rPr>
              <a:t>Switching</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80" name="文字方塊 79"/>
          <p:cNvSpPr txBox="1"/>
          <p:nvPr/>
        </p:nvSpPr>
        <p:spPr>
          <a:xfrm>
            <a:off x="5466929" y="4214785"/>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SMR</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81" name="文字方塊 80"/>
          <p:cNvSpPr txBox="1"/>
          <p:nvPr/>
        </p:nvSpPr>
        <p:spPr>
          <a:xfrm>
            <a:off x="10682576" y="4047113"/>
            <a:ext cx="1717613" cy="480131"/>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Coded</a:t>
            </a:r>
            <a:br>
              <a:rPr lang="en-US" altLang="zh-TW" sz="1400" dirty="0" smtClean="0">
                <a:solidFill>
                  <a:srgbClr val="FFFF00"/>
                </a:solidFill>
                <a:latin typeface="Times New Roman" panose="02020603050405020304" pitchFamily="18" charset="0"/>
                <a:cs typeface="Times New Roman" panose="02020603050405020304" pitchFamily="18" charset="0"/>
              </a:rPr>
            </a:br>
            <a:r>
              <a:rPr lang="en-US" altLang="zh-TW" sz="1400" dirty="0" smtClean="0">
                <a:solidFill>
                  <a:srgbClr val="FFFF00"/>
                </a:solidFill>
                <a:latin typeface="Times New Roman" panose="02020603050405020304" pitchFamily="18" charset="0"/>
                <a:cs typeface="Times New Roman" panose="02020603050405020304" pitchFamily="18" charset="0"/>
              </a:rPr>
              <a:t>Audio Data</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248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改</a:t>
            </a:r>
            <a:r>
              <a:rPr lang="zh-TW" altLang="en-US" dirty="0"/>
              <a:t>良</a:t>
            </a:r>
            <a:r>
              <a:rPr lang="zh-TW" altLang="en-US" dirty="0" smtClean="0"/>
              <a:t>式離散餘弦轉換</a:t>
            </a:r>
            <a:endParaRPr lang="zh-TW" dirty="0"/>
          </a:p>
        </p:txBody>
      </p:sp>
      <p:sp>
        <p:nvSpPr>
          <p:cNvPr id="14" name="內容版面配置區 13"/>
          <p:cNvSpPr>
            <a:spLocks noGrp="1"/>
          </p:cNvSpPr>
          <p:nvPr>
            <p:ph idx="1"/>
          </p:nvPr>
        </p:nvSpPr>
        <p:spPr>
          <a:xfrm>
            <a:off x="1522413" y="1904999"/>
            <a:ext cx="9612559" cy="4764361"/>
          </a:xfrm>
        </p:spPr>
        <p:txBody>
          <a:bodyPr>
            <a:normAutofit/>
          </a:bodyPr>
          <a:lstStyle/>
          <a:p>
            <a:r>
              <a:rPr lang="en-US" altLang="zh-TW" dirty="0" smtClean="0"/>
              <a:t>Modified Discrete Cosine Transform(</a:t>
            </a:r>
            <a:r>
              <a:rPr lang="zh-TW" altLang="en-US" dirty="0" smtClean="0"/>
              <a:t>改</a:t>
            </a:r>
            <a:r>
              <a:rPr lang="zh-TW" altLang="en-US" dirty="0"/>
              <a:t>良</a:t>
            </a:r>
            <a:r>
              <a:rPr lang="zh-TW" altLang="en-US" dirty="0" smtClean="0"/>
              <a:t>式離散餘旋轉換</a:t>
            </a:r>
            <a:r>
              <a:rPr lang="en-US" altLang="zh-TW" dirty="0" smtClean="0"/>
              <a:t>,MDCT)</a:t>
            </a:r>
            <a:r>
              <a:rPr lang="zh-TW" altLang="en-US" dirty="0" smtClean="0"/>
              <a:t> </a:t>
            </a:r>
            <a:r>
              <a:rPr lang="en-US" altLang="zh-TW" dirty="0" smtClean="0"/>
              <a:t>: </a:t>
            </a:r>
            <a:r>
              <a:rPr lang="zh-TW" altLang="en-US" dirty="0" smtClean="0"/>
              <a:t>原始訊號經過</a:t>
            </a:r>
            <a:r>
              <a:rPr lang="en-US" altLang="zh-TW" dirty="0" err="1"/>
              <a:t>F</a:t>
            </a:r>
            <a:r>
              <a:rPr lang="en-US" altLang="zh-TW" dirty="0" err="1" smtClean="0"/>
              <a:t>ilterbank</a:t>
            </a:r>
            <a:r>
              <a:rPr lang="zh-TW" altLang="en-US" dirty="0" smtClean="0"/>
              <a:t>被分成</a:t>
            </a:r>
            <a:r>
              <a:rPr lang="en-US" altLang="zh-TW" dirty="0" smtClean="0"/>
              <a:t>32</a:t>
            </a:r>
            <a:r>
              <a:rPr lang="zh-TW" altLang="en-US" dirty="0" smtClean="0"/>
              <a:t>個等寬子頻帶以後，為了能更進一步提升頻譜的解析度，將每個要做</a:t>
            </a:r>
            <a:r>
              <a:rPr lang="en-US" altLang="zh-TW" dirty="0" smtClean="0"/>
              <a:t>DCT</a:t>
            </a:r>
            <a:r>
              <a:rPr lang="zh-TW" altLang="en-US" dirty="0" smtClean="0"/>
              <a:t>的子頻帶訊號，都先乘上一個</a:t>
            </a:r>
            <a:r>
              <a:rPr lang="en-US" altLang="zh-TW" dirty="0" smtClean="0"/>
              <a:t>window</a:t>
            </a:r>
            <a:r>
              <a:rPr lang="zh-TW" altLang="en-US" dirty="0" smtClean="0"/>
              <a:t>，其</a:t>
            </a:r>
            <a:r>
              <a:rPr lang="en-US" altLang="zh-TW" dirty="0" smtClean="0"/>
              <a:t>window</a:t>
            </a:r>
            <a:r>
              <a:rPr lang="zh-TW" altLang="en-US" dirty="0" smtClean="0"/>
              <a:t>的種類有如下四種。 </a:t>
            </a:r>
            <a:endParaRPr lang="en-US" altLang="zh-TW" dirty="0" smtClean="0"/>
          </a:p>
        </p:txBody>
      </p:sp>
      <p:pic>
        <p:nvPicPr>
          <p:cNvPr id="2" name="圖片 1"/>
          <p:cNvPicPr>
            <a:picLocks noChangeAspect="1"/>
          </p:cNvPicPr>
          <p:nvPr/>
        </p:nvPicPr>
        <p:blipFill>
          <a:blip r:embed="rId2"/>
          <a:stretch>
            <a:fillRect/>
          </a:stretch>
        </p:blipFill>
        <p:spPr>
          <a:xfrm>
            <a:off x="1750898" y="3573016"/>
            <a:ext cx="2088232" cy="2958329"/>
          </a:xfrm>
          <a:prstGeom prst="rect">
            <a:avLst/>
          </a:prstGeom>
        </p:spPr>
      </p:pic>
      <p:pic>
        <p:nvPicPr>
          <p:cNvPr id="8" name="圖片 7"/>
          <p:cNvPicPr>
            <a:picLocks noChangeAspect="1"/>
          </p:cNvPicPr>
          <p:nvPr/>
        </p:nvPicPr>
        <p:blipFill>
          <a:blip r:embed="rId3"/>
          <a:stretch>
            <a:fillRect/>
          </a:stretch>
        </p:blipFill>
        <p:spPr>
          <a:xfrm>
            <a:off x="4280360" y="3569568"/>
            <a:ext cx="2005294" cy="2954509"/>
          </a:xfrm>
          <a:prstGeom prst="rect">
            <a:avLst/>
          </a:prstGeom>
        </p:spPr>
      </p:pic>
      <p:pic>
        <p:nvPicPr>
          <p:cNvPr id="9" name="圖片 8"/>
          <p:cNvPicPr>
            <a:picLocks noChangeAspect="1"/>
          </p:cNvPicPr>
          <p:nvPr/>
        </p:nvPicPr>
        <p:blipFill>
          <a:blip r:embed="rId4"/>
          <a:stretch>
            <a:fillRect/>
          </a:stretch>
        </p:blipFill>
        <p:spPr>
          <a:xfrm>
            <a:off x="6726885" y="3573016"/>
            <a:ext cx="1999830" cy="2958996"/>
          </a:xfrm>
          <a:prstGeom prst="rect">
            <a:avLst/>
          </a:prstGeom>
        </p:spPr>
      </p:pic>
      <p:pic>
        <p:nvPicPr>
          <p:cNvPr id="10" name="圖片 9"/>
          <p:cNvPicPr>
            <a:picLocks noChangeAspect="1"/>
          </p:cNvPicPr>
          <p:nvPr/>
        </p:nvPicPr>
        <p:blipFill>
          <a:blip r:embed="rId5"/>
          <a:stretch>
            <a:fillRect/>
          </a:stretch>
        </p:blipFill>
        <p:spPr>
          <a:xfrm>
            <a:off x="9142290" y="3562810"/>
            <a:ext cx="1979714" cy="2944669"/>
          </a:xfrm>
          <a:prstGeom prst="rect">
            <a:avLst/>
          </a:prstGeom>
        </p:spPr>
      </p:pic>
    </p:spTree>
    <p:extLst>
      <p:ext uri="{BB962C8B-B14F-4D97-AF65-F5344CB8AC3E}">
        <p14:creationId xmlns:p14="http://schemas.microsoft.com/office/powerpoint/2010/main" val="242704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改</a:t>
            </a:r>
            <a:r>
              <a:rPr lang="zh-TW" altLang="en-US" dirty="0"/>
              <a:t>良</a:t>
            </a:r>
            <a:r>
              <a:rPr lang="zh-TW" altLang="en-US" dirty="0" smtClean="0"/>
              <a:t>式離散餘弦轉換</a:t>
            </a:r>
            <a:r>
              <a:rPr lang="en-US" altLang="zh-TW" dirty="0" smtClean="0"/>
              <a:t>(Cont.)</a:t>
            </a:r>
            <a:endParaRPr lang="zh-TW" dirty="0"/>
          </a:p>
        </p:txBody>
      </p:sp>
      <p:sp>
        <p:nvSpPr>
          <p:cNvPr id="14" name="內容版面配置區 13"/>
          <p:cNvSpPr>
            <a:spLocks noGrp="1"/>
          </p:cNvSpPr>
          <p:nvPr>
            <p:ph idx="1"/>
          </p:nvPr>
        </p:nvSpPr>
        <p:spPr>
          <a:xfrm>
            <a:off x="1522413" y="1904999"/>
            <a:ext cx="9900591" cy="4764361"/>
          </a:xfrm>
        </p:spPr>
        <p:txBody>
          <a:bodyPr>
            <a:normAutofit/>
          </a:bodyPr>
          <a:lstStyle/>
          <a:p>
            <a:r>
              <a:rPr lang="en-US" altLang="zh-TW" dirty="0" smtClean="0"/>
              <a:t>Normal Window(</a:t>
            </a:r>
            <a:r>
              <a:rPr lang="zh-TW" altLang="en-US" dirty="0" smtClean="0"/>
              <a:t>長窗框</a:t>
            </a:r>
            <a:r>
              <a:rPr lang="en-US" altLang="zh-TW" dirty="0" smtClean="0"/>
              <a:t>)</a:t>
            </a:r>
            <a:r>
              <a:rPr lang="zh-TW" altLang="en-US" dirty="0" smtClean="0"/>
              <a:t> </a:t>
            </a:r>
            <a:r>
              <a:rPr lang="en-US" altLang="zh-TW" dirty="0" smtClean="0"/>
              <a:t>:</a:t>
            </a:r>
            <a:r>
              <a:rPr lang="zh-TW" altLang="en-US" dirty="0" smtClean="0"/>
              <a:t> 當子頻帶訊號的訊號穩定時，會採用此</a:t>
            </a:r>
            <a:r>
              <a:rPr lang="en-US" altLang="zh-TW" dirty="0" smtClean="0"/>
              <a:t>window</a:t>
            </a:r>
            <a:r>
              <a:rPr lang="zh-TW" altLang="en-US" dirty="0" smtClean="0"/>
              <a:t>已提供精細的頻譜解析度。</a:t>
            </a:r>
            <a:endParaRPr lang="en-US" altLang="zh-TW" dirty="0" smtClean="0"/>
          </a:p>
          <a:p>
            <a:endParaRPr lang="en-US" altLang="zh-TW" sz="800" dirty="0" smtClean="0"/>
          </a:p>
          <a:p>
            <a:r>
              <a:rPr lang="en-US" altLang="zh-TW" dirty="0" smtClean="0"/>
              <a:t>Short Window(</a:t>
            </a:r>
            <a:r>
              <a:rPr lang="zh-TW" altLang="en-US" dirty="0" smtClean="0"/>
              <a:t>短窗框</a:t>
            </a:r>
            <a:r>
              <a:rPr lang="en-US" altLang="zh-TW" dirty="0" smtClean="0"/>
              <a:t>)</a:t>
            </a:r>
            <a:r>
              <a:rPr lang="zh-TW" altLang="en-US" dirty="0" smtClean="0"/>
              <a:t> </a:t>
            </a:r>
            <a:r>
              <a:rPr lang="en-US" altLang="zh-TW" dirty="0" smtClean="0"/>
              <a:t>:</a:t>
            </a:r>
            <a:r>
              <a:rPr lang="zh-TW" altLang="en-US" dirty="0" smtClean="0"/>
              <a:t> 當子頻帶訊號較不穩定時，會採用此</a:t>
            </a:r>
            <a:r>
              <a:rPr lang="en-US" altLang="zh-TW" dirty="0" smtClean="0"/>
              <a:t>window</a:t>
            </a:r>
            <a:r>
              <a:rPr lang="zh-TW" altLang="en-US" dirty="0"/>
              <a:t>以</a:t>
            </a:r>
            <a:r>
              <a:rPr lang="zh-TW" altLang="en-US" dirty="0" smtClean="0"/>
              <a:t>提供較精確的時間解析度。</a:t>
            </a:r>
            <a:endParaRPr lang="en-US" altLang="zh-TW" dirty="0" smtClean="0"/>
          </a:p>
          <a:p>
            <a:endParaRPr lang="en-US" altLang="zh-TW" sz="800" dirty="0" smtClean="0"/>
          </a:p>
          <a:p>
            <a:r>
              <a:rPr lang="en-US" altLang="zh-TW" dirty="0" smtClean="0"/>
              <a:t>Start Window(</a:t>
            </a:r>
            <a:r>
              <a:rPr lang="zh-TW" altLang="en-US" dirty="0" smtClean="0"/>
              <a:t>長短窗框</a:t>
            </a:r>
            <a:r>
              <a:rPr lang="en-US" altLang="zh-TW" dirty="0" smtClean="0"/>
              <a:t>)</a:t>
            </a:r>
            <a:r>
              <a:rPr lang="zh-TW" altLang="en-US" dirty="0" smtClean="0"/>
              <a:t> </a:t>
            </a:r>
            <a:r>
              <a:rPr lang="en-US" altLang="zh-TW" dirty="0" smtClean="0"/>
              <a:t>:</a:t>
            </a:r>
            <a:r>
              <a:rPr lang="zh-TW" altLang="en-US" dirty="0" smtClean="0"/>
              <a:t> 用於長窗框要轉換到短窗框時的過渡窗框。</a:t>
            </a:r>
            <a:endParaRPr lang="en-US" altLang="zh-TW" dirty="0" smtClean="0"/>
          </a:p>
          <a:p>
            <a:endParaRPr lang="en-US" altLang="zh-TW" sz="800" dirty="0" smtClean="0"/>
          </a:p>
          <a:p>
            <a:r>
              <a:rPr lang="en-US" altLang="zh-TW" dirty="0" smtClean="0"/>
              <a:t>Stop Window(</a:t>
            </a:r>
            <a:r>
              <a:rPr lang="zh-TW" altLang="en-US" dirty="0" smtClean="0"/>
              <a:t>短長窗框</a:t>
            </a:r>
            <a:r>
              <a:rPr lang="en-US" altLang="zh-TW" dirty="0" smtClean="0"/>
              <a:t>)</a:t>
            </a:r>
            <a:r>
              <a:rPr lang="zh-TW" altLang="en-US" dirty="0" smtClean="0"/>
              <a:t> </a:t>
            </a:r>
            <a:r>
              <a:rPr lang="en-US" altLang="zh-TW" dirty="0" smtClean="0"/>
              <a:t>:</a:t>
            </a:r>
            <a:r>
              <a:rPr lang="zh-TW" altLang="en-US" dirty="0" smtClean="0"/>
              <a:t> 用於短窗框要轉換到長窗框時的過渡窗框。</a:t>
            </a:r>
            <a:endParaRPr lang="en-US" altLang="zh-TW" dirty="0" smtClean="0"/>
          </a:p>
        </p:txBody>
      </p:sp>
    </p:spTree>
    <p:extLst>
      <p:ext uri="{BB962C8B-B14F-4D97-AF65-F5344CB8AC3E}">
        <p14:creationId xmlns:p14="http://schemas.microsoft.com/office/powerpoint/2010/main" val="245370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數位音訊</a:t>
            </a:r>
            <a:r>
              <a:rPr lang="zh-TW" altLang="en-US" dirty="0"/>
              <a:t>編碼</a:t>
            </a:r>
            <a:endParaRPr lang="zh-TW" dirty="0"/>
          </a:p>
        </p:txBody>
      </p:sp>
      <p:sp>
        <p:nvSpPr>
          <p:cNvPr id="14" name="內容版面配置區 13"/>
          <p:cNvSpPr>
            <a:spLocks noGrp="1"/>
          </p:cNvSpPr>
          <p:nvPr>
            <p:ph idx="1"/>
          </p:nvPr>
        </p:nvSpPr>
        <p:spPr>
          <a:xfrm>
            <a:off x="1522413" y="1904999"/>
            <a:ext cx="9324527" cy="4114801"/>
          </a:xfrm>
        </p:spPr>
        <p:txBody>
          <a:bodyPr/>
          <a:lstStyle/>
          <a:p>
            <a:r>
              <a:rPr lang="zh-TW" altLang="en-US" dirty="0" smtClean="0"/>
              <a:t>脈衝編碼調變</a:t>
            </a:r>
            <a:r>
              <a:rPr lang="en-US" altLang="zh-TW" dirty="0" smtClean="0"/>
              <a:t>(Pulse-Code Modulation, PCM) : </a:t>
            </a:r>
            <a:r>
              <a:rPr lang="zh-TW" altLang="en-US" dirty="0" smtClean="0"/>
              <a:t>最傳統直接的編碼方法，主要分為下列</a:t>
            </a:r>
            <a:r>
              <a:rPr lang="en-US" altLang="zh-TW" dirty="0" smtClean="0"/>
              <a:t>2</a:t>
            </a:r>
            <a:r>
              <a:rPr lang="zh-TW" altLang="en-US" dirty="0" smtClean="0"/>
              <a:t>個步驟</a:t>
            </a:r>
            <a:r>
              <a:rPr lang="en-US" altLang="zh-TW" dirty="0" smtClean="0"/>
              <a:t>:</a:t>
            </a:r>
          </a:p>
          <a:p>
            <a:pPr lvl="1"/>
            <a:r>
              <a:rPr lang="en-US" altLang="zh-TW" dirty="0" smtClean="0"/>
              <a:t>(1)</a:t>
            </a:r>
            <a:r>
              <a:rPr lang="zh-TW" altLang="en-US" dirty="0" smtClean="0"/>
              <a:t> 取樣 </a:t>
            </a:r>
            <a:r>
              <a:rPr lang="en-US" altLang="zh-TW" dirty="0" smtClean="0"/>
              <a:t>:</a:t>
            </a:r>
            <a:r>
              <a:rPr lang="zh-TW" altLang="en-US" dirty="0" smtClean="0"/>
              <a:t> 依照取樣率取出聲音訊號</a:t>
            </a:r>
            <a:r>
              <a:rPr lang="en-US" altLang="zh-TW" dirty="0" smtClean="0"/>
              <a:t>(ex: 44.1KHz)</a:t>
            </a:r>
          </a:p>
          <a:p>
            <a:pPr lvl="1"/>
            <a:r>
              <a:rPr lang="en-US" altLang="zh-TW" dirty="0" smtClean="0"/>
              <a:t>(2)</a:t>
            </a:r>
            <a:r>
              <a:rPr lang="zh-TW" altLang="en-US" dirty="0" smtClean="0"/>
              <a:t> 量化 </a:t>
            </a:r>
            <a:r>
              <a:rPr lang="en-US" altLang="zh-TW" dirty="0" smtClean="0"/>
              <a:t>:</a:t>
            </a:r>
            <a:r>
              <a:rPr lang="zh-TW" altLang="en-US" dirty="0" smtClean="0"/>
              <a:t> 將取出來的聲音強度依照某種運算映射成整數，並用二進位來記錄。</a:t>
            </a:r>
            <a:endParaRPr lang="en-US" altLang="zh-TW" dirty="0" smtClean="0"/>
          </a:p>
          <a:p>
            <a:pPr lvl="1"/>
            <a:endParaRPr lang="en-US" altLang="zh-TW" dirty="0"/>
          </a:p>
        </p:txBody>
      </p:sp>
      <p:pic>
        <p:nvPicPr>
          <p:cNvPr id="2" name="圖片 1"/>
          <p:cNvPicPr>
            <a:picLocks noChangeAspect="1"/>
          </p:cNvPicPr>
          <p:nvPr/>
        </p:nvPicPr>
        <p:blipFill>
          <a:blip r:embed="rId2"/>
          <a:stretch>
            <a:fillRect/>
          </a:stretch>
        </p:blipFill>
        <p:spPr>
          <a:xfrm>
            <a:off x="2782044" y="3717032"/>
            <a:ext cx="7224386" cy="2773920"/>
          </a:xfrm>
          <a:prstGeom prst="rect">
            <a:avLst/>
          </a:prstGeom>
          <a:solidFill>
            <a:schemeClr val="tx1"/>
          </a:solidFill>
        </p:spPr>
      </p:pic>
    </p:spTree>
    <p:extLst>
      <p:ext uri="{BB962C8B-B14F-4D97-AF65-F5344CB8AC3E}">
        <p14:creationId xmlns:p14="http://schemas.microsoft.com/office/powerpoint/2010/main" val="78462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改</a:t>
            </a:r>
            <a:r>
              <a:rPr lang="zh-TW" altLang="en-US" dirty="0"/>
              <a:t>良</a:t>
            </a:r>
            <a:r>
              <a:rPr lang="zh-TW" altLang="en-US" dirty="0" smtClean="0"/>
              <a:t>式離散餘弦轉換</a:t>
            </a:r>
            <a:r>
              <a:rPr lang="en-US" altLang="zh-TW" dirty="0" smtClean="0"/>
              <a:t>(Cont.)</a:t>
            </a:r>
            <a:endParaRPr lang="zh-TW" dirty="0"/>
          </a:p>
        </p:txBody>
      </p:sp>
      <p:sp>
        <p:nvSpPr>
          <p:cNvPr id="14" name="內容版面配置區 13"/>
          <p:cNvSpPr>
            <a:spLocks noGrp="1"/>
          </p:cNvSpPr>
          <p:nvPr>
            <p:ph idx="1"/>
          </p:nvPr>
        </p:nvSpPr>
        <p:spPr>
          <a:xfrm>
            <a:off x="1522413" y="1904999"/>
            <a:ext cx="9900591" cy="4764361"/>
          </a:xfrm>
        </p:spPr>
        <p:txBody>
          <a:bodyPr>
            <a:normAutofit/>
          </a:bodyPr>
          <a:lstStyle/>
          <a:p>
            <a:r>
              <a:rPr lang="en-US" altLang="zh-TW" dirty="0" smtClean="0"/>
              <a:t>Note:</a:t>
            </a:r>
          </a:p>
          <a:p>
            <a:pPr lvl="1"/>
            <a:r>
              <a:rPr lang="zh-TW" altLang="en-US" dirty="0" smtClean="0"/>
              <a:t>使用</a:t>
            </a:r>
            <a:r>
              <a:rPr lang="en-US" altLang="zh-TW" dirty="0" smtClean="0"/>
              <a:t>short time Fourier/ Cosine transform</a:t>
            </a:r>
            <a:r>
              <a:rPr lang="zh-TW" altLang="en-US" dirty="0" smtClean="0"/>
              <a:t>時，所選的</a:t>
            </a:r>
            <a:r>
              <a:rPr lang="en-US" altLang="zh-TW" dirty="0" smtClean="0"/>
              <a:t>window</a:t>
            </a:r>
            <a:r>
              <a:rPr lang="zh-TW" altLang="en-US" dirty="0" smtClean="0"/>
              <a:t>越窄其時域解析度會越高，頻域解析度越低；相反，使用</a:t>
            </a:r>
            <a:r>
              <a:rPr lang="en-US" altLang="zh-TW" dirty="0" smtClean="0"/>
              <a:t>window</a:t>
            </a:r>
            <a:r>
              <a:rPr lang="zh-TW" altLang="en-US" dirty="0" smtClean="0"/>
              <a:t>越寬其頻域解析度越高，時域解析度越低。</a:t>
            </a:r>
            <a:endParaRPr lang="en-US" altLang="zh-TW" dirty="0" smtClean="0"/>
          </a:p>
          <a:p>
            <a:pPr lvl="1"/>
            <a:endParaRPr lang="en-US" altLang="zh-TW" dirty="0"/>
          </a:p>
          <a:p>
            <a:pPr lvl="1"/>
            <a:r>
              <a:rPr lang="en-US" altLang="zh-TW" dirty="0" smtClean="0"/>
              <a:t>MDCT</a:t>
            </a:r>
            <a:r>
              <a:rPr lang="zh-TW" altLang="en-US" dirty="0" smtClean="0"/>
              <a:t>的</a:t>
            </a:r>
            <a:r>
              <a:rPr lang="en-US" altLang="zh-TW" dirty="0" smtClean="0"/>
              <a:t>window</a:t>
            </a:r>
            <a:r>
              <a:rPr lang="zh-TW" altLang="en-US" dirty="0" smtClean="0"/>
              <a:t>選擇是根據第二聲響心理模型來選定。</a:t>
            </a:r>
            <a:endParaRPr lang="en-US" altLang="zh-TW" dirty="0" smtClean="0"/>
          </a:p>
        </p:txBody>
      </p:sp>
    </p:spTree>
    <p:extLst>
      <p:ext uri="{BB962C8B-B14F-4D97-AF65-F5344CB8AC3E}">
        <p14:creationId xmlns:p14="http://schemas.microsoft.com/office/powerpoint/2010/main" val="10294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smtClean="0"/>
              <a:t>MP3</a:t>
            </a:r>
            <a:r>
              <a:rPr lang="zh-TW" altLang="en-US" dirty="0" smtClean="0"/>
              <a:t>壓縮原理</a:t>
            </a:r>
            <a:r>
              <a:rPr lang="en-US" altLang="zh-TW" dirty="0" smtClean="0"/>
              <a:t>(Cont.)</a:t>
            </a:r>
            <a:endParaRPr lang="zh-TW" dirty="0"/>
          </a:p>
        </p:txBody>
      </p:sp>
      <p:sp>
        <p:nvSpPr>
          <p:cNvPr id="14" name="內容版面配置區 13"/>
          <p:cNvSpPr>
            <a:spLocks noGrp="1"/>
          </p:cNvSpPr>
          <p:nvPr>
            <p:ph idx="1"/>
          </p:nvPr>
        </p:nvSpPr>
        <p:spPr>
          <a:xfrm>
            <a:off x="1522413" y="1904999"/>
            <a:ext cx="9324527" cy="4764361"/>
          </a:xfrm>
        </p:spPr>
        <p:txBody>
          <a:bodyPr>
            <a:normAutofit/>
          </a:bodyPr>
          <a:lstStyle/>
          <a:p>
            <a:r>
              <a:rPr lang="en-US" altLang="zh-TW" dirty="0" smtClean="0"/>
              <a:t>MP3</a:t>
            </a:r>
            <a:r>
              <a:rPr lang="zh-TW" altLang="en-US" dirty="0" smtClean="0"/>
              <a:t> 壓縮流程圖</a:t>
            </a:r>
            <a:endParaRPr lang="en-US" altLang="zh-TW" dirty="0" smtClean="0"/>
          </a:p>
        </p:txBody>
      </p:sp>
      <p:sp>
        <p:nvSpPr>
          <p:cNvPr id="3" name="矩形 2"/>
          <p:cNvSpPr/>
          <p:nvPr/>
        </p:nvSpPr>
        <p:spPr>
          <a:xfrm>
            <a:off x="1991401" y="3077891"/>
            <a:ext cx="1569803" cy="792088"/>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2202924" y="4707240"/>
            <a:ext cx="1368152" cy="792088"/>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4373743" y="3087060"/>
            <a:ext cx="1152128" cy="792088"/>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4265731" y="4707240"/>
            <a:ext cx="1368152" cy="79208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6378866" y="3077891"/>
            <a:ext cx="2016224" cy="792088"/>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7026938" y="4707240"/>
            <a:ext cx="1368152" cy="792088"/>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9090267" y="2348880"/>
            <a:ext cx="1368152" cy="3654504"/>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 name="直線單箭頭接點 4"/>
          <p:cNvCxnSpPr/>
          <p:nvPr/>
        </p:nvCxnSpPr>
        <p:spPr>
          <a:xfrm flipV="1">
            <a:off x="881355" y="3473935"/>
            <a:ext cx="1080120" cy="9169"/>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18" name="直線接點 17"/>
          <p:cNvCxnSpPr/>
          <p:nvPr/>
        </p:nvCxnSpPr>
        <p:spPr>
          <a:xfrm flipH="1">
            <a:off x="1457418" y="3483104"/>
            <a:ext cx="1" cy="1620180"/>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1457418" y="5103284"/>
            <a:ext cx="720080"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3" name="直線單箭頭接點 22"/>
          <p:cNvCxnSpPr/>
          <p:nvPr/>
        </p:nvCxnSpPr>
        <p:spPr>
          <a:xfrm>
            <a:off x="3545651" y="5122324"/>
            <a:ext cx="720080"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0" name="直線單箭頭接點 29"/>
          <p:cNvCxnSpPr>
            <a:endCxn id="10" idx="1"/>
          </p:cNvCxnSpPr>
          <p:nvPr/>
        </p:nvCxnSpPr>
        <p:spPr>
          <a:xfrm>
            <a:off x="3571076" y="3483104"/>
            <a:ext cx="802667"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2" name="直線單箭頭接點 31"/>
          <p:cNvCxnSpPr/>
          <p:nvPr/>
        </p:nvCxnSpPr>
        <p:spPr>
          <a:xfrm>
            <a:off x="5540195" y="3483104"/>
            <a:ext cx="838671"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5" name="直線單箭頭接點 34"/>
          <p:cNvCxnSpPr/>
          <p:nvPr/>
        </p:nvCxnSpPr>
        <p:spPr>
          <a:xfrm rot="5400000">
            <a:off x="7291678" y="4287905"/>
            <a:ext cx="838671"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6" name="直線單箭頭接點 35"/>
          <p:cNvCxnSpPr>
            <a:stCxn id="11" idx="0"/>
            <a:endCxn id="10" idx="2"/>
          </p:cNvCxnSpPr>
          <p:nvPr/>
        </p:nvCxnSpPr>
        <p:spPr>
          <a:xfrm flipV="1">
            <a:off x="4949807" y="3879148"/>
            <a:ext cx="0" cy="828092"/>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44" name="直線接點 43"/>
          <p:cNvCxnSpPr/>
          <p:nvPr/>
        </p:nvCxnSpPr>
        <p:spPr>
          <a:xfrm flipH="1">
            <a:off x="5633883" y="5122324"/>
            <a:ext cx="1015530" cy="0"/>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p:nvPr/>
        </p:nvCxnSpPr>
        <p:spPr>
          <a:xfrm flipV="1">
            <a:off x="6649413" y="3879151"/>
            <a:ext cx="3446" cy="1243173"/>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48" name="直線單箭頭接點 47"/>
          <p:cNvCxnSpPr>
            <a:stCxn id="12" idx="3"/>
          </p:cNvCxnSpPr>
          <p:nvPr/>
        </p:nvCxnSpPr>
        <p:spPr>
          <a:xfrm>
            <a:off x="8395090" y="3473935"/>
            <a:ext cx="695177"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51" name="直線單箭頭接點 50"/>
          <p:cNvCxnSpPr/>
          <p:nvPr/>
        </p:nvCxnSpPr>
        <p:spPr>
          <a:xfrm>
            <a:off x="8395090" y="5138565"/>
            <a:ext cx="695177"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52" name="直線單箭頭接點 51"/>
          <p:cNvCxnSpPr/>
          <p:nvPr/>
        </p:nvCxnSpPr>
        <p:spPr>
          <a:xfrm>
            <a:off x="10458419" y="4266966"/>
            <a:ext cx="695177"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53" name="文字方塊 52"/>
          <p:cNvSpPr txBox="1"/>
          <p:nvPr/>
        </p:nvSpPr>
        <p:spPr>
          <a:xfrm>
            <a:off x="1916857" y="3136919"/>
            <a:ext cx="1717613" cy="674031"/>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32-Channel</a:t>
            </a:r>
          </a:p>
          <a:p>
            <a:pPr algn="ctr">
              <a:lnSpc>
                <a:spcPct val="90000"/>
              </a:lnSpc>
            </a:pPr>
            <a:r>
              <a:rPr lang="en-US" altLang="zh-TW" sz="1400" dirty="0" err="1" smtClean="0">
                <a:solidFill>
                  <a:srgbClr val="FFFF00"/>
                </a:solidFill>
                <a:latin typeface="Times New Roman" panose="02020603050405020304" pitchFamily="18" charset="0"/>
                <a:cs typeface="Times New Roman" panose="02020603050405020304" pitchFamily="18" charset="0"/>
              </a:rPr>
              <a:t>Polyphase</a:t>
            </a:r>
            <a:endParaRPr lang="en-US" altLang="zh-TW" sz="1400" dirty="0" smtClean="0">
              <a:solidFill>
                <a:srgbClr val="FFFF00"/>
              </a:solidFill>
              <a:latin typeface="Times New Roman" panose="02020603050405020304" pitchFamily="18" charset="0"/>
              <a:cs typeface="Times New Roman" panose="02020603050405020304" pitchFamily="18" charset="0"/>
            </a:endParaRPr>
          </a:p>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Analysis </a:t>
            </a:r>
            <a:r>
              <a:rPr lang="en-US" altLang="zh-TW" sz="1400" dirty="0" err="1" smtClean="0">
                <a:solidFill>
                  <a:srgbClr val="FFFF00"/>
                </a:solidFill>
                <a:latin typeface="Times New Roman" panose="02020603050405020304" pitchFamily="18" charset="0"/>
                <a:cs typeface="Times New Roman" panose="02020603050405020304" pitchFamily="18" charset="0"/>
              </a:rPr>
              <a:t>Filterbank</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65" name="文字方塊 64"/>
          <p:cNvSpPr txBox="1"/>
          <p:nvPr/>
        </p:nvSpPr>
        <p:spPr>
          <a:xfrm>
            <a:off x="2000896" y="4960168"/>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FFT</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1" name="文字方塊 70"/>
          <p:cNvSpPr txBox="1"/>
          <p:nvPr/>
        </p:nvSpPr>
        <p:spPr>
          <a:xfrm>
            <a:off x="4094278" y="4882258"/>
            <a:ext cx="1717613" cy="480131"/>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Psychoacoustic</a:t>
            </a:r>
            <a:br>
              <a:rPr lang="en-US" altLang="zh-TW" sz="1400" dirty="0" smtClean="0">
                <a:solidFill>
                  <a:srgbClr val="FFFF00"/>
                </a:solidFill>
                <a:latin typeface="Times New Roman" panose="02020603050405020304" pitchFamily="18" charset="0"/>
                <a:cs typeface="Times New Roman" panose="02020603050405020304" pitchFamily="18" charset="0"/>
              </a:rPr>
            </a:br>
            <a:r>
              <a:rPr lang="en-US" altLang="zh-TW" sz="1400" dirty="0" smtClean="0">
                <a:solidFill>
                  <a:srgbClr val="FFFF00"/>
                </a:solidFill>
                <a:latin typeface="Times New Roman" panose="02020603050405020304" pitchFamily="18" charset="0"/>
                <a:cs typeface="Times New Roman" panose="02020603050405020304" pitchFamily="18" charset="0"/>
              </a:rPr>
              <a:t>Model II</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2" name="文字方塊 71"/>
          <p:cNvSpPr txBox="1"/>
          <p:nvPr/>
        </p:nvSpPr>
        <p:spPr>
          <a:xfrm>
            <a:off x="4086123" y="3330818"/>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MDCT</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3" name="文字方塊 72"/>
          <p:cNvSpPr txBox="1"/>
          <p:nvPr/>
        </p:nvSpPr>
        <p:spPr>
          <a:xfrm>
            <a:off x="6543009" y="3111121"/>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Bit Allocation Loop</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4" name="文字方塊 73"/>
          <p:cNvSpPr txBox="1"/>
          <p:nvPr/>
        </p:nvSpPr>
        <p:spPr>
          <a:xfrm>
            <a:off x="6550794" y="3328776"/>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Quantization</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5" name="文字方塊 74"/>
          <p:cNvSpPr txBox="1"/>
          <p:nvPr/>
        </p:nvSpPr>
        <p:spPr>
          <a:xfrm>
            <a:off x="6558579" y="3546431"/>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Huffman coding</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6" name="文字方塊 75"/>
          <p:cNvSpPr txBox="1"/>
          <p:nvPr/>
        </p:nvSpPr>
        <p:spPr>
          <a:xfrm>
            <a:off x="6847754" y="4889774"/>
            <a:ext cx="1717613" cy="480131"/>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Coding of</a:t>
            </a:r>
          </a:p>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Side-Information</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7" name="文字方塊 76"/>
          <p:cNvSpPr txBox="1"/>
          <p:nvPr/>
        </p:nvSpPr>
        <p:spPr>
          <a:xfrm>
            <a:off x="8915537" y="4020606"/>
            <a:ext cx="1717613" cy="480131"/>
          </a:xfrm>
          <a:prstGeom prst="rect">
            <a:avLst/>
          </a:prstGeom>
          <a:noFill/>
        </p:spPr>
        <p:txBody>
          <a:bodyPr wrap="square" rtlCol="0">
            <a:spAutoFit/>
          </a:bodyPr>
          <a:lstStyle/>
          <a:p>
            <a:pPr algn="ctr">
              <a:lnSpc>
                <a:spcPct val="90000"/>
              </a:lnSpc>
            </a:pPr>
            <a:r>
              <a:rPr lang="en-US" altLang="zh-TW" sz="1400" dirty="0" err="1" smtClean="0">
                <a:solidFill>
                  <a:srgbClr val="FFFF00"/>
                </a:solidFill>
                <a:latin typeface="Times New Roman" panose="02020603050405020304" pitchFamily="18" charset="0"/>
                <a:cs typeface="Times New Roman" panose="02020603050405020304" pitchFamily="18" charset="0"/>
              </a:rPr>
              <a:t>Bitstream</a:t>
            </a:r>
            <a:r>
              <a:rPr lang="en-US" altLang="zh-TW" sz="1400" dirty="0" smtClean="0">
                <a:solidFill>
                  <a:srgbClr val="FFFF00"/>
                </a:solidFill>
                <a:latin typeface="Times New Roman" panose="02020603050405020304" pitchFamily="18" charset="0"/>
                <a:cs typeface="Times New Roman" panose="02020603050405020304" pitchFamily="18" charset="0"/>
              </a:rPr>
              <a:t> </a:t>
            </a:r>
          </a:p>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Formatting</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8" name="文字方塊 77"/>
          <p:cNvSpPr txBox="1"/>
          <p:nvPr/>
        </p:nvSpPr>
        <p:spPr>
          <a:xfrm>
            <a:off x="459885" y="3166646"/>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PCM signal</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9" name="文字方塊 78"/>
          <p:cNvSpPr txBox="1"/>
          <p:nvPr/>
        </p:nvSpPr>
        <p:spPr>
          <a:xfrm>
            <a:off x="3543917" y="4080287"/>
            <a:ext cx="1717613" cy="480131"/>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Window</a:t>
            </a:r>
            <a:br>
              <a:rPr lang="en-US" altLang="zh-TW" sz="1400" dirty="0" smtClean="0">
                <a:solidFill>
                  <a:srgbClr val="FFFF00"/>
                </a:solidFill>
                <a:latin typeface="Times New Roman" panose="02020603050405020304" pitchFamily="18" charset="0"/>
                <a:cs typeface="Times New Roman" panose="02020603050405020304" pitchFamily="18" charset="0"/>
              </a:rPr>
            </a:br>
            <a:r>
              <a:rPr lang="en-US" altLang="zh-TW" sz="1400" dirty="0" smtClean="0">
                <a:solidFill>
                  <a:srgbClr val="FFFF00"/>
                </a:solidFill>
                <a:latin typeface="Times New Roman" panose="02020603050405020304" pitchFamily="18" charset="0"/>
                <a:cs typeface="Times New Roman" panose="02020603050405020304" pitchFamily="18" charset="0"/>
              </a:rPr>
              <a:t>Switching</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80" name="文字方塊 79"/>
          <p:cNvSpPr txBox="1"/>
          <p:nvPr/>
        </p:nvSpPr>
        <p:spPr>
          <a:xfrm>
            <a:off x="5466929" y="4214785"/>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SMR</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81" name="文字方塊 80"/>
          <p:cNvSpPr txBox="1"/>
          <p:nvPr/>
        </p:nvSpPr>
        <p:spPr>
          <a:xfrm>
            <a:off x="10682576" y="4047113"/>
            <a:ext cx="1717613" cy="480131"/>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Coded</a:t>
            </a:r>
            <a:br>
              <a:rPr lang="en-US" altLang="zh-TW" sz="1400" dirty="0" smtClean="0">
                <a:solidFill>
                  <a:srgbClr val="FFFF00"/>
                </a:solidFill>
                <a:latin typeface="Times New Roman" panose="02020603050405020304" pitchFamily="18" charset="0"/>
                <a:cs typeface="Times New Roman" panose="02020603050405020304" pitchFamily="18" charset="0"/>
              </a:rPr>
            </a:br>
            <a:r>
              <a:rPr lang="en-US" altLang="zh-TW" sz="1400" dirty="0" smtClean="0">
                <a:solidFill>
                  <a:srgbClr val="FFFF00"/>
                </a:solidFill>
                <a:latin typeface="Times New Roman" panose="02020603050405020304" pitchFamily="18" charset="0"/>
                <a:cs typeface="Times New Roman" panose="02020603050405020304" pitchFamily="18" charset="0"/>
              </a:rPr>
              <a:t>Audio Data</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389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第二聲響心理模型</a:t>
            </a:r>
            <a:r>
              <a:rPr lang="en-US" altLang="zh-TW" dirty="0" smtClean="0"/>
              <a:t>(Cont.)</a:t>
            </a:r>
            <a:endParaRPr lang="zh-TW" dirty="0"/>
          </a:p>
        </p:txBody>
      </p:sp>
      <p:sp>
        <p:nvSpPr>
          <p:cNvPr id="14" name="內容版面配置區 13"/>
          <p:cNvSpPr>
            <a:spLocks noGrp="1"/>
          </p:cNvSpPr>
          <p:nvPr>
            <p:ph idx="1"/>
          </p:nvPr>
        </p:nvSpPr>
        <p:spPr>
          <a:xfrm>
            <a:off x="1522413" y="1904999"/>
            <a:ext cx="9900591" cy="4764361"/>
          </a:xfrm>
        </p:spPr>
        <p:txBody>
          <a:bodyPr>
            <a:normAutofit/>
          </a:bodyPr>
          <a:lstStyle/>
          <a:p>
            <a:r>
              <a:rPr lang="zh-TW" altLang="en-US" dirty="0" smtClean="0"/>
              <a:t>靜音門檻曲線 </a:t>
            </a:r>
            <a:r>
              <a:rPr lang="en-US" altLang="zh-TW" dirty="0" smtClean="0"/>
              <a:t>(The Threshold in Quiet) : </a:t>
            </a:r>
            <a:r>
              <a:rPr lang="zh-TW" altLang="en-US" dirty="0" smtClean="0"/>
              <a:t>若聲音強度低於靜音門檻曲線，則代表人耳聽不見該頻率的聲音。</a:t>
            </a:r>
            <a:endParaRPr lang="en-US" altLang="zh-TW" dirty="0" smtClean="0"/>
          </a:p>
        </p:txBody>
      </p:sp>
      <p:pic>
        <p:nvPicPr>
          <p:cNvPr id="3" name="圖片 2"/>
          <p:cNvPicPr>
            <a:picLocks noChangeAspect="1"/>
          </p:cNvPicPr>
          <p:nvPr/>
        </p:nvPicPr>
        <p:blipFill>
          <a:blip r:embed="rId2"/>
          <a:stretch>
            <a:fillRect/>
          </a:stretch>
        </p:blipFill>
        <p:spPr>
          <a:xfrm>
            <a:off x="2908200" y="2852936"/>
            <a:ext cx="7129015" cy="3693790"/>
          </a:xfrm>
          <a:prstGeom prst="rect">
            <a:avLst/>
          </a:prstGeom>
        </p:spPr>
      </p:pic>
    </p:spTree>
    <p:extLst>
      <p:ext uri="{BB962C8B-B14F-4D97-AF65-F5344CB8AC3E}">
        <p14:creationId xmlns:p14="http://schemas.microsoft.com/office/powerpoint/2010/main" val="167563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第二聲響心理模型</a:t>
            </a:r>
            <a:r>
              <a:rPr lang="en-US" altLang="zh-TW" dirty="0" smtClean="0"/>
              <a:t>(Cont.)</a:t>
            </a:r>
            <a:endParaRPr lang="zh-TW" dirty="0"/>
          </a:p>
        </p:txBody>
      </p:sp>
      <p:sp>
        <p:nvSpPr>
          <p:cNvPr id="14" name="內容版面配置區 13"/>
          <p:cNvSpPr>
            <a:spLocks noGrp="1"/>
          </p:cNvSpPr>
          <p:nvPr>
            <p:ph idx="1"/>
          </p:nvPr>
        </p:nvSpPr>
        <p:spPr>
          <a:xfrm>
            <a:off x="1522413" y="1904999"/>
            <a:ext cx="9900591" cy="4764361"/>
          </a:xfrm>
        </p:spPr>
        <p:txBody>
          <a:bodyPr>
            <a:normAutofit/>
          </a:bodyPr>
          <a:lstStyle/>
          <a:p>
            <a:r>
              <a:rPr lang="zh-TW" altLang="en-US" dirty="0" smtClean="0"/>
              <a:t>臨界頻</a:t>
            </a:r>
            <a:r>
              <a:rPr lang="zh-TW" altLang="en-US" dirty="0"/>
              <a:t>帶</a:t>
            </a:r>
            <a:r>
              <a:rPr lang="zh-TW" altLang="en-US" dirty="0" smtClean="0"/>
              <a:t> </a:t>
            </a:r>
            <a:r>
              <a:rPr lang="en-US" altLang="zh-TW" dirty="0" smtClean="0"/>
              <a:t>(Critical Bands) : </a:t>
            </a:r>
            <a:r>
              <a:rPr lang="zh-TW" altLang="en-US" dirty="0" smtClean="0"/>
              <a:t>人耳對於不同頻率的解析度不同，頻率在同一個臨界頻帶變化的信號，人耳會難以分辨。</a:t>
            </a:r>
            <a:endParaRPr lang="en-US" altLang="zh-TW" dirty="0" smtClean="0"/>
          </a:p>
        </p:txBody>
      </p:sp>
      <p:pic>
        <p:nvPicPr>
          <p:cNvPr id="4" name="圖片 3"/>
          <p:cNvPicPr>
            <a:picLocks noChangeAspect="1"/>
          </p:cNvPicPr>
          <p:nvPr/>
        </p:nvPicPr>
        <p:blipFill>
          <a:blip r:embed="rId2"/>
          <a:stretch>
            <a:fillRect/>
          </a:stretch>
        </p:blipFill>
        <p:spPr>
          <a:xfrm>
            <a:off x="3069529" y="2740446"/>
            <a:ext cx="6806357" cy="3941052"/>
          </a:xfrm>
          <a:prstGeom prst="rect">
            <a:avLst/>
          </a:prstGeom>
        </p:spPr>
      </p:pic>
    </p:spTree>
    <p:extLst>
      <p:ext uri="{BB962C8B-B14F-4D97-AF65-F5344CB8AC3E}">
        <p14:creationId xmlns:p14="http://schemas.microsoft.com/office/powerpoint/2010/main" val="418279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第二聲響心理模型</a:t>
            </a:r>
            <a:r>
              <a:rPr lang="en-US" altLang="zh-TW" dirty="0" smtClean="0"/>
              <a:t>(Cont.)</a:t>
            </a:r>
            <a:endParaRPr lang="zh-TW" dirty="0"/>
          </a:p>
        </p:txBody>
      </p:sp>
      <p:sp>
        <p:nvSpPr>
          <p:cNvPr id="14" name="內容版面配置區 13"/>
          <p:cNvSpPr>
            <a:spLocks noGrp="1"/>
          </p:cNvSpPr>
          <p:nvPr>
            <p:ph idx="1"/>
          </p:nvPr>
        </p:nvSpPr>
        <p:spPr>
          <a:xfrm>
            <a:off x="1522413" y="1904999"/>
            <a:ext cx="9900591" cy="4764361"/>
          </a:xfrm>
        </p:spPr>
        <p:txBody>
          <a:bodyPr>
            <a:normAutofit/>
          </a:bodyPr>
          <a:lstStyle/>
          <a:p>
            <a:r>
              <a:rPr lang="zh-TW" altLang="en-US" dirty="0" smtClean="0"/>
              <a:t>頻域遮蔽效應 </a:t>
            </a:r>
            <a:r>
              <a:rPr lang="en-US" altLang="zh-TW" dirty="0" smtClean="0"/>
              <a:t>(Frequency masking) : </a:t>
            </a:r>
            <a:r>
              <a:rPr lang="zh-TW" altLang="en-US" dirty="0" smtClean="0"/>
              <a:t>在頻域上，強度較大的訊號會對鄰近的頻率產生遮蔽效應。</a:t>
            </a:r>
            <a:endParaRPr lang="en-US" altLang="zh-TW" dirty="0" smtClean="0"/>
          </a:p>
        </p:txBody>
      </p:sp>
      <p:pic>
        <p:nvPicPr>
          <p:cNvPr id="2" name="圖片 1"/>
          <p:cNvPicPr>
            <a:picLocks noChangeAspect="1"/>
          </p:cNvPicPr>
          <p:nvPr/>
        </p:nvPicPr>
        <p:blipFill>
          <a:blip r:embed="rId2"/>
          <a:stretch>
            <a:fillRect/>
          </a:stretch>
        </p:blipFill>
        <p:spPr>
          <a:xfrm>
            <a:off x="3644552" y="2924944"/>
            <a:ext cx="5656312" cy="3372924"/>
          </a:xfrm>
          <a:prstGeom prst="rect">
            <a:avLst/>
          </a:prstGeom>
        </p:spPr>
      </p:pic>
    </p:spTree>
    <p:extLst>
      <p:ext uri="{BB962C8B-B14F-4D97-AF65-F5344CB8AC3E}">
        <p14:creationId xmlns:p14="http://schemas.microsoft.com/office/powerpoint/2010/main" val="380091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第二聲響心理模型</a:t>
            </a:r>
            <a:r>
              <a:rPr lang="en-US" altLang="zh-TW" dirty="0" smtClean="0"/>
              <a:t>(Cont.)</a:t>
            </a:r>
            <a:endParaRPr lang="zh-TW" dirty="0"/>
          </a:p>
        </p:txBody>
      </p:sp>
      <p:sp>
        <p:nvSpPr>
          <p:cNvPr id="14" name="內容版面配置區 13"/>
          <p:cNvSpPr>
            <a:spLocks noGrp="1"/>
          </p:cNvSpPr>
          <p:nvPr>
            <p:ph idx="1"/>
          </p:nvPr>
        </p:nvSpPr>
        <p:spPr>
          <a:xfrm>
            <a:off x="1522413" y="1904999"/>
            <a:ext cx="9900591" cy="4764361"/>
          </a:xfrm>
        </p:spPr>
        <p:txBody>
          <a:bodyPr>
            <a:normAutofit/>
          </a:bodyPr>
          <a:lstStyle/>
          <a:p>
            <a:r>
              <a:rPr lang="zh-TW" altLang="en-US" dirty="0" smtClean="0"/>
              <a:t>時域遮蔽效應 </a:t>
            </a:r>
            <a:r>
              <a:rPr lang="en-US" altLang="zh-TW" dirty="0" smtClean="0"/>
              <a:t>(Temporal masking) : </a:t>
            </a:r>
            <a:r>
              <a:rPr lang="zh-TW" altLang="en-US" dirty="0" smtClean="0"/>
              <a:t>在</a:t>
            </a:r>
            <a:r>
              <a:rPr lang="zh-TW" altLang="en-US" dirty="0"/>
              <a:t>時</a:t>
            </a:r>
            <a:r>
              <a:rPr lang="zh-TW" altLang="en-US" dirty="0" smtClean="0"/>
              <a:t>域上，若在一個很短的時間內出現了兩個聲音，強度較大的聲音會遮蔽強度較小的聲音。</a:t>
            </a:r>
            <a:endParaRPr lang="en-US" altLang="zh-TW" dirty="0" smtClean="0"/>
          </a:p>
        </p:txBody>
      </p:sp>
      <p:pic>
        <p:nvPicPr>
          <p:cNvPr id="3" name="圖片 2"/>
          <p:cNvPicPr>
            <a:picLocks noChangeAspect="1"/>
          </p:cNvPicPr>
          <p:nvPr/>
        </p:nvPicPr>
        <p:blipFill>
          <a:blip r:embed="rId2"/>
          <a:stretch>
            <a:fillRect/>
          </a:stretch>
        </p:blipFill>
        <p:spPr>
          <a:xfrm>
            <a:off x="2349996" y="2780928"/>
            <a:ext cx="8506847" cy="3776373"/>
          </a:xfrm>
          <a:prstGeom prst="rect">
            <a:avLst/>
          </a:prstGeom>
        </p:spPr>
      </p:pic>
    </p:spTree>
    <p:extLst>
      <p:ext uri="{BB962C8B-B14F-4D97-AF65-F5344CB8AC3E}">
        <p14:creationId xmlns:p14="http://schemas.microsoft.com/office/powerpoint/2010/main" val="255034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第二聲響心理模型</a:t>
            </a:r>
            <a:r>
              <a:rPr lang="en-US" altLang="zh-TW" dirty="0" smtClean="0"/>
              <a:t>(Cont.)</a:t>
            </a:r>
            <a:endParaRPr lang="zh-TW" dirty="0"/>
          </a:p>
        </p:txBody>
      </p:sp>
      <p:sp>
        <p:nvSpPr>
          <p:cNvPr id="14" name="內容版面配置區 13"/>
          <p:cNvSpPr>
            <a:spLocks noGrp="1"/>
          </p:cNvSpPr>
          <p:nvPr>
            <p:ph idx="1"/>
          </p:nvPr>
        </p:nvSpPr>
        <p:spPr>
          <a:xfrm>
            <a:off x="1522413" y="1904999"/>
            <a:ext cx="9900591" cy="4764361"/>
          </a:xfrm>
        </p:spPr>
        <p:txBody>
          <a:bodyPr>
            <a:normAutofit/>
          </a:bodyPr>
          <a:lstStyle/>
          <a:p>
            <a:r>
              <a:rPr lang="en-US" altLang="zh-TW" dirty="0" smtClean="0"/>
              <a:t>Perceptual Entropy (PE) :  PE</a:t>
            </a:r>
            <a:r>
              <a:rPr lang="zh-TW" altLang="en-US" dirty="0" smtClean="0"/>
              <a:t>值結合了心理模型的遮蔽效應與量化的概念，可以用來評估音樂中所包含與感知特性有關的訊息。同時，</a:t>
            </a:r>
            <a:r>
              <a:rPr lang="en-US" altLang="zh-TW" dirty="0" smtClean="0"/>
              <a:t>PE</a:t>
            </a:r>
            <a:r>
              <a:rPr lang="zh-TW" altLang="en-US" dirty="0" smtClean="0"/>
              <a:t>值的大小也能夠來做為</a:t>
            </a:r>
            <a:r>
              <a:rPr lang="en-US" altLang="zh-TW" dirty="0" smtClean="0"/>
              <a:t>MDCT</a:t>
            </a:r>
            <a:r>
              <a:rPr lang="zh-TW" altLang="en-US" dirty="0" smtClean="0"/>
              <a:t>當中的窗框挑選的標準。</a:t>
            </a:r>
            <a:endParaRPr lang="en-US" altLang="zh-TW" dirty="0" smtClean="0"/>
          </a:p>
          <a:p>
            <a:pPr lvl="1"/>
            <a:endParaRPr lang="en-US" altLang="zh-TW" dirty="0"/>
          </a:p>
          <a:p>
            <a:pPr lvl="1"/>
            <a:r>
              <a:rPr lang="zh-TW" altLang="en-US" dirty="0" smtClean="0"/>
              <a:t>當</a:t>
            </a:r>
            <a:r>
              <a:rPr lang="en-US" altLang="zh-TW" dirty="0" smtClean="0"/>
              <a:t>PE</a:t>
            </a:r>
            <a:r>
              <a:rPr lang="zh-TW" altLang="en-US" dirty="0" smtClean="0"/>
              <a:t>值越高，代表此子頻帶的訊號變動較大，需要使用短窗框。</a:t>
            </a:r>
            <a:endParaRPr lang="en-US" altLang="zh-TW" dirty="0" smtClean="0"/>
          </a:p>
          <a:p>
            <a:pPr lvl="1"/>
            <a:endParaRPr lang="en-US" altLang="zh-TW" dirty="0"/>
          </a:p>
          <a:p>
            <a:pPr lvl="1"/>
            <a:r>
              <a:rPr lang="zh-TW" altLang="en-US" dirty="0" smtClean="0"/>
              <a:t>當</a:t>
            </a:r>
            <a:r>
              <a:rPr lang="en-US" altLang="zh-TW" dirty="0" smtClean="0"/>
              <a:t>PE</a:t>
            </a:r>
            <a:r>
              <a:rPr lang="zh-TW" altLang="en-US" dirty="0" smtClean="0"/>
              <a:t>值越小，代表此子頻帶內的訊號變動較小，需</a:t>
            </a:r>
            <a:r>
              <a:rPr lang="zh-TW" altLang="en-US" dirty="0"/>
              <a:t>要</a:t>
            </a:r>
            <a:r>
              <a:rPr lang="zh-TW" altLang="en-US" dirty="0" smtClean="0"/>
              <a:t>使用長窗框。</a:t>
            </a:r>
            <a:endParaRPr lang="en-US" altLang="zh-TW" dirty="0" smtClean="0"/>
          </a:p>
        </p:txBody>
      </p:sp>
    </p:spTree>
    <p:extLst>
      <p:ext uri="{BB962C8B-B14F-4D97-AF65-F5344CB8AC3E}">
        <p14:creationId xmlns:p14="http://schemas.microsoft.com/office/powerpoint/2010/main" val="230814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smtClean="0"/>
              <a:t>MP3</a:t>
            </a:r>
            <a:r>
              <a:rPr lang="zh-TW" altLang="en-US" dirty="0" smtClean="0"/>
              <a:t>壓縮原理</a:t>
            </a:r>
            <a:r>
              <a:rPr lang="en-US" altLang="zh-TW" dirty="0" smtClean="0"/>
              <a:t>(Cont.)</a:t>
            </a:r>
            <a:endParaRPr lang="zh-TW" dirty="0"/>
          </a:p>
        </p:txBody>
      </p:sp>
      <p:sp>
        <p:nvSpPr>
          <p:cNvPr id="14" name="內容版面配置區 13"/>
          <p:cNvSpPr>
            <a:spLocks noGrp="1"/>
          </p:cNvSpPr>
          <p:nvPr>
            <p:ph idx="1"/>
          </p:nvPr>
        </p:nvSpPr>
        <p:spPr>
          <a:xfrm>
            <a:off x="1522413" y="1904999"/>
            <a:ext cx="9324527" cy="4764361"/>
          </a:xfrm>
        </p:spPr>
        <p:txBody>
          <a:bodyPr>
            <a:normAutofit/>
          </a:bodyPr>
          <a:lstStyle/>
          <a:p>
            <a:r>
              <a:rPr lang="en-US" altLang="zh-TW" dirty="0" smtClean="0"/>
              <a:t>MP3</a:t>
            </a:r>
            <a:r>
              <a:rPr lang="zh-TW" altLang="en-US" dirty="0" smtClean="0"/>
              <a:t> 壓縮流程圖</a:t>
            </a:r>
            <a:endParaRPr lang="en-US" altLang="zh-TW" dirty="0" smtClean="0"/>
          </a:p>
        </p:txBody>
      </p:sp>
      <p:sp>
        <p:nvSpPr>
          <p:cNvPr id="3" name="矩形 2"/>
          <p:cNvSpPr/>
          <p:nvPr/>
        </p:nvSpPr>
        <p:spPr>
          <a:xfrm>
            <a:off x="1991401" y="3077891"/>
            <a:ext cx="1569803" cy="792088"/>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2202924" y="4707240"/>
            <a:ext cx="1368152" cy="792088"/>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4373743" y="3087060"/>
            <a:ext cx="1152128" cy="792088"/>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4265731" y="4707240"/>
            <a:ext cx="1368152" cy="792088"/>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6378866" y="3077891"/>
            <a:ext cx="2016224" cy="79208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7026938" y="4707240"/>
            <a:ext cx="1368152" cy="792088"/>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9090267" y="2348880"/>
            <a:ext cx="1368152" cy="3654504"/>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 name="直線單箭頭接點 4"/>
          <p:cNvCxnSpPr/>
          <p:nvPr/>
        </p:nvCxnSpPr>
        <p:spPr>
          <a:xfrm flipV="1">
            <a:off x="881355" y="3473935"/>
            <a:ext cx="1080120" cy="9169"/>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18" name="直線接點 17"/>
          <p:cNvCxnSpPr/>
          <p:nvPr/>
        </p:nvCxnSpPr>
        <p:spPr>
          <a:xfrm flipH="1">
            <a:off x="1457418" y="3483104"/>
            <a:ext cx="1" cy="1620180"/>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1457418" y="5103284"/>
            <a:ext cx="720080"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3" name="直線單箭頭接點 22"/>
          <p:cNvCxnSpPr/>
          <p:nvPr/>
        </p:nvCxnSpPr>
        <p:spPr>
          <a:xfrm>
            <a:off x="3545651" y="5122324"/>
            <a:ext cx="720080"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0" name="直線單箭頭接點 29"/>
          <p:cNvCxnSpPr>
            <a:endCxn id="10" idx="1"/>
          </p:cNvCxnSpPr>
          <p:nvPr/>
        </p:nvCxnSpPr>
        <p:spPr>
          <a:xfrm>
            <a:off x="3571076" y="3483104"/>
            <a:ext cx="802667"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2" name="直線單箭頭接點 31"/>
          <p:cNvCxnSpPr/>
          <p:nvPr/>
        </p:nvCxnSpPr>
        <p:spPr>
          <a:xfrm>
            <a:off x="5540195" y="3483104"/>
            <a:ext cx="838671"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5" name="直線單箭頭接點 34"/>
          <p:cNvCxnSpPr/>
          <p:nvPr/>
        </p:nvCxnSpPr>
        <p:spPr>
          <a:xfrm rot="5400000">
            <a:off x="7291678" y="4287905"/>
            <a:ext cx="838671"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6" name="直線單箭頭接點 35"/>
          <p:cNvCxnSpPr>
            <a:stCxn id="11" idx="0"/>
            <a:endCxn id="10" idx="2"/>
          </p:cNvCxnSpPr>
          <p:nvPr/>
        </p:nvCxnSpPr>
        <p:spPr>
          <a:xfrm flipV="1">
            <a:off x="4949807" y="3879148"/>
            <a:ext cx="0" cy="828092"/>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44" name="直線接點 43"/>
          <p:cNvCxnSpPr/>
          <p:nvPr/>
        </p:nvCxnSpPr>
        <p:spPr>
          <a:xfrm flipH="1">
            <a:off x="5633883" y="5122324"/>
            <a:ext cx="1015530" cy="0"/>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p:nvPr/>
        </p:nvCxnSpPr>
        <p:spPr>
          <a:xfrm flipV="1">
            <a:off x="6649413" y="3879151"/>
            <a:ext cx="3446" cy="1243173"/>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48" name="直線單箭頭接點 47"/>
          <p:cNvCxnSpPr>
            <a:stCxn id="12" idx="3"/>
          </p:cNvCxnSpPr>
          <p:nvPr/>
        </p:nvCxnSpPr>
        <p:spPr>
          <a:xfrm>
            <a:off x="8395090" y="3473935"/>
            <a:ext cx="695177"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51" name="直線單箭頭接點 50"/>
          <p:cNvCxnSpPr/>
          <p:nvPr/>
        </p:nvCxnSpPr>
        <p:spPr>
          <a:xfrm>
            <a:off x="8395090" y="5138565"/>
            <a:ext cx="695177"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52" name="直線單箭頭接點 51"/>
          <p:cNvCxnSpPr/>
          <p:nvPr/>
        </p:nvCxnSpPr>
        <p:spPr>
          <a:xfrm>
            <a:off x="10458419" y="4266966"/>
            <a:ext cx="695177" cy="0"/>
          </a:xfrm>
          <a:prstGeom prst="straightConnector1">
            <a:avLst/>
          </a:prstGeom>
          <a:ln w="254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53" name="文字方塊 52"/>
          <p:cNvSpPr txBox="1"/>
          <p:nvPr/>
        </p:nvSpPr>
        <p:spPr>
          <a:xfrm>
            <a:off x="1916857" y="3136919"/>
            <a:ext cx="1717613" cy="674031"/>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32-Channel</a:t>
            </a:r>
          </a:p>
          <a:p>
            <a:pPr algn="ctr">
              <a:lnSpc>
                <a:spcPct val="90000"/>
              </a:lnSpc>
            </a:pPr>
            <a:r>
              <a:rPr lang="en-US" altLang="zh-TW" sz="1400" dirty="0" err="1" smtClean="0">
                <a:solidFill>
                  <a:srgbClr val="FFFF00"/>
                </a:solidFill>
                <a:latin typeface="Times New Roman" panose="02020603050405020304" pitchFamily="18" charset="0"/>
                <a:cs typeface="Times New Roman" panose="02020603050405020304" pitchFamily="18" charset="0"/>
              </a:rPr>
              <a:t>Polyphase</a:t>
            </a:r>
            <a:endParaRPr lang="en-US" altLang="zh-TW" sz="1400" dirty="0" smtClean="0">
              <a:solidFill>
                <a:srgbClr val="FFFF00"/>
              </a:solidFill>
              <a:latin typeface="Times New Roman" panose="02020603050405020304" pitchFamily="18" charset="0"/>
              <a:cs typeface="Times New Roman" panose="02020603050405020304" pitchFamily="18" charset="0"/>
            </a:endParaRPr>
          </a:p>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Analysis </a:t>
            </a:r>
            <a:r>
              <a:rPr lang="en-US" altLang="zh-TW" sz="1400" dirty="0" err="1" smtClean="0">
                <a:solidFill>
                  <a:srgbClr val="FFFF00"/>
                </a:solidFill>
                <a:latin typeface="Times New Roman" panose="02020603050405020304" pitchFamily="18" charset="0"/>
                <a:cs typeface="Times New Roman" panose="02020603050405020304" pitchFamily="18" charset="0"/>
              </a:rPr>
              <a:t>Filterbank</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65" name="文字方塊 64"/>
          <p:cNvSpPr txBox="1"/>
          <p:nvPr/>
        </p:nvSpPr>
        <p:spPr>
          <a:xfrm>
            <a:off x="2000896" y="4960168"/>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FFT</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1" name="文字方塊 70"/>
          <p:cNvSpPr txBox="1"/>
          <p:nvPr/>
        </p:nvSpPr>
        <p:spPr>
          <a:xfrm>
            <a:off x="4094278" y="4882258"/>
            <a:ext cx="1717613" cy="480131"/>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Psychoacoustic</a:t>
            </a:r>
            <a:br>
              <a:rPr lang="en-US" altLang="zh-TW" sz="1400" dirty="0" smtClean="0">
                <a:solidFill>
                  <a:srgbClr val="FFFF00"/>
                </a:solidFill>
                <a:latin typeface="Times New Roman" panose="02020603050405020304" pitchFamily="18" charset="0"/>
                <a:cs typeface="Times New Roman" panose="02020603050405020304" pitchFamily="18" charset="0"/>
              </a:rPr>
            </a:br>
            <a:r>
              <a:rPr lang="en-US" altLang="zh-TW" sz="1400" dirty="0" smtClean="0">
                <a:solidFill>
                  <a:srgbClr val="FFFF00"/>
                </a:solidFill>
                <a:latin typeface="Times New Roman" panose="02020603050405020304" pitchFamily="18" charset="0"/>
                <a:cs typeface="Times New Roman" panose="02020603050405020304" pitchFamily="18" charset="0"/>
              </a:rPr>
              <a:t>Model II</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2" name="文字方塊 71"/>
          <p:cNvSpPr txBox="1"/>
          <p:nvPr/>
        </p:nvSpPr>
        <p:spPr>
          <a:xfrm>
            <a:off x="4086123" y="3330818"/>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MDCT</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3" name="文字方塊 72"/>
          <p:cNvSpPr txBox="1"/>
          <p:nvPr/>
        </p:nvSpPr>
        <p:spPr>
          <a:xfrm>
            <a:off x="6543009" y="3111121"/>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Bit Allocation Loop</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4" name="文字方塊 73"/>
          <p:cNvSpPr txBox="1"/>
          <p:nvPr/>
        </p:nvSpPr>
        <p:spPr>
          <a:xfrm>
            <a:off x="6550794" y="3328776"/>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Quantization</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5" name="文字方塊 74"/>
          <p:cNvSpPr txBox="1"/>
          <p:nvPr/>
        </p:nvSpPr>
        <p:spPr>
          <a:xfrm>
            <a:off x="6558579" y="3546431"/>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Huffman coding</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6" name="文字方塊 75"/>
          <p:cNvSpPr txBox="1"/>
          <p:nvPr/>
        </p:nvSpPr>
        <p:spPr>
          <a:xfrm>
            <a:off x="6847754" y="4889774"/>
            <a:ext cx="1717613" cy="480131"/>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Coding of</a:t>
            </a:r>
          </a:p>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Side-Information</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7" name="文字方塊 76"/>
          <p:cNvSpPr txBox="1"/>
          <p:nvPr/>
        </p:nvSpPr>
        <p:spPr>
          <a:xfrm>
            <a:off x="8915537" y="4020606"/>
            <a:ext cx="1717613" cy="480131"/>
          </a:xfrm>
          <a:prstGeom prst="rect">
            <a:avLst/>
          </a:prstGeom>
          <a:noFill/>
        </p:spPr>
        <p:txBody>
          <a:bodyPr wrap="square" rtlCol="0">
            <a:spAutoFit/>
          </a:bodyPr>
          <a:lstStyle/>
          <a:p>
            <a:pPr algn="ctr">
              <a:lnSpc>
                <a:spcPct val="90000"/>
              </a:lnSpc>
            </a:pPr>
            <a:r>
              <a:rPr lang="en-US" altLang="zh-TW" sz="1400" dirty="0" err="1" smtClean="0">
                <a:solidFill>
                  <a:srgbClr val="FFFF00"/>
                </a:solidFill>
                <a:latin typeface="Times New Roman" panose="02020603050405020304" pitchFamily="18" charset="0"/>
                <a:cs typeface="Times New Roman" panose="02020603050405020304" pitchFamily="18" charset="0"/>
              </a:rPr>
              <a:t>Bitstream</a:t>
            </a:r>
            <a:r>
              <a:rPr lang="en-US" altLang="zh-TW" sz="1400" dirty="0" smtClean="0">
                <a:solidFill>
                  <a:srgbClr val="FFFF00"/>
                </a:solidFill>
                <a:latin typeface="Times New Roman" panose="02020603050405020304" pitchFamily="18" charset="0"/>
                <a:cs typeface="Times New Roman" panose="02020603050405020304" pitchFamily="18" charset="0"/>
              </a:rPr>
              <a:t> </a:t>
            </a:r>
          </a:p>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Formatting</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8" name="文字方塊 77"/>
          <p:cNvSpPr txBox="1"/>
          <p:nvPr/>
        </p:nvSpPr>
        <p:spPr>
          <a:xfrm>
            <a:off x="459885" y="3166646"/>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PCM signal</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79" name="文字方塊 78"/>
          <p:cNvSpPr txBox="1"/>
          <p:nvPr/>
        </p:nvSpPr>
        <p:spPr>
          <a:xfrm>
            <a:off x="3543917" y="4080287"/>
            <a:ext cx="1717613" cy="480131"/>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Window</a:t>
            </a:r>
            <a:br>
              <a:rPr lang="en-US" altLang="zh-TW" sz="1400" dirty="0" smtClean="0">
                <a:solidFill>
                  <a:srgbClr val="FFFF00"/>
                </a:solidFill>
                <a:latin typeface="Times New Roman" panose="02020603050405020304" pitchFamily="18" charset="0"/>
                <a:cs typeface="Times New Roman" panose="02020603050405020304" pitchFamily="18" charset="0"/>
              </a:rPr>
            </a:br>
            <a:r>
              <a:rPr lang="en-US" altLang="zh-TW" sz="1400" dirty="0" smtClean="0">
                <a:solidFill>
                  <a:srgbClr val="FFFF00"/>
                </a:solidFill>
                <a:latin typeface="Times New Roman" panose="02020603050405020304" pitchFamily="18" charset="0"/>
                <a:cs typeface="Times New Roman" panose="02020603050405020304" pitchFamily="18" charset="0"/>
              </a:rPr>
              <a:t>Switching</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80" name="文字方塊 79"/>
          <p:cNvSpPr txBox="1"/>
          <p:nvPr/>
        </p:nvSpPr>
        <p:spPr>
          <a:xfrm>
            <a:off x="5466929" y="4214785"/>
            <a:ext cx="1717613" cy="286232"/>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SMR</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
        <p:nvSpPr>
          <p:cNvPr id="81" name="文字方塊 80"/>
          <p:cNvSpPr txBox="1"/>
          <p:nvPr/>
        </p:nvSpPr>
        <p:spPr>
          <a:xfrm>
            <a:off x="10682576" y="4047113"/>
            <a:ext cx="1717613" cy="480131"/>
          </a:xfrm>
          <a:prstGeom prst="rect">
            <a:avLst/>
          </a:prstGeom>
          <a:noFill/>
        </p:spPr>
        <p:txBody>
          <a:bodyPr wrap="square" rtlCol="0">
            <a:spAutoFit/>
          </a:bodyPr>
          <a:lstStyle/>
          <a:p>
            <a:pPr algn="ctr">
              <a:lnSpc>
                <a:spcPct val="90000"/>
              </a:lnSpc>
            </a:pPr>
            <a:r>
              <a:rPr lang="en-US" altLang="zh-TW" sz="1400" dirty="0" smtClean="0">
                <a:solidFill>
                  <a:srgbClr val="FFFF00"/>
                </a:solidFill>
                <a:latin typeface="Times New Roman" panose="02020603050405020304" pitchFamily="18" charset="0"/>
                <a:cs typeface="Times New Roman" panose="02020603050405020304" pitchFamily="18" charset="0"/>
              </a:rPr>
              <a:t>Coded</a:t>
            </a:r>
            <a:br>
              <a:rPr lang="en-US" altLang="zh-TW" sz="1400" dirty="0" smtClean="0">
                <a:solidFill>
                  <a:srgbClr val="FFFF00"/>
                </a:solidFill>
                <a:latin typeface="Times New Roman" panose="02020603050405020304" pitchFamily="18" charset="0"/>
                <a:cs typeface="Times New Roman" panose="02020603050405020304" pitchFamily="18" charset="0"/>
              </a:rPr>
            </a:br>
            <a:r>
              <a:rPr lang="en-US" altLang="zh-TW" sz="1400" dirty="0" smtClean="0">
                <a:solidFill>
                  <a:srgbClr val="FFFF00"/>
                </a:solidFill>
                <a:latin typeface="Times New Roman" panose="02020603050405020304" pitchFamily="18" charset="0"/>
                <a:cs typeface="Times New Roman" panose="02020603050405020304" pitchFamily="18" charset="0"/>
              </a:rPr>
              <a:t>Audio Data</a:t>
            </a:r>
            <a:endParaRPr lang="zh-TW" altLang="en-US" sz="1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124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位元分配、量化與編碼</a:t>
            </a:r>
            <a:endParaRPr lang="zh-TW" dirty="0"/>
          </a:p>
        </p:txBody>
      </p:sp>
      <p:sp>
        <p:nvSpPr>
          <p:cNvPr id="14" name="內容版面配置區 13"/>
          <p:cNvSpPr>
            <a:spLocks noGrp="1"/>
          </p:cNvSpPr>
          <p:nvPr>
            <p:ph idx="1"/>
          </p:nvPr>
        </p:nvSpPr>
        <p:spPr>
          <a:xfrm>
            <a:off x="1522413" y="1904999"/>
            <a:ext cx="9900591" cy="4764361"/>
          </a:xfrm>
        </p:spPr>
        <p:txBody>
          <a:bodyPr>
            <a:normAutofit/>
          </a:bodyPr>
          <a:lstStyle/>
          <a:p>
            <a:r>
              <a:rPr lang="zh-TW" altLang="en-US" dirty="0" smtClean="0"/>
              <a:t>位元分配</a:t>
            </a:r>
            <a:r>
              <a:rPr lang="en-US" altLang="zh-TW" dirty="0" smtClean="0"/>
              <a:t>(Bit allocation)</a:t>
            </a:r>
            <a:r>
              <a:rPr lang="zh-TW" altLang="en-US" dirty="0" smtClean="0"/>
              <a:t> </a:t>
            </a:r>
            <a:r>
              <a:rPr lang="en-US" altLang="zh-TW" dirty="0" smtClean="0"/>
              <a:t>: </a:t>
            </a:r>
            <a:r>
              <a:rPr lang="zh-TW" altLang="en-US" dirty="0" smtClean="0"/>
              <a:t>位元分配的目的在於使每個子頻帶的遮噪訊雜比</a:t>
            </a:r>
            <a:r>
              <a:rPr lang="en-US" altLang="zh-TW" dirty="0" smtClean="0"/>
              <a:t>(Mask-to-Noise Ratio, MNR)</a:t>
            </a:r>
            <a:r>
              <a:rPr lang="zh-TW" altLang="en-US" dirty="0" smtClean="0"/>
              <a:t>達到最大，每次找出最小的</a:t>
            </a:r>
            <a:r>
              <a:rPr lang="en-US" altLang="zh-TW" dirty="0" smtClean="0"/>
              <a:t>MNR</a:t>
            </a:r>
            <a:r>
              <a:rPr lang="zh-TW" altLang="en-US" dirty="0" smtClean="0"/>
              <a:t>的子頻帶，並分配為元給此頻帶，直到沒有位元可以被調整為止；其中</a:t>
            </a:r>
            <a:r>
              <a:rPr lang="en-US" altLang="zh-TW" dirty="0" smtClean="0"/>
              <a:t>MNR</a:t>
            </a:r>
            <a:r>
              <a:rPr lang="zh-TW" altLang="en-US" dirty="0" smtClean="0"/>
              <a:t>與</a:t>
            </a:r>
            <a:r>
              <a:rPr lang="en-US" altLang="zh-TW" dirty="0" smtClean="0"/>
              <a:t>SNR</a:t>
            </a:r>
            <a:r>
              <a:rPr lang="zh-TW" altLang="en-US" dirty="0" smtClean="0"/>
              <a:t>會隨著使用的位元數改變。</a:t>
            </a:r>
            <a:endParaRPr lang="en-US" altLang="zh-TW" dirty="0" smtClean="0"/>
          </a:p>
        </p:txBody>
      </p:sp>
      <p:pic>
        <p:nvPicPr>
          <p:cNvPr id="2" name="圖片 1"/>
          <p:cNvPicPr>
            <a:picLocks noChangeAspect="1"/>
          </p:cNvPicPr>
          <p:nvPr/>
        </p:nvPicPr>
        <p:blipFill>
          <a:blip r:embed="rId2"/>
          <a:stretch>
            <a:fillRect/>
          </a:stretch>
        </p:blipFill>
        <p:spPr>
          <a:xfrm>
            <a:off x="3646140" y="3307996"/>
            <a:ext cx="5256584" cy="3380862"/>
          </a:xfrm>
          <a:prstGeom prst="rect">
            <a:avLst/>
          </a:prstGeom>
        </p:spPr>
      </p:pic>
    </p:spTree>
    <p:extLst>
      <p:ext uri="{BB962C8B-B14F-4D97-AF65-F5344CB8AC3E}">
        <p14:creationId xmlns:p14="http://schemas.microsoft.com/office/powerpoint/2010/main" val="393751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位元分配、量化與編碼</a:t>
            </a:r>
            <a:r>
              <a:rPr lang="en-US" altLang="zh-TW" dirty="0"/>
              <a:t>(Cont.)</a:t>
            </a:r>
            <a:endParaRPr lang="zh-TW" dirty="0"/>
          </a:p>
        </p:txBody>
      </p:sp>
      <p:sp>
        <p:nvSpPr>
          <p:cNvPr id="14" name="內容版面配置區 13"/>
          <p:cNvSpPr>
            <a:spLocks noGrp="1"/>
          </p:cNvSpPr>
          <p:nvPr>
            <p:ph idx="1"/>
          </p:nvPr>
        </p:nvSpPr>
        <p:spPr>
          <a:xfrm>
            <a:off x="1522413" y="1904999"/>
            <a:ext cx="9900591" cy="4764361"/>
          </a:xfrm>
        </p:spPr>
        <p:txBody>
          <a:bodyPr>
            <a:normAutofit/>
          </a:bodyPr>
          <a:lstStyle/>
          <a:p>
            <a:r>
              <a:rPr lang="zh-TW" altLang="en-US" dirty="0" smtClean="0"/>
              <a:t>非線性量化 </a:t>
            </a:r>
            <a:r>
              <a:rPr lang="en-US" altLang="zh-TW" dirty="0" smtClean="0"/>
              <a:t>(Non-uniform quantization) : </a:t>
            </a:r>
            <a:r>
              <a:rPr lang="zh-TW" altLang="en-US" dirty="0" smtClean="0"/>
              <a:t>此處採用非線性量化的目的在於更進一步的降低量化誤差，並且在此處可以調整量化的輸出值，以防量化數值超過後面霍夫曼編碼所能表示的最大值。</a:t>
            </a:r>
            <a:endParaRPr lang="en-US" altLang="zh-TW" dirty="0"/>
          </a:p>
          <a:p>
            <a:endParaRPr lang="en-US" altLang="zh-TW" dirty="0" smtClean="0"/>
          </a:p>
          <a:p>
            <a:r>
              <a:rPr lang="zh-TW" altLang="en-US" dirty="0" smtClean="0"/>
              <a:t>霍夫曼編碼</a:t>
            </a:r>
            <a:r>
              <a:rPr lang="en-US" altLang="zh-TW" dirty="0" smtClean="0"/>
              <a:t>(Huffman Encoding) : </a:t>
            </a:r>
            <a:r>
              <a:rPr lang="zh-TW" altLang="en-US" dirty="0" smtClean="0"/>
              <a:t>為了進一步提高壓縮率，</a:t>
            </a:r>
            <a:r>
              <a:rPr lang="en-US" altLang="zh-TW" dirty="0" smtClean="0"/>
              <a:t>MP3</a:t>
            </a:r>
            <a:r>
              <a:rPr lang="zh-TW" altLang="en-US" dirty="0" smtClean="0"/>
              <a:t>的標準當中，最後使用了霍夫曼編碼來處理量化後的頻譜。此外，在編碼以前還將各個子頻帶按照頻率來排序，如此可以使大部分的值集中在低頻，在高頻時會有一連串的</a:t>
            </a:r>
            <a:r>
              <a:rPr lang="en-US" altLang="zh-TW" dirty="0" smtClean="0"/>
              <a:t>0</a:t>
            </a:r>
            <a:r>
              <a:rPr lang="zh-TW" altLang="en-US" dirty="0" smtClean="0"/>
              <a:t>。 </a:t>
            </a:r>
            <a:r>
              <a:rPr lang="en-US" altLang="zh-TW" dirty="0" smtClean="0"/>
              <a:t>Huffman </a:t>
            </a:r>
            <a:r>
              <a:rPr lang="zh-TW" altLang="en-US" dirty="0" smtClean="0"/>
              <a:t>編碼會給予出現機率高的數值以較少的位元來編碼，出現機率較低數值的則以較多的位元做編碼。也就是，</a:t>
            </a:r>
            <a:r>
              <a:rPr lang="en-US" altLang="zh-TW" dirty="0" smtClean="0"/>
              <a:t>Huffman</a:t>
            </a:r>
            <a:r>
              <a:rPr lang="zh-TW" altLang="en-US" dirty="0" smtClean="0"/>
              <a:t>編碼會根據各個區間的統計特性來建立</a:t>
            </a:r>
            <a:r>
              <a:rPr lang="en-US" altLang="zh-TW" dirty="0" smtClean="0"/>
              <a:t>Huffman</a:t>
            </a:r>
            <a:r>
              <a:rPr lang="zh-TW" altLang="en-US" dirty="0" smtClean="0"/>
              <a:t> </a:t>
            </a:r>
            <a:r>
              <a:rPr lang="en-US" altLang="zh-TW" dirty="0" smtClean="0"/>
              <a:t>table</a:t>
            </a:r>
            <a:r>
              <a:rPr lang="zh-TW" altLang="en-US" dirty="0" smtClean="0"/>
              <a:t>，每個</a:t>
            </a:r>
            <a:r>
              <a:rPr lang="en-US" altLang="zh-TW" dirty="0" smtClean="0"/>
              <a:t>table</a:t>
            </a:r>
            <a:r>
              <a:rPr lang="zh-TW" altLang="en-US" dirty="0" smtClean="0"/>
              <a:t>會對應到不同區間，每個不同區間的表也是看各個區間的數值而定。</a:t>
            </a:r>
            <a:endParaRPr lang="en-US" altLang="zh-TW" dirty="0" smtClean="0"/>
          </a:p>
          <a:p>
            <a:endParaRPr lang="en-US" altLang="zh-TW" dirty="0" smtClean="0"/>
          </a:p>
        </p:txBody>
      </p:sp>
    </p:spTree>
    <p:extLst>
      <p:ext uri="{BB962C8B-B14F-4D97-AF65-F5344CB8AC3E}">
        <p14:creationId xmlns:p14="http://schemas.microsoft.com/office/powerpoint/2010/main" val="247556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數位音訊編碼</a:t>
            </a:r>
            <a:r>
              <a:rPr lang="en-US" altLang="zh-TW" dirty="0"/>
              <a:t>(Cont.)</a:t>
            </a:r>
            <a:endParaRPr lang="zh-TW" dirty="0"/>
          </a:p>
        </p:txBody>
      </p:sp>
      <p:sp>
        <p:nvSpPr>
          <p:cNvPr id="14" name="內容版面配置區 13"/>
          <p:cNvSpPr>
            <a:spLocks noGrp="1"/>
          </p:cNvSpPr>
          <p:nvPr>
            <p:ph idx="1"/>
          </p:nvPr>
        </p:nvSpPr>
        <p:spPr>
          <a:xfrm>
            <a:off x="1522413" y="1904999"/>
            <a:ext cx="9324527" cy="4114801"/>
          </a:xfrm>
        </p:spPr>
        <p:txBody>
          <a:bodyPr/>
          <a:lstStyle/>
          <a:p>
            <a:r>
              <a:rPr lang="en-US" altLang="zh-TW" dirty="0" smtClean="0"/>
              <a:t>Audio-CD</a:t>
            </a:r>
            <a:r>
              <a:rPr lang="zh-TW" altLang="en-US" dirty="0" smtClean="0"/>
              <a:t> 最早於</a:t>
            </a:r>
            <a:r>
              <a:rPr lang="en-US" altLang="zh-TW" dirty="0" smtClean="0"/>
              <a:t>1974</a:t>
            </a:r>
            <a:r>
              <a:rPr lang="zh-TW" altLang="en-US" dirty="0" smtClean="0"/>
              <a:t>年由荷蘭的</a:t>
            </a:r>
            <a:r>
              <a:rPr lang="en-US" altLang="zh-TW" dirty="0"/>
              <a:t>P</a:t>
            </a:r>
            <a:r>
              <a:rPr lang="en-US" altLang="zh-TW" dirty="0" smtClean="0"/>
              <a:t>hilips</a:t>
            </a:r>
            <a:r>
              <a:rPr lang="zh-TW" altLang="en-US" dirty="0" smtClean="0"/>
              <a:t>與日本的</a:t>
            </a:r>
            <a:r>
              <a:rPr lang="en-US" altLang="zh-TW" dirty="0"/>
              <a:t>S</a:t>
            </a:r>
            <a:r>
              <a:rPr lang="en-US" altLang="zh-TW" dirty="0" smtClean="0"/>
              <a:t>ony</a:t>
            </a:r>
            <a:r>
              <a:rPr lang="zh-TW" altLang="en-US" dirty="0" smtClean="0"/>
              <a:t>合作發表，其中制定的音訊規格</a:t>
            </a:r>
            <a:r>
              <a:rPr lang="en-US" altLang="zh-TW" dirty="0" smtClean="0"/>
              <a:t>16bits/44.1KHz</a:t>
            </a:r>
            <a:r>
              <a:rPr lang="zh-TW" altLang="en-US" dirty="0" smtClean="0"/>
              <a:t>即是以</a:t>
            </a:r>
            <a:r>
              <a:rPr lang="en-US" altLang="zh-TW" dirty="0" smtClean="0"/>
              <a:t>PCM</a:t>
            </a:r>
            <a:r>
              <a:rPr lang="zh-TW" altLang="en-US" dirty="0" smtClean="0"/>
              <a:t>編碼作為標準。</a:t>
            </a:r>
            <a:endParaRPr lang="en-US" altLang="zh-TW" dirty="0" smtClean="0"/>
          </a:p>
          <a:p>
            <a:r>
              <a:rPr lang="zh-TW" altLang="en-US" dirty="0" smtClean="0"/>
              <a:t>位元率</a:t>
            </a:r>
            <a:r>
              <a:rPr lang="en-US" altLang="zh-TW" dirty="0" smtClean="0"/>
              <a:t>:</a:t>
            </a:r>
            <a:r>
              <a:rPr lang="zh-TW" altLang="en-US" dirty="0" smtClean="0"/>
              <a:t> 取樣頻率 </a:t>
            </a:r>
            <a:r>
              <a:rPr lang="en-US" altLang="zh-TW" dirty="0" smtClean="0"/>
              <a:t>x </a:t>
            </a:r>
            <a:r>
              <a:rPr lang="zh-TW" altLang="en-US" dirty="0" smtClean="0"/>
              <a:t>取樣深度 </a:t>
            </a:r>
            <a:r>
              <a:rPr lang="en-US" altLang="zh-TW" dirty="0" smtClean="0"/>
              <a:t>x </a:t>
            </a:r>
            <a:r>
              <a:rPr lang="zh-TW" altLang="en-US" dirty="0" smtClean="0"/>
              <a:t>通道數</a:t>
            </a:r>
            <a:r>
              <a:rPr lang="en-US" altLang="zh-TW" dirty="0" smtClean="0"/>
              <a:t>(stereo </a:t>
            </a:r>
            <a:r>
              <a:rPr lang="zh-TW" altLang="en-US" dirty="0" smtClean="0"/>
              <a:t>為雙通道</a:t>
            </a:r>
            <a:r>
              <a:rPr lang="en-US" altLang="zh-TW" dirty="0" smtClean="0"/>
              <a:t>)</a:t>
            </a:r>
          </a:p>
          <a:p>
            <a:pPr lvl="1"/>
            <a:r>
              <a:rPr lang="en-US" altLang="zh-TW" dirty="0" smtClean="0"/>
              <a:t>CD</a:t>
            </a:r>
            <a:r>
              <a:rPr lang="zh-TW" altLang="en-US" dirty="0" smtClean="0"/>
              <a:t>音訊</a:t>
            </a:r>
            <a:r>
              <a:rPr lang="en-US" altLang="zh-TW" dirty="0" smtClean="0"/>
              <a:t>:</a:t>
            </a:r>
            <a:r>
              <a:rPr lang="zh-TW" altLang="en-US" dirty="0" smtClean="0"/>
              <a:t> </a:t>
            </a:r>
            <a:r>
              <a:rPr lang="en-US" altLang="zh-TW" dirty="0" smtClean="0"/>
              <a:t>44100(Hz) x 16 bits x 2 (stereo)= 1411200 ≒1411Kbps  </a:t>
            </a:r>
          </a:p>
        </p:txBody>
      </p:sp>
      <p:pic>
        <p:nvPicPr>
          <p:cNvPr id="3" name="圖片 2"/>
          <p:cNvPicPr>
            <a:picLocks noChangeAspect="1"/>
          </p:cNvPicPr>
          <p:nvPr/>
        </p:nvPicPr>
        <p:blipFill>
          <a:blip r:embed="rId3"/>
          <a:stretch>
            <a:fillRect/>
          </a:stretch>
        </p:blipFill>
        <p:spPr>
          <a:xfrm>
            <a:off x="1507505" y="4221088"/>
            <a:ext cx="9847900" cy="1584176"/>
          </a:xfrm>
          <a:prstGeom prst="rect">
            <a:avLst/>
          </a:prstGeom>
        </p:spPr>
      </p:pic>
      <p:sp>
        <p:nvSpPr>
          <p:cNvPr id="4" name="矩形 3"/>
          <p:cNvSpPr/>
          <p:nvPr/>
        </p:nvSpPr>
        <p:spPr>
          <a:xfrm>
            <a:off x="9599806" y="5195591"/>
            <a:ext cx="1403650"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03679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smtClean="0"/>
              <a:t>位元分配、量化與編碼</a:t>
            </a:r>
            <a:r>
              <a:rPr lang="en-US" altLang="zh-TW" dirty="0"/>
              <a:t>(Cont.)</a:t>
            </a:r>
            <a:endParaRPr lang="zh-TW" dirty="0"/>
          </a:p>
        </p:txBody>
      </p:sp>
      <p:sp>
        <p:nvSpPr>
          <p:cNvPr id="14" name="內容版面配置區 13"/>
          <p:cNvSpPr>
            <a:spLocks noGrp="1"/>
          </p:cNvSpPr>
          <p:nvPr>
            <p:ph idx="1"/>
          </p:nvPr>
        </p:nvSpPr>
        <p:spPr>
          <a:xfrm>
            <a:off x="1522413" y="1904999"/>
            <a:ext cx="9900591" cy="4764361"/>
          </a:xfrm>
        </p:spPr>
        <p:txBody>
          <a:bodyPr>
            <a:normAutofit/>
          </a:bodyPr>
          <a:lstStyle/>
          <a:p>
            <a:r>
              <a:rPr lang="zh-TW" altLang="en-US" dirty="0" smtClean="0"/>
              <a:t>霍夫曼編碼示意圖</a:t>
            </a:r>
            <a:r>
              <a:rPr lang="en-US" altLang="zh-TW" dirty="0" smtClean="0"/>
              <a:t>:</a:t>
            </a:r>
          </a:p>
          <a:p>
            <a:endParaRPr lang="en-US" altLang="zh-TW" dirty="0" smtClean="0"/>
          </a:p>
        </p:txBody>
      </p:sp>
      <p:pic>
        <p:nvPicPr>
          <p:cNvPr id="2" name="圖片 1"/>
          <p:cNvPicPr>
            <a:picLocks noChangeAspect="1"/>
          </p:cNvPicPr>
          <p:nvPr/>
        </p:nvPicPr>
        <p:blipFill>
          <a:blip r:embed="rId2"/>
          <a:stretch>
            <a:fillRect/>
          </a:stretch>
        </p:blipFill>
        <p:spPr>
          <a:xfrm>
            <a:off x="2796058" y="2636912"/>
            <a:ext cx="7353300" cy="3409950"/>
          </a:xfrm>
          <a:prstGeom prst="rect">
            <a:avLst/>
          </a:prstGeom>
        </p:spPr>
      </p:pic>
    </p:spTree>
    <p:extLst>
      <p:ext uri="{BB962C8B-B14F-4D97-AF65-F5344CB8AC3E}">
        <p14:creationId xmlns:p14="http://schemas.microsoft.com/office/powerpoint/2010/main" val="346770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a:t>MP3</a:t>
            </a:r>
            <a:r>
              <a:rPr lang="zh-TW" altLang="en-US" dirty="0"/>
              <a:t>壓縮原理</a:t>
            </a:r>
            <a:r>
              <a:rPr lang="en-US" altLang="zh-TW" dirty="0"/>
              <a:t>(Cont.)</a:t>
            </a:r>
            <a:endParaRPr lang="zh-TW" dirty="0"/>
          </a:p>
        </p:txBody>
      </p:sp>
      <p:sp>
        <p:nvSpPr>
          <p:cNvPr id="14" name="內容版面配置區 13"/>
          <p:cNvSpPr>
            <a:spLocks noGrp="1"/>
          </p:cNvSpPr>
          <p:nvPr>
            <p:ph idx="1"/>
          </p:nvPr>
        </p:nvSpPr>
        <p:spPr>
          <a:xfrm>
            <a:off x="1522413" y="1904999"/>
            <a:ext cx="9900591" cy="4764361"/>
          </a:xfrm>
        </p:spPr>
        <p:txBody>
          <a:bodyPr>
            <a:normAutofit lnSpcReduction="10000"/>
          </a:bodyPr>
          <a:lstStyle/>
          <a:p>
            <a:r>
              <a:rPr lang="en-US" altLang="zh-TW" dirty="0" smtClean="0"/>
              <a:t>MP3</a:t>
            </a:r>
            <a:r>
              <a:rPr lang="zh-TW" altLang="en-US" dirty="0" smtClean="0"/>
              <a:t>壓縮原理總結</a:t>
            </a:r>
            <a:r>
              <a:rPr lang="en-US" altLang="zh-TW" dirty="0" smtClean="0"/>
              <a:t>:</a:t>
            </a:r>
          </a:p>
          <a:p>
            <a:r>
              <a:rPr lang="en-US" altLang="zh-TW" dirty="0" smtClean="0"/>
              <a:t>1.</a:t>
            </a:r>
            <a:r>
              <a:rPr lang="zh-TW" altLang="en-US" dirty="0" smtClean="0"/>
              <a:t> 將輸入</a:t>
            </a:r>
            <a:r>
              <a:rPr lang="en-US" altLang="zh-TW" dirty="0" smtClean="0"/>
              <a:t>PCM</a:t>
            </a:r>
            <a:r>
              <a:rPr lang="zh-TW" altLang="en-US" dirty="0" smtClean="0"/>
              <a:t>訊號分成</a:t>
            </a:r>
            <a:r>
              <a:rPr lang="en-US" altLang="zh-TW" dirty="0" smtClean="0"/>
              <a:t>32</a:t>
            </a:r>
            <a:r>
              <a:rPr lang="zh-TW" altLang="en-US" dirty="0" smtClean="0"/>
              <a:t>個子頻帶作分析，並將這些子頻帶對應到第二聲響模型中的臨界頻帶。</a:t>
            </a:r>
            <a:endParaRPr lang="en-US" altLang="zh-TW" dirty="0" smtClean="0"/>
          </a:p>
          <a:p>
            <a:r>
              <a:rPr lang="en-US" altLang="zh-TW" dirty="0" smtClean="0"/>
              <a:t>2.</a:t>
            </a:r>
            <a:r>
              <a:rPr lang="zh-TW" altLang="en-US" dirty="0" smtClean="0"/>
              <a:t> 對各個以頻帶訊號做改良式</a:t>
            </a:r>
            <a:r>
              <a:rPr lang="en-US" altLang="zh-TW" dirty="0" smtClean="0"/>
              <a:t>DCT</a:t>
            </a:r>
            <a:r>
              <a:rPr lang="zh-TW" altLang="en-US" dirty="0" smtClean="0"/>
              <a:t>，也就是將訊號乘上一個窗框，以調整頻譜與時間解析度。其中窗框的選擇是根據該頻帶訊號的變動的程度，變動程度越大則用短窗框，變動程度越小則用長窗框。</a:t>
            </a:r>
            <a:endParaRPr lang="en-US" altLang="zh-TW" dirty="0" smtClean="0"/>
          </a:p>
          <a:p>
            <a:r>
              <a:rPr lang="en-US" altLang="zh-TW" dirty="0" smtClean="0"/>
              <a:t>3.</a:t>
            </a:r>
            <a:r>
              <a:rPr lang="zh-TW" altLang="en-US" dirty="0" smtClean="0"/>
              <a:t>訊號變動程度可以由</a:t>
            </a:r>
            <a:r>
              <a:rPr lang="en-US" altLang="zh-TW" dirty="0"/>
              <a:t>Perceptual Entropy </a:t>
            </a:r>
            <a:r>
              <a:rPr lang="zh-TW" altLang="en-US" dirty="0" smtClean="0"/>
              <a:t>值的大小來判斷。</a:t>
            </a:r>
            <a:endParaRPr lang="en-US" altLang="zh-TW" dirty="0" smtClean="0"/>
          </a:p>
          <a:p>
            <a:r>
              <a:rPr lang="en-US" altLang="zh-TW" dirty="0" smtClean="0"/>
              <a:t>4.</a:t>
            </a:r>
            <a:r>
              <a:rPr lang="zh-TW" altLang="en-US" dirty="0" smtClean="0"/>
              <a:t>位元分配是根據第二聲響模型的遮蔽效應，分配給每個子頻帶最佳的位元數使得所有頻帶的</a:t>
            </a:r>
            <a:r>
              <a:rPr lang="en-US" altLang="zh-TW" dirty="0" smtClean="0"/>
              <a:t>MNR</a:t>
            </a:r>
            <a:r>
              <a:rPr lang="zh-TW" altLang="en-US" dirty="0" smtClean="0"/>
              <a:t>值達到最高。</a:t>
            </a:r>
            <a:endParaRPr lang="en-US" altLang="zh-TW" dirty="0" smtClean="0"/>
          </a:p>
          <a:p>
            <a:r>
              <a:rPr lang="en-US" altLang="zh-TW" dirty="0" smtClean="0"/>
              <a:t>5.</a:t>
            </a:r>
            <a:r>
              <a:rPr lang="zh-TW" altLang="en-US" dirty="0" smtClean="0"/>
              <a:t> 最後使用非線性量化降低訊雜比，以及無失真的</a:t>
            </a:r>
            <a:r>
              <a:rPr lang="en-US" altLang="zh-TW" dirty="0" smtClean="0"/>
              <a:t>Huffman</a:t>
            </a:r>
            <a:r>
              <a:rPr lang="zh-TW" altLang="en-US" dirty="0" smtClean="0"/>
              <a:t>編碼提高壓縮率。</a:t>
            </a:r>
            <a:endParaRPr lang="en-US" altLang="zh-TW" dirty="0" smtClean="0"/>
          </a:p>
        </p:txBody>
      </p:sp>
    </p:spTree>
    <p:extLst>
      <p:ext uri="{BB962C8B-B14F-4D97-AF65-F5344CB8AC3E}">
        <p14:creationId xmlns:p14="http://schemas.microsoft.com/office/powerpoint/2010/main" val="237893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a:t>附件</a:t>
            </a:r>
            <a:endParaRPr lang="zh-TW" dirty="0"/>
          </a:p>
        </p:txBody>
      </p:sp>
      <p:sp>
        <p:nvSpPr>
          <p:cNvPr id="14" name="內容版面配置區 13"/>
          <p:cNvSpPr>
            <a:spLocks noGrp="1"/>
          </p:cNvSpPr>
          <p:nvPr>
            <p:ph idx="1"/>
          </p:nvPr>
        </p:nvSpPr>
        <p:spPr/>
        <p:txBody>
          <a:bodyPr/>
          <a:lstStyle/>
          <a:p>
            <a:r>
              <a:rPr lang="en-US" altLang="zh-TW" dirty="0" smtClean="0">
                <a:solidFill>
                  <a:schemeClr val="bg2">
                    <a:lumMod val="90000"/>
                    <a:lumOff val="10000"/>
                  </a:schemeClr>
                </a:solidFill>
              </a:rPr>
              <a:t>MP3</a:t>
            </a:r>
            <a:r>
              <a:rPr lang="zh-TW" altLang="en-US" dirty="0" smtClean="0">
                <a:solidFill>
                  <a:schemeClr val="bg2">
                    <a:lumMod val="90000"/>
                    <a:lumOff val="10000"/>
                  </a:schemeClr>
                </a:solidFill>
              </a:rPr>
              <a:t>壓縮原理</a:t>
            </a:r>
            <a:r>
              <a:rPr lang="en-US" altLang="zh-TW" dirty="0" smtClean="0">
                <a:solidFill>
                  <a:schemeClr val="bg2">
                    <a:lumMod val="90000"/>
                    <a:lumOff val="10000"/>
                  </a:schemeClr>
                </a:solidFill>
              </a:rPr>
              <a:t>(Detail)</a:t>
            </a:r>
            <a:endParaRPr lang="en-US" altLang="zh-TW" dirty="0">
              <a:solidFill>
                <a:schemeClr val="bg2">
                  <a:lumMod val="90000"/>
                  <a:lumOff val="10000"/>
                </a:schemeClr>
              </a:solidFill>
            </a:endParaRPr>
          </a:p>
          <a:p>
            <a:r>
              <a:rPr lang="zh-TW" altLang="en-US" dirty="0" smtClean="0"/>
              <a:t>音樂撥放器</a:t>
            </a:r>
            <a:r>
              <a:rPr lang="en-US" altLang="zh-TW" dirty="0" err="1" smtClean="0"/>
              <a:t>foobar</a:t>
            </a:r>
            <a:r>
              <a:rPr lang="en-US" altLang="zh-TW" dirty="0" smtClean="0"/>
              <a:t> 2000 </a:t>
            </a:r>
            <a:r>
              <a:rPr lang="zh-TW" altLang="en-US" dirty="0" smtClean="0"/>
              <a:t>基本設定教學</a:t>
            </a:r>
            <a:endParaRPr lang="en-US" altLang="zh-TW" dirty="0" smtClean="0"/>
          </a:p>
          <a:p>
            <a:r>
              <a:rPr lang="zh-TW" altLang="en-US" dirty="0">
                <a:solidFill>
                  <a:schemeClr val="bg2">
                    <a:lumMod val="90000"/>
                    <a:lumOff val="10000"/>
                  </a:schemeClr>
                </a:solidFill>
              </a:rPr>
              <a:t>音樂撥放器</a:t>
            </a:r>
            <a:r>
              <a:rPr lang="en-US" altLang="zh-TW" dirty="0" err="1">
                <a:solidFill>
                  <a:schemeClr val="bg2">
                    <a:lumMod val="90000"/>
                    <a:lumOff val="10000"/>
                  </a:schemeClr>
                </a:solidFill>
              </a:rPr>
              <a:t>foobar</a:t>
            </a:r>
            <a:r>
              <a:rPr lang="en-US" altLang="zh-TW" dirty="0">
                <a:solidFill>
                  <a:schemeClr val="bg2">
                    <a:lumMod val="90000"/>
                    <a:lumOff val="10000"/>
                  </a:schemeClr>
                </a:solidFill>
              </a:rPr>
              <a:t> 2000 </a:t>
            </a:r>
            <a:r>
              <a:rPr lang="zh-TW" altLang="en-US" dirty="0" smtClean="0">
                <a:solidFill>
                  <a:schemeClr val="bg2">
                    <a:lumMod val="90000"/>
                    <a:lumOff val="10000"/>
                  </a:schemeClr>
                </a:solidFill>
              </a:rPr>
              <a:t>進階設定教學</a:t>
            </a:r>
            <a:endParaRPr lang="en-US" altLang="zh-TW" dirty="0" smtClean="0">
              <a:solidFill>
                <a:schemeClr val="bg2">
                  <a:lumMod val="90000"/>
                  <a:lumOff val="10000"/>
                </a:schemeClr>
              </a:solidFill>
            </a:endParaRPr>
          </a:p>
          <a:p>
            <a:r>
              <a:rPr lang="en-US" altLang="zh-TW" dirty="0">
                <a:solidFill>
                  <a:schemeClr val="bg2">
                    <a:lumMod val="90000"/>
                    <a:lumOff val="10000"/>
                  </a:schemeClr>
                </a:solidFill>
              </a:rPr>
              <a:t>5.1 </a:t>
            </a:r>
            <a:r>
              <a:rPr lang="zh-TW" altLang="en-US" dirty="0">
                <a:solidFill>
                  <a:schemeClr val="bg2">
                    <a:lumMod val="90000"/>
                    <a:lumOff val="10000"/>
                  </a:schemeClr>
                </a:solidFill>
              </a:rPr>
              <a:t>聲道</a:t>
            </a:r>
            <a:endParaRPr lang="en-US" altLang="zh-TW" dirty="0">
              <a:solidFill>
                <a:schemeClr val="bg2">
                  <a:lumMod val="90000"/>
                  <a:lumOff val="10000"/>
                </a:schemeClr>
              </a:solidFill>
            </a:endParaRPr>
          </a:p>
          <a:p>
            <a:endParaRPr lang="en-US" altLang="zh-TW" dirty="0">
              <a:solidFill>
                <a:schemeClr val="bg2">
                  <a:lumMod val="90000"/>
                  <a:lumOff val="10000"/>
                </a:schemeClr>
              </a:solidFill>
            </a:endParaRPr>
          </a:p>
          <a:p>
            <a:endParaRPr lang="en-US" altLang="zh-TW" dirty="0"/>
          </a:p>
        </p:txBody>
      </p:sp>
    </p:spTree>
    <p:extLst>
      <p:ext uri="{BB962C8B-B14F-4D97-AF65-F5344CB8AC3E}">
        <p14:creationId xmlns:p14="http://schemas.microsoft.com/office/powerpoint/2010/main" val="160398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2000</a:t>
            </a:r>
            <a:endParaRPr lang="zh-TW" dirty="0"/>
          </a:p>
        </p:txBody>
      </p:sp>
      <p:sp>
        <p:nvSpPr>
          <p:cNvPr id="14" name="內容版面配置區 13"/>
          <p:cNvSpPr>
            <a:spLocks noGrp="1"/>
          </p:cNvSpPr>
          <p:nvPr>
            <p:ph idx="1"/>
          </p:nvPr>
        </p:nvSpPr>
        <p:spPr/>
        <p:txBody>
          <a:bodyPr/>
          <a:lstStyle/>
          <a:p>
            <a:r>
              <a:rPr lang="en-US" altLang="zh-TW" dirty="0" err="1" smtClean="0"/>
              <a:t>Foobar</a:t>
            </a:r>
            <a:r>
              <a:rPr lang="en-US" altLang="zh-TW" dirty="0" smtClean="0"/>
              <a:t> 2000 </a:t>
            </a:r>
            <a:r>
              <a:rPr lang="zh-TW" altLang="en-US" dirty="0" smtClean="0"/>
              <a:t>是一個在</a:t>
            </a:r>
            <a:r>
              <a:rPr lang="en-US" altLang="zh-TW" dirty="0" smtClean="0"/>
              <a:t>windows</a:t>
            </a:r>
            <a:r>
              <a:rPr lang="zh-TW" altLang="en-US" dirty="0" smtClean="0"/>
              <a:t>底下的音樂播放軟體，對於很多音樂壓縮格式都可以支援。而這播放軟體也是許多音樂愛好者推薦的優質撥放器之一。事實上，不同的音樂播放器根據其內部使用的解碼演算法，會對音樂的音質有著很大的影響。而</a:t>
            </a:r>
            <a:r>
              <a:rPr lang="en-US" altLang="zh-TW" dirty="0" err="1" smtClean="0"/>
              <a:t>foobar</a:t>
            </a:r>
            <a:r>
              <a:rPr lang="zh-TW" altLang="en-US" dirty="0" smtClean="0"/>
              <a:t> </a:t>
            </a:r>
            <a:r>
              <a:rPr lang="en-US" altLang="zh-TW" dirty="0" smtClean="0"/>
              <a:t>2000</a:t>
            </a:r>
            <a:r>
              <a:rPr lang="zh-TW" altLang="en-US" dirty="0" smtClean="0"/>
              <a:t>是許多人公認音質優良的撥放器之一，此外，此撥放器的另外一個強項便是可以自行加裝其他外掛元件，例如</a:t>
            </a:r>
            <a:r>
              <a:rPr lang="en-US" altLang="zh-TW" dirty="0" smtClean="0"/>
              <a:t>:</a:t>
            </a:r>
            <a:r>
              <a:rPr lang="zh-TW" altLang="en-US" dirty="0" smtClean="0"/>
              <a:t> 升降調、等化器、音樂轉檔甚至讀取</a:t>
            </a:r>
            <a:r>
              <a:rPr lang="en-US" altLang="zh-TW" dirty="0" err="1" smtClean="0"/>
              <a:t>youtube</a:t>
            </a:r>
            <a:r>
              <a:rPr lang="zh-TW" altLang="en-US" dirty="0" smtClean="0"/>
              <a:t>都可以辦到。簡而言之，這個撥放器像是樂高積木一樣可以不斷不斷的往上堆，最後變成功能強大的軟體。</a:t>
            </a:r>
            <a:endParaRPr lang="en-US" altLang="zh-TW" dirty="0" smtClean="0"/>
          </a:p>
          <a:p>
            <a:r>
              <a:rPr lang="zh-TW" altLang="en-US" dirty="0" smtClean="0"/>
              <a:t>上面所提到的應用將在本投影片的進階設定當中提到，本章節將會先介紹</a:t>
            </a:r>
            <a:r>
              <a:rPr lang="en-US" altLang="zh-TW" dirty="0" smtClean="0"/>
              <a:t>foobar2000</a:t>
            </a:r>
            <a:r>
              <a:rPr lang="zh-TW" altLang="en-US" dirty="0" smtClean="0"/>
              <a:t>的基本設定。</a:t>
            </a:r>
            <a:endParaRPr lang="en-US" altLang="zh-TW" dirty="0"/>
          </a:p>
        </p:txBody>
      </p:sp>
    </p:spTree>
    <p:extLst>
      <p:ext uri="{BB962C8B-B14F-4D97-AF65-F5344CB8AC3E}">
        <p14:creationId xmlns:p14="http://schemas.microsoft.com/office/powerpoint/2010/main" val="128954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2000</a:t>
            </a:r>
            <a:endParaRPr lang="zh-TW" dirty="0"/>
          </a:p>
        </p:txBody>
      </p:sp>
      <p:sp>
        <p:nvSpPr>
          <p:cNvPr id="14" name="內容版面配置區 13"/>
          <p:cNvSpPr>
            <a:spLocks noGrp="1"/>
          </p:cNvSpPr>
          <p:nvPr>
            <p:ph idx="1"/>
          </p:nvPr>
        </p:nvSpPr>
        <p:spPr/>
        <p:txBody>
          <a:bodyPr/>
          <a:lstStyle/>
          <a:p>
            <a:r>
              <a:rPr lang="en-US" altLang="zh-TW" dirty="0" smtClean="0"/>
              <a:t>1.</a:t>
            </a:r>
            <a:r>
              <a:rPr lang="zh-TW" altLang="en-US" dirty="0" smtClean="0"/>
              <a:t> 下載</a:t>
            </a:r>
            <a:r>
              <a:rPr lang="en-US" altLang="zh-TW" dirty="0" err="1" smtClean="0"/>
              <a:t>foobar</a:t>
            </a:r>
            <a:r>
              <a:rPr lang="zh-TW" altLang="en-US" dirty="0" smtClean="0"/>
              <a:t> </a:t>
            </a:r>
            <a:r>
              <a:rPr lang="en-US" altLang="zh-TW" dirty="0" smtClean="0"/>
              <a:t>2000 (</a:t>
            </a:r>
            <a:r>
              <a:rPr lang="zh-TW" altLang="en-US" dirty="0" smtClean="0"/>
              <a:t>網址 </a:t>
            </a:r>
            <a:r>
              <a:rPr lang="en-US" altLang="zh-TW" dirty="0" smtClean="0"/>
              <a:t>:</a:t>
            </a:r>
            <a:r>
              <a:rPr lang="zh-TW" altLang="en-US" dirty="0" smtClean="0"/>
              <a:t> </a:t>
            </a:r>
            <a:r>
              <a:rPr lang="en-US" altLang="zh-TW" dirty="0">
                <a:hlinkClick r:id="rId2"/>
              </a:rPr>
              <a:t>http://www.foobar2000.org</a:t>
            </a:r>
            <a:r>
              <a:rPr lang="en-US" altLang="zh-TW" dirty="0" smtClean="0">
                <a:hlinkClick r:id="rId2"/>
              </a:rPr>
              <a:t>/</a:t>
            </a:r>
            <a:r>
              <a:rPr lang="zh-TW" altLang="en-US" dirty="0" smtClean="0"/>
              <a:t> </a:t>
            </a:r>
            <a:r>
              <a:rPr lang="en-US" altLang="zh-TW" dirty="0" smtClean="0"/>
              <a:t>)</a:t>
            </a:r>
            <a:endParaRPr lang="en-US" altLang="zh-TW" dirty="0"/>
          </a:p>
        </p:txBody>
      </p:sp>
      <p:pic>
        <p:nvPicPr>
          <p:cNvPr id="2" name="圖片 1"/>
          <p:cNvPicPr>
            <a:picLocks noChangeAspect="1"/>
          </p:cNvPicPr>
          <p:nvPr/>
        </p:nvPicPr>
        <p:blipFill>
          <a:blip r:embed="rId3"/>
          <a:stretch>
            <a:fillRect/>
          </a:stretch>
        </p:blipFill>
        <p:spPr>
          <a:xfrm>
            <a:off x="2854052" y="2564904"/>
            <a:ext cx="5544616" cy="3969097"/>
          </a:xfrm>
          <a:prstGeom prst="rect">
            <a:avLst/>
          </a:prstGeom>
        </p:spPr>
      </p:pic>
      <p:sp>
        <p:nvSpPr>
          <p:cNvPr id="3" name="橢圓 2"/>
          <p:cNvSpPr/>
          <p:nvPr/>
        </p:nvSpPr>
        <p:spPr>
          <a:xfrm>
            <a:off x="2494012" y="3501008"/>
            <a:ext cx="1584176"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522413" y="3501008"/>
            <a:ext cx="1259631" cy="590931"/>
          </a:xfrm>
          <a:prstGeom prst="rect">
            <a:avLst/>
          </a:prstGeom>
          <a:noFill/>
        </p:spPr>
        <p:txBody>
          <a:bodyPr wrap="square" rtlCol="0">
            <a:spAutoFit/>
          </a:bodyPr>
          <a:lstStyle/>
          <a:p>
            <a:pPr>
              <a:lnSpc>
                <a:spcPct val="90000"/>
              </a:lnSpc>
            </a:pPr>
            <a:r>
              <a:rPr lang="zh-TW" altLang="en-US" dirty="0" smtClean="0">
                <a:solidFill>
                  <a:srgbClr val="FF0000"/>
                </a:solidFill>
              </a:rPr>
              <a:t>點選</a:t>
            </a:r>
            <a:r>
              <a:rPr lang="en-US" altLang="zh-TW" dirty="0" smtClean="0">
                <a:solidFill>
                  <a:srgbClr val="FF0000"/>
                </a:solidFill>
              </a:rPr>
              <a:t>Download</a:t>
            </a:r>
            <a:endParaRPr lang="zh-TW" altLang="en-US" dirty="0">
              <a:solidFill>
                <a:srgbClr val="FF0000"/>
              </a:solidFill>
            </a:endParaRPr>
          </a:p>
        </p:txBody>
      </p:sp>
    </p:spTree>
    <p:extLst>
      <p:ext uri="{BB962C8B-B14F-4D97-AF65-F5344CB8AC3E}">
        <p14:creationId xmlns:p14="http://schemas.microsoft.com/office/powerpoint/2010/main" val="266688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2000</a:t>
            </a:r>
            <a:endParaRPr lang="zh-TW" dirty="0"/>
          </a:p>
        </p:txBody>
      </p:sp>
      <p:sp>
        <p:nvSpPr>
          <p:cNvPr id="14" name="內容版面配置區 13"/>
          <p:cNvSpPr>
            <a:spLocks noGrp="1"/>
          </p:cNvSpPr>
          <p:nvPr>
            <p:ph idx="1"/>
          </p:nvPr>
        </p:nvSpPr>
        <p:spPr/>
        <p:txBody>
          <a:bodyPr/>
          <a:lstStyle/>
          <a:p>
            <a:r>
              <a:rPr lang="en-US" altLang="zh-TW" dirty="0"/>
              <a:t>2</a:t>
            </a:r>
            <a:r>
              <a:rPr lang="en-US" altLang="zh-TW" dirty="0" smtClean="0"/>
              <a:t>.</a:t>
            </a:r>
            <a:r>
              <a:rPr lang="zh-TW" altLang="en-US" dirty="0" smtClean="0"/>
              <a:t>點選剛剛的下載檔</a:t>
            </a:r>
            <a:endParaRPr lang="en-US" altLang="zh-TW" dirty="0" smtClean="0"/>
          </a:p>
          <a:p>
            <a:endParaRPr lang="en-US" altLang="zh-TW" dirty="0"/>
          </a:p>
          <a:p>
            <a:endParaRPr lang="en-US" altLang="zh-TW" dirty="0" smtClean="0"/>
          </a:p>
          <a:p>
            <a:r>
              <a:rPr lang="en-US" altLang="zh-TW" dirty="0" smtClean="0"/>
              <a:t>3.</a:t>
            </a:r>
            <a:r>
              <a:rPr lang="zh-TW" altLang="en-US" dirty="0" smtClean="0"/>
              <a:t> 點選</a:t>
            </a:r>
            <a:r>
              <a:rPr lang="en-US" altLang="zh-TW" dirty="0" smtClean="0"/>
              <a:t>Next &gt; I Agree</a:t>
            </a:r>
            <a:endParaRPr lang="en-US" altLang="zh-TW" dirty="0"/>
          </a:p>
        </p:txBody>
      </p:sp>
      <p:pic>
        <p:nvPicPr>
          <p:cNvPr id="5" name="圖片 4"/>
          <p:cNvPicPr>
            <a:picLocks noChangeAspect="1"/>
          </p:cNvPicPr>
          <p:nvPr/>
        </p:nvPicPr>
        <p:blipFill>
          <a:blip r:embed="rId2"/>
          <a:stretch>
            <a:fillRect/>
          </a:stretch>
        </p:blipFill>
        <p:spPr>
          <a:xfrm>
            <a:off x="3430116" y="2636912"/>
            <a:ext cx="5505450" cy="285750"/>
          </a:xfrm>
          <a:prstGeom prst="rect">
            <a:avLst/>
          </a:prstGeom>
        </p:spPr>
      </p:pic>
      <p:pic>
        <p:nvPicPr>
          <p:cNvPr id="6" name="圖片 5"/>
          <p:cNvPicPr>
            <a:picLocks noChangeAspect="1"/>
          </p:cNvPicPr>
          <p:nvPr/>
        </p:nvPicPr>
        <p:blipFill>
          <a:blip r:embed="rId3"/>
          <a:stretch>
            <a:fillRect/>
          </a:stretch>
        </p:blipFill>
        <p:spPr>
          <a:xfrm>
            <a:off x="2548929" y="3990306"/>
            <a:ext cx="3538182" cy="2738553"/>
          </a:xfrm>
          <a:prstGeom prst="rect">
            <a:avLst/>
          </a:prstGeom>
        </p:spPr>
      </p:pic>
      <p:pic>
        <p:nvPicPr>
          <p:cNvPr id="7" name="圖片 6"/>
          <p:cNvPicPr>
            <a:picLocks noChangeAspect="1"/>
          </p:cNvPicPr>
          <p:nvPr/>
        </p:nvPicPr>
        <p:blipFill>
          <a:blip r:embed="rId4"/>
          <a:stretch>
            <a:fillRect/>
          </a:stretch>
        </p:blipFill>
        <p:spPr>
          <a:xfrm>
            <a:off x="7171623" y="3990306"/>
            <a:ext cx="3528392" cy="2747460"/>
          </a:xfrm>
          <a:prstGeom prst="rect">
            <a:avLst/>
          </a:prstGeom>
        </p:spPr>
      </p:pic>
      <p:cxnSp>
        <p:nvCxnSpPr>
          <p:cNvPr id="9" name="直線單箭頭接點 8"/>
          <p:cNvCxnSpPr/>
          <p:nvPr/>
        </p:nvCxnSpPr>
        <p:spPr>
          <a:xfrm>
            <a:off x="6182841" y="5359582"/>
            <a:ext cx="847675"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310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2000</a:t>
            </a:r>
            <a:endParaRPr lang="zh-TW" dirty="0"/>
          </a:p>
        </p:txBody>
      </p:sp>
      <p:sp>
        <p:nvSpPr>
          <p:cNvPr id="14" name="內容版面配置區 13"/>
          <p:cNvSpPr>
            <a:spLocks noGrp="1"/>
          </p:cNvSpPr>
          <p:nvPr>
            <p:ph idx="1"/>
          </p:nvPr>
        </p:nvSpPr>
        <p:spPr/>
        <p:txBody>
          <a:bodyPr/>
          <a:lstStyle/>
          <a:p>
            <a:r>
              <a:rPr lang="en-US" altLang="zh-TW" dirty="0" smtClean="0"/>
              <a:t>4.</a:t>
            </a:r>
            <a:r>
              <a:rPr lang="zh-TW" altLang="en-US" dirty="0" smtClean="0"/>
              <a:t> 選擇</a:t>
            </a:r>
            <a:r>
              <a:rPr lang="en-US" altLang="zh-TW" dirty="0" smtClean="0"/>
              <a:t>Portable</a:t>
            </a:r>
            <a:r>
              <a:rPr lang="zh-TW" altLang="en-US" dirty="0" smtClean="0"/>
              <a:t>版 </a:t>
            </a:r>
            <a:r>
              <a:rPr lang="en-US" altLang="zh-TW" dirty="0" smtClean="0"/>
              <a:t>(</a:t>
            </a:r>
            <a:r>
              <a:rPr lang="zh-TW" altLang="en-US" dirty="0" smtClean="0"/>
              <a:t>上面的也可以，但是如果想要能有進階應用那些功能就要選</a:t>
            </a:r>
            <a:r>
              <a:rPr lang="en-US" altLang="zh-TW" dirty="0" smtClean="0"/>
              <a:t>Portable</a:t>
            </a:r>
            <a:r>
              <a:rPr lang="zh-TW" altLang="en-US" dirty="0" smtClean="0"/>
              <a:t>版</a:t>
            </a:r>
            <a:r>
              <a:rPr lang="en-US" altLang="zh-TW" dirty="0" smtClean="0"/>
              <a:t>)</a:t>
            </a:r>
          </a:p>
          <a:p>
            <a:endParaRPr lang="en-US" altLang="zh-TW" dirty="0"/>
          </a:p>
          <a:p>
            <a:endParaRPr lang="en-US" altLang="zh-TW" dirty="0" smtClean="0"/>
          </a:p>
        </p:txBody>
      </p:sp>
      <p:pic>
        <p:nvPicPr>
          <p:cNvPr id="2" name="圖片 1"/>
          <p:cNvPicPr>
            <a:picLocks noChangeAspect="1"/>
          </p:cNvPicPr>
          <p:nvPr/>
        </p:nvPicPr>
        <p:blipFill>
          <a:blip r:embed="rId2"/>
          <a:stretch>
            <a:fillRect/>
          </a:stretch>
        </p:blipFill>
        <p:spPr>
          <a:xfrm>
            <a:off x="3703595" y="2852936"/>
            <a:ext cx="4772025" cy="3705225"/>
          </a:xfrm>
          <a:prstGeom prst="rect">
            <a:avLst/>
          </a:prstGeom>
        </p:spPr>
      </p:pic>
      <p:sp>
        <p:nvSpPr>
          <p:cNvPr id="3" name="橢圓 2"/>
          <p:cNvSpPr/>
          <p:nvPr/>
        </p:nvSpPr>
        <p:spPr>
          <a:xfrm>
            <a:off x="3286100" y="4705548"/>
            <a:ext cx="3024336" cy="955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24098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2000</a:t>
            </a:r>
            <a:endParaRPr lang="zh-TW" dirty="0"/>
          </a:p>
        </p:txBody>
      </p:sp>
      <p:sp>
        <p:nvSpPr>
          <p:cNvPr id="14" name="內容版面配置區 13"/>
          <p:cNvSpPr>
            <a:spLocks noGrp="1"/>
          </p:cNvSpPr>
          <p:nvPr>
            <p:ph idx="1"/>
          </p:nvPr>
        </p:nvSpPr>
        <p:spPr/>
        <p:txBody>
          <a:bodyPr/>
          <a:lstStyle/>
          <a:p>
            <a:r>
              <a:rPr lang="en-US" altLang="zh-TW" dirty="0" smtClean="0"/>
              <a:t>5.</a:t>
            </a:r>
            <a:r>
              <a:rPr lang="zh-TW" altLang="en-US" dirty="0" smtClean="0"/>
              <a:t> 接下來一樣一直按下一步 跟 </a:t>
            </a:r>
            <a:r>
              <a:rPr lang="en-US" altLang="zh-TW" dirty="0" smtClean="0"/>
              <a:t>Install …</a:t>
            </a:r>
            <a:endParaRPr lang="en-US" altLang="zh-TW" dirty="0"/>
          </a:p>
          <a:p>
            <a:endParaRPr lang="en-US" altLang="zh-TW" dirty="0" smtClean="0"/>
          </a:p>
        </p:txBody>
      </p:sp>
      <p:pic>
        <p:nvPicPr>
          <p:cNvPr id="4" name="圖片 3"/>
          <p:cNvPicPr>
            <a:picLocks noChangeAspect="1"/>
          </p:cNvPicPr>
          <p:nvPr/>
        </p:nvPicPr>
        <p:blipFill>
          <a:blip r:embed="rId2"/>
          <a:stretch>
            <a:fillRect/>
          </a:stretch>
        </p:blipFill>
        <p:spPr>
          <a:xfrm>
            <a:off x="1629916" y="2636912"/>
            <a:ext cx="4752975" cy="3695700"/>
          </a:xfrm>
          <a:prstGeom prst="rect">
            <a:avLst/>
          </a:prstGeom>
        </p:spPr>
      </p:pic>
      <p:pic>
        <p:nvPicPr>
          <p:cNvPr id="5" name="圖片 4"/>
          <p:cNvPicPr>
            <a:picLocks noChangeAspect="1"/>
          </p:cNvPicPr>
          <p:nvPr/>
        </p:nvPicPr>
        <p:blipFill>
          <a:blip r:embed="rId3"/>
          <a:stretch>
            <a:fillRect/>
          </a:stretch>
        </p:blipFill>
        <p:spPr>
          <a:xfrm>
            <a:off x="6490394" y="2628379"/>
            <a:ext cx="4772025" cy="3705225"/>
          </a:xfrm>
          <a:prstGeom prst="rect">
            <a:avLst/>
          </a:prstGeom>
        </p:spPr>
      </p:pic>
    </p:spTree>
    <p:extLst>
      <p:ext uri="{BB962C8B-B14F-4D97-AF65-F5344CB8AC3E}">
        <p14:creationId xmlns:p14="http://schemas.microsoft.com/office/powerpoint/2010/main" val="3164361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2000</a:t>
            </a:r>
            <a:endParaRPr lang="zh-TW" dirty="0"/>
          </a:p>
        </p:txBody>
      </p:sp>
      <p:sp>
        <p:nvSpPr>
          <p:cNvPr id="14" name="內容版面配置區 13"/>
          <p:cNvSpPr>
            <a:spLocks noGrp="1"/>
          </p:cNvSpPr>
          <p:nvPr>
            <p:ph idx="1"/>
          </p:nvPr>
        </p:nvSpPr>
        <p:spPr/>
        <p:txBody>
          <a:bodyPr/>
          <a:lstStyle/>
          <a:p>
            <a:r>
              <a:rPr lang="en-US" altLang="zh-TW" dirty="0" smtClean="0"/>
              <a:t>5.</a:t>
            </a:r>
            <a:r>
              <a:rPr lang="zh-TW" altLang="en-US" dirty="0" smtClean="0"/>
              <a:t> 接下來一樣一直按下一步 跟 </a:t>
            </a:r>
            <a:r>
              <a:rPr lang="en-US" altLang="zh-TW" dirty="0" smtClean="0"/>
              <a:t>Install … (</a:t>
            </a:r>
            <a:r>
              <a:rPr lang="zh-TW" altLang="en-US" dirty="0" smtClean="0"/>
              <a:t>安裝完先不要亂按，等一下</a:t>
            </a:r>
            <a:r>
              <a:rPr lang="en-US" altLang="zh-TW" dirty="0" smtClean="0"/>
              <a:t>)</a:t>
            </a:r>
            <a:endParaRPr lang="en-US" altLang="zh-TW" dirty="0"/>
          </a:p>
          <a:p>
            <a:endParaRPr lang="en-US" altLang="zh-TW" dirty="0" smtClean="0"/>
          </a:p>
        </p:txBody>
      </p:sp>
      <p:pic>
        <p:nvPicPr>
          <p:cNvPr id="4" name="圖片 3"/>
          <p:cNvPicPr>
            <a:picLocks noChangeAspect="1"/>
          </p:cNvPicPr>
          <p:nvPr/>
        </p:nvPicPr>
        <p:blipFill>
          <a:blip r:embed="rId2"/>
          <a:stretch>
            <a:fillRect/>
          </a:stretch>
        </p:blipFill>
        <p:spPr>
          <a:xfrm>
            <a:off x="1629916" y="2636912"/>
            <a:ext cx="4752975" cy="3695700"/>
          </a:xfrm>
          <a:prstGeom prst="rect">
            <a:avLst/>
          </a:prstGeom>
        </p:spPr>
      </p:pic>
      <p:pic>
        <p:nvPicPr>
          <p:cNvPr id="5" name="圖片 4"/>
          <p:cNvPicPr>
            <a:picLocks noChangeAspect="1"/>
          </p:cNvPicPr>
          <p:nvPr/>
        </p:nvPicPr>
        <p:blipFill>
          <a:blip r:embed="rId3"/>
          <a:stretch>
            <a:fillRect/>
          </a:stretch>
        </p:blipFill>
        <p:spPr>
          <a:xfrm>
            <a:off x="6490394" y="2628379"/>
            <a:ext cx="4772025" cy="3705225"/>
          </a:xfrm>
          <a:prstGeom prst="rect">
            <a:avLst/>
          </a:prstGeom>
        </p:spPr>
      </p:pic>
    </p:spTree>
    <p:extLst>
      <p:ext uri="{BB962C8B-B14F-4D97-AF65-F5344CB8AC3E}">
        <p14:creationId xmlns:p14="http://schemas.microsoft.com/office/powerpoint/2010/main" val="216965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2000</a:t>
            </a:r>
            <a:endParaRPr lang="zh-TW" dirty="0"/>
          </a:p>
        </p:txBody>
      </p:sp>
      <p:sp>
        <p:nvSpPr>
          <p:cNvPr id="14" name="內容版面配置區 13"/>
          <p:cNvSpPr>
            <a:spLocks noGrp="1"/>
          </p:cNvSpPr>
          <p:nvPr>
            <p:ph idx="1"/>
          </p:nvPr>
        </p:nvSpPr>
        <p:spPr/>
        <p:txBody>
          <a:bodyPr/>
          <a:lstStyle/>
          <a:p>
            <a:r>
              <a:rPr lang="en-US" altLang="zh-TW" dirty="0"/>
              <a:t>6</a:t>
            </a:r>
            <a:r>
              <a:rPr lang="en-US" altLang="zh-TW" dirty="0" smtClean="0"/>
              <a:t>.</a:t>
            </a:r>
            <a:r>
              <a:rPr lang="zh-TW" altLang="en-US" dirty="0" smtClean="0"/>
              <a:t> 若有興趣要安裝進階功能的先把</a:t>
            </a:r>
            <a:r>
              <a:rPr lang="en-US" altLang="zh-TW" dirty="0" smtClean="0"/>
              <a:t>Run</a:t>
            </a:r>
            <a:r>
              <a:rPr lang="zh-TW" altLang="en-US" dirty="0" smtClean="0"/>
              <a:t>的打勾取消掉；若沒有要用進階功能的，可以直接按</a:t>
            </a:r>
            <a:r>
              <a:rPr lang="en-US" altLang="zh-TW" dirty="0" smtClean="0"/>
              <a:t>finish</a:t>
            </a:r>
            <a:r>
              <a:rPr lang="zh-TW" altLang="en-US" dirty="0" smtClean="0"/>
              <a:t>。</a:t>
            </a:r>
            <a:endParaRPr lang="en-US" altLang="zh-TW" dirty="0"/>
          </a:p>
          <a:p>
            <a:endParaRPr lang="en-US" altLang="zh-TW" dirty="0" smtClean="0"/>
          </a:p>
        </p:txBody>
      </p:sp>
      <p:pic>
        <p:nvPicPr>
          <p:cNvPr id="2" name="圖片 1"/>
          <p:cNvPicPr>
            <a:picLocks noChangeAspect="1"/>
          </p:cNvPicPr>
          <p:nvPr/>
        </p:nvPicPr>
        <p:blipFill>
          <a:blip r:embed="rId2"/>
          <a:stretch>
            <a:fillRect/>
          </a:stretch>
        </p:blipFill>
        <p:spPr>
          <a:xfrm>
            <a:off x="3717883" y="2780928"/>
            <a:ext cx="4743450" cy="3676650"/>
          </a:xfrm>
          <a:prstGeom prst="rect">
            <a:avLst/>
          </a:prstGeom>
        </p:spPr>
      </p:pic>
    </p:spTree>
    <p:extLst>
      <p:ext uri="{BB962C8B-B14F-4D97-AF65-F5344CB8AC3E}">
        <p14:creationId xmlns:p14="http://schemas.microsoft.com/office/powerpoint/2010/main" val="260134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a:t>數位音訊編碼</a:t>
            </a:r>
            <a:r>
              <a:rPr lang="en-US" altLang="zh-TW" dirty="0" smtClean="0"/>
              <a:t>(Cont.)</a:t>
            </a:r>
            <a:endParaRPr lang="zh-TW" dirty="0"/>
          </a:p>
        </p:txBody>
      </p:sp>
      <p:sp>
        <p:nvSpPr>
          <p:cNvPr id="14" name="內容版面配置區 13"/>
          <p:cNvSpPr>
            <a:spLocks noGrp="1"/>
          </p:cNvSpPr>
          <p:nvPr>
            <p:ph idx="1"/>
          </p:nvPr>
        </p:nvSpPr>
        <p:spPr>
          <a:xfrm>
            <a:off x="1522413" y="1904999"/>
            <a:ext cx="9324527" cy="4114801"/>
          </a:xfrm>
        </p:spPr>
        <p:txBody>
          <a:bodyPr/>
          <a:lstStyle/>
          <a:p>
            <a:r>
              <a:rPr lang="zh-TW" altLang="en-US" dirty="0" smtClean="0"/>
              <a:t>脈衝密度調變</a:t>
            </a:r>
            <a:r>
              <a:rPr lang="en-US" altLang="zh-TW" dirty="0" smtClean="0"/>
              <a:t>(Pulse-Density Modulation, PDM) : </a:t>
            </a:r>
            <a:r>
              <a:rPr lang="zh-TW" altLang="en-US" dirty="0" smtClean="0"/>
              <a:t> 透過脈衝的密度來描述訊號的大小，每一次取樣會與前面的差值和做比較，若取樣值較大則為</a:t>
            </a:r>
            <a:r>
              <a:rPr lang="en-US" altLang="zh-TW" dirty="0" smtClean="0"/>
              <a:t>1</a:t>
            </a:r>
            <a:r>
              <a:rPr lang="zh-TW" altLang="en-US" dirty="0" smtClean="0"/>
              <a:t>，反之則為</a:t>
            </a:r>
            <a:r>
              <a:rPr lang="en-US" altLang="zh-TW" dirty="0" smtClean="0"/>
              <a:t>-1(or 0)</a:t>
            </a:r>
            <a:r>
              <a:rPr lang="zh-TW" altLang="en-US" dirty="0" smtClean="0"/>
              <a:t>。</a:t>
            </a:r>
            <a:endParaRPr lang="en-US" altLang="zh-TW" dirty="0" smtClean="0"/>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492" y="3134807"/>
            <a:ext cx="4248472" cy="3180674"/>
          </a:xfrm>
          <a:prstGeom prst="rect">
            <a:avLst/>
          </a:prstGeom>
        </p:spPr>
      </p:pic>
      <p:graphicFrame>
        <p:nvGraphicFramePr>
          <p:cNvPr id="4" name="物件 3"/>
          <p:cNvGraphicFramePr>
            <a:graphicFrameLocks noChangeAspect="1"/>
          </p:cNvGraphicFramePr>
          <p:nvPr>
            <p:extLst>
              <p:ext uri="{D42A27DB-BD31-4B8C-83A1-F6EECF244321}">
                <p14:modId xmlns:p14="http://schemas.microsoft.com/office/powerpoint/2010/main" val="2542858835"/>
              </p:ext>
            </p:extLst>
          </p:nvPr>
        </p:nvGraphicFramePr>
        <p:xfrm>
          <a:off x="2422004" y="3861048"/>
          <a:ext cx="3344888" cy="864096"/>
        </p:xfrm>
        <a:graphic>
          <a:graphicData uri="http://schemas.openxmlformats.org/presentationml/2006/ole">
            <mc:AlternateContent xmlns:mc="http://schemas.openxmlformats.org/markup-compatibility/2006">
              <mc:Choice xmlns:v="urn:schemas-microsoft-com:vml" Requires="v">
                <p:oleObj spid="_x0000_s1125" name="Equation" r:id="rId5" imgW="1523880" imgH="393480" progId="Equation.DSMT4">
                  <p:embed/>
                </p:oleObj>
              </mc:Choice>
              <mc:Fallback>
                <p:oleObj name="Equation" r:id="rId5" imgW="1523880" imgH="393480" progId="Equation.DSMT4">
                  <p:embed/>
                  <p:pic>
                    <p:nvPicPr>
                      <p:cNvPr id="0" name=""/>
                      <p:cNvPicPr/>
                      <p:nvPr/>
                    </p:nvPicPr>
                    <p:blipFill>
                      <a:blip r:embed="rId6"/>
                      <a:stretch>
                        <a:fillRect/>
                      </a:stretch>
                    </p:blipFill>
                    <p:spPr>
                      <a:xfrm>
                        <a:off x="2422004" y="3861048"/>
                        <a:ext cx="3344888" cy="864096"/>
                      </a:xfrm>
                      <a:prstGeom prst="rect">
                        <a:avLst/>
                      </a:prstGeom>
                    </p:spPr>
                  </p:pic>
                </p:oleObj>
              </mc:Fallback>
            </mc:AlternateContent>
          </a:graphicData>
        </a:graphic>
      </p:graphicFrame>
      <p:graphicFrame>
        <p:nvGraphicFramePr>
          <p:cNvPr id="7" name="物件 6"/>
          <p:cNvGraphicFramePr>
            <a:graphicFrameLocks noChangeAspect="1"/>
          </p:cNvGraphicFramePr>
          <p:nvPr>
            <p:extLst>
              <p:ext uri="{D42A27DB-BD31-4B8C-83A1-F6EECF244321}">
                <p14:modId xmlns:p14="http://schemas.microsoft.com/office/powerpoint/2010/main" val="3356130781"/>
              </p:ext>
            </p:extLst>
          </p:nvPr>
        </p:nvGraphicFramePr>
        <p:xfrm>
          <a:off x="2422004" y="5301208"/>
          <a:ext cx="3009900" cy="390525"/>
        </p:xfrm>
        <a:graphic>
          <a:graphicData uri="http://schemas.openxmlformats.org/presentationml/2006/ole">
            <mc:AlternateContent xmlns:mc="http://schemas.openxmlformats.org/markup-compatibility/2006">
              <mc:Choice xmlns:v="urn:schemas-microsoft-com:vml" Requires="v">
                <p:oleObj spid="_x0000_s1126" name="Equation" r:id="rId7" imgW="1371600" imgH="177480" progId="Equation.DSMT4">
                  <p:embed/>
                </p:oleObj>
              </mc:Choice>
              <mc:Fallback>
                <p:oleObj name="Equation" r:id="rId7" imgW="1371600" imgH="177480" progId="Equation.DSMT4">
                  <p:embed/>
                  <p:pic>
                    <p:nvPicPr>
                      <p:cNvPr id="0" name=""/>
                      <p:cNvPicPr/>
                      <p:nvPr/>
                    </p:nvPicPr>
                    <p:blipFill>
                      <a:blip r:embed="rId8"/>
                      <a:stretch>
                        <a:fillRect/>
                      </a:stretch>
                    </p:blipFill>
                    <p:spPr>
                      <a:xfrm>
                        <a:off x="2422004" y="5301208"/>
                        <a:ext cx="3009900" cy="390525"/>
                      </a:xfrm>
                      <a:prstGeom prst="rect">
                        <a:avLst/>
                      </a:prstGeom>
                    </p:spPr>
                  </p:pic>
                </p:oleObj>
              </mc:Fallback>
            </mc:AlternateContent>
          </a:graphicData>
        </a:graphic>
      </p:graphicFrame>
      <p:graphicFrame>
        <p:nvGraphicFramePr>
          <p:cNvPr id="8" name="物件 7"/>
          <p:cNvGraphicFramePr>
            <a:graphicFrameLocks noChangeAspect="1"/>
          </p:cNvGraphicFramePr>
          <p:nvPr>
            <p:extLst>
              <p:ext uri="{D42A27DB-BD31-4B8C-83A1-F6EECF244321}">
                <p14:modId xmlns:p14="http://schemas.microsoft.com/office/powerpoint/2010/main" val="1273811792"/>
              </p:ext>
            </p:extLst>
          </p:nvPr>
        </p:nvGraphicFramePr>
        <p:xfrm>
          <a:off x="1845940" y="3373687"/>
          <a:ext cx="863600" cy="334962"/>
        </p:xfrm>
        <a:graphic>
          <a:graphicData uri="http://schemas.openxmlformats.org/presentationml/2006/ole">
            <mc:AlternateContent xmlns:mc="http://schemas.openxmlformats.org/markup-compatibility/2006">
              <mc:Choice xmlns:v="urn:schemas-microsoft-com:vml" Requires="v">
                <p:oleObj spid="_x0000_s1127" name="Equation" r:id="rId9" imgW="393480" imgH="152280" progId="Equation.DSMT4">
                  <p:embed/>
                </p:oleObj>
              </mc:Choice>
              <mc:Fallback>
                <p:oleObj name="Equation" r:id="rId9" imgW="393480" imgH="152280" progId="Equation.DSMT4">
                  <p:embed/>
                  <p:pic>
                    <p:nvPicPr>
                      <p:cNvPr id="0" name=""/>
                      <p:cNvPicPr/>
                      <p:nvPr/>
                    </p:nvPicPr>
                    <p:blipFill>
                      <a:blip r:embed="rId10"/>
                      <a:stretch>
                        <a:fillRect/>
                      </a:stretch>
                    </p:blipFill>
                    <p:spPr>
                      <a:xfrm>
                        <a:off x="1845940" y="3373687"/>
                        <a:ext cx="863600" cy="334962"/>
                      </a:xfrm>
                      <a:prstGeom prst="rect">
                        <a:avLst/>
                      </a:prstGeom>
                    </p:spPr>
                  </p:pic>
                </p:oleObj>
              </mc:Fallback>
            </mc:AlternateContent>
          </a:graphicData>
        </a:graphic>
      </p:graphicFrame>
    </p:spTree>
    <p:extLst>
      <p:ext uri="{BB962C8B-B14F-4D97-AF65-F5344CB8AC3E}">
        <p14:creationId xmlns:p14="http://schemas.microsoft.com/office/powerpoint/2010/main" val="319673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2000</a:t>
            </a:r>
            <a:endParaRPr lang="zh-TW" dirty="0"/>
          </a:p>
        </p:txBody>
      </p:sp>
      <p:sp>
        <p:nvSpPr>
          <p:cNvPr id="14" name="內容版面配置區 13"/>
          <p:cNvSpPr>
            <a:spLocks noGrp="1"/>
          </p:cNvSpPr>
          <p:nvPr>
            <p:ph idx="1"/>
          </p:nvPr>
        </p:nvSpPr>
        <p:spPr/>
        <p:txBody>
          <a:bodyPr/>
          <a:lstStyle/>
          <a:p>
            <a:r>
              <a:rPr lang="en-US" altLang="zh-TW" dirty="0"/>
              <a:t>6</a:t>
            </a:r>
            <a:r>
              <a:rPr lang="en-US" altLang="zh-TW" dirty="0" smtClean="0"/>
              <a:t>.</a:t>
            </a:r>
            <a:r>
              <a:rPr lang="zh-TW" altLang="en-US" dirty="0" smtClean="0"/>
              <a:t> 若有興趣要安裝進階功能的先把</a:t>
            </a:r>
            <a:r>
              <a:rPr lang="en-US" altLang="zh-TW" dirty="0" smtClean="0"/>
              <a:t>Run</a:t>
            </a:r>
            <a:r>
              <a:rPr lang="zh-TW" altLang="en-US" dirty="0" smtClean="0"/>
              <a:t>的打勾取消掉，並且在看完後面章節前都先不要執行</a:t>
            </a:r>
            <a:r>
              <a:rPr lang="en-US" altLang="zh-TW" dirty="0" err="1" smtClean="0"/>
              <a:t>foobar</a:t>
            </a:r>
            <a:r>
              <a:rPr lang="zh-TW" altLang="en-US" dirty="0" smtClean="0"/>
              <a:t> </a:t>
            </a:r>
            <a:r>
              <a:rPr lang="en-US" altLang="zh-TW" dirty="0" smtClean="0"/>
              <a:t>2000</a:t>
            </a:r>
            <a:r>
              <a:rPr lang="zh-TW" altLang="en-US" dirty="0" smtClean="0"/>
              <a:t>；若沒有要用進階功能的，可以直接按</a:t>
            </a:r>
            <a:r>
              <a:rPr lang="en-US" altLang="zh-TW" dirty="0" smtClean="0"/>
              <a:t>finish</a:t>
            </a:r>
            <a:r>
              <a:rPr lang="zh-TW" altLang="en-US" dirty="0" smtClean="0"/>
              <a:t>。</a:t>
            </a:r>
            <a:endParaRPr lang="en-US" altLang="zh-TW" dirty="0"/>
          </a:p>
          <a:p>
            <a:endParaRPr lang="en-US" altLang="zh-TW" dirty="0" smtClean="0"/>
          </a:p>
        </p:txBody>
      </p:sp>
      <p:pic>
        <p:nvPicPr>
          <p:cNvPr id="2" name="圖片 1"/>
          <p:cNvPicPr>
            <a:picLocks noChangeAspect="1"/>
          </p:cNvPicPr>
          <p:nvPr/>
        </p:nvPicPr>
        <p:blipFill>
          <a:blip r:embed="rId2"/>
          <a:stretch>
            <a:fillRect/>
          </a:stretch>
        </p:blipFill>
        <p:spPr>
          <a:xfrm>
            <a:off x="3717883" y="3068960"/>
            <a:ext cx="4743450" cy="3676650"/>
          </a:xfrm>
          <a:prstGeom prst="rect">
            <a:avLst/>
          </a:prstGeom>
        </p:spPr>
      </p:pic>
    </p:spTree>
    <p:extLst>
      <p:ext uri="{BB962C8B-B14F-4D97-AF65-F5344CB8AC3E}">
        <p14:creationId xmlns:p14="http://schemas.microsoft.com/office/powerpoint/2010/main" val="198348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2000</a:t>
            </a:r>
            <a:endParaRPr lang="zh-TW" dirty="0"/>
          </a:p>
        </p:txBody>
      </p:sp>
      <p:sp>
        <p:nvSpPr>
          <p:cNvPr id="14" name="內容版面配置區 13"/>
          <p:cNvSpPr>
            <a:spLocks noGrp="1"/>
          </p:cNvSpPr>
          <p:nvPr>
            <p:ph idx="1"/>
          </p:nvPr>
        </p:nvSpPr>
        <p:spPr/>
        <p:txBody>
          <a:bodyPr/>
          <a:lstStyle/>
          <a:p>
            <a:r>
              <a:rPr lang="en-US" altLang="zh-TW" dirty="0" smtClean="0"/>
              <a:t>7. </a:t>
            </a:r>
            <a:r>
              <a:rPr lang="zh-TW" altLang="en-US" dirty="0" smtClean="0"/>
              <a:t>這邊是基本版</a:t>
            </a:r>
            <a:r>
              <a:rPr lang="en-US" altLang="zh-TW" dirty="0" err="1" smtClean="0"/>
              <a:t>foobar</a:t>
            </a:r>
            <a:r>
              <a:rPr lang="zh-TW" altLang="en-US" dirty="0" smtClean="0"/>
              <a:t> </a:t>
            </a:r>
            <a:r>
              <a:rPr lang="en-US" altLang="zh-TW" dirty="0" smtClean="0"/>
              <a:t>2000 (</a:t>
            </a:r>
            <a:r>
              <a:rPr lang="zh-TW" altLang="en-US" dirty="0" smtClean="0"/>
              <a:t>沒有安裝進階</a:t>
            </a:r>
            <a:r>
              <a:rPr lang="en-US" altLang="zh-TW" dirty="0" smtClean="0"/>
              <a:t>UI</a:t>
            </a:r>
            <a:r>
              <a:rPr lang="zh-TW" altLang="en-US" dirty="0" smtClean="0"/>
              <a:t>的</a:t>
            </a:r>
            <a:r>
              <a:rPr lang="en-US" altLang="zh-TW" dirty="0" smtClean="0"/>
              <a:t>)</a:t>
            </a:r>
            <a:r>
              <a:rPr lang="zh-TW" altLang="en-US" dirty="0" smtClean="0"/>
              <a:t>，若單純只想撥放音樂的到這邊就可以用了。</a:t>
            </a:r>
            <a:endParaRPr lang="en-US" altLang="zh-TW" dirty="0" smtClean="0"/>
          </a:p>
        </p:txBody>
      </p:sp>
      <p:pic>
        <p:nvPicPr>
          <p:cNvPr id="4" name="圖片 3"/>
          <p:cNvPicPr>
            <a:picLocks noChangeAspect="1"/>
          </p:cNvPicPr>
          <p:nvPr/>
        </p:nvPicPr>
        <p:blipFill>
          <a:blip r:embed="rId2"/>
          <a:stretch>
            <a:fillRect/>
          </a:stretch>
        </p:blipFill>
        <p:spPr>
          <a:xfrm>
            <a:off x="2494012" y="2708920"/>
            <a:ext cx="7520930" cy="3955335"/>
          </a:xfrm>
          <a:prstGeom prst="rect">
            <a:avLst/>
          </a:prstGeom>
        </p:spPr>
      </p:pic>
    </p:spTree>
    <p:extLst>
      <p:ext uri="{BB962C8B-B14F-4D97-AF65-F5344CB8AC3E}">
        <p14:creationId xmlns:p14="http://schemas.microsoft.com/office/powerpoint/2010/main" val="221749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altLang="en-US" dirty="0"/>
              <a:t>附件</a:t>
            </a:r>
            <a:endParaRPr lang="zh-TW" dirty="0"/>
          </a:p>
        </p:txBody>
      </p:sp>
      <p:sp>
        <p:nvSpPr>
          <p:cNvPr id="14" name="內容版面配置區 13"/>
          <p:cNvSpPr>
            <a:spLocks noGrp="1"/>
          </p:cNvSpPr>
          <p:nvPr>
            <p:ph idx="1"/>
          </p:nvPr>
        </p:nvSpPr>
        <p:spPr/>
        <p:txBody>
          <a:bodyPr/>
          <a:lstStyle/>
          <a:p>
            <a:r>
              <a:rPr lang="en-US" altLang="zh-TW" dirty="0" smtClean="0">
                <a:solidFill>
                  <a:schemeClr val="bg2">
                    <a:lumMod val="90000"/>
                    <a:lumOff val="10000"/>
                  </a:schemeClr>
                </a:solidFill>
              </a:rPr>
              <a:t>MP3</a:t>
            </a:r>
            <a:r>
              <a:rPr lang="zh-TW" altLang="en-US" dirty="0" smtClean="0">
                <a:solidFill>
                  <a:schemeClr val="bg2">
                    <a:lumMod val="90000"/>
                    <a:lumOff val="10000"/>
                  </a:schemeClr>
                </a:solidFill>
              </a:rPr>
              <a:t>壓縮原理</a:t>
            </a:r>
            <a:r>
              <a:rPr lang="en-US" altLang="zh-TW" dirty="0" smtClean="0">
                <a:solidFill>
                  <a:schemeClr val="bg2">
                    <a:lumMod val="90000"/>
                    <a:lumOff val="10000"/>
                  </a:schemeClr>
                </a:solidFill>
              </a:rPr>
              <a:t>(Detail)</a:t>
            </a:r>
            <a:endParaRPr lang="en-US" altLang="zh-TW" dirty="0">
              <a:solidFill>
                <a:schemeClr val="bg2">
                  <a:lumMod val="90000"/>
                  <a:lumOff val="10000"/>
                </a:schemeClr>
              </a:solidFill>
            </a:endParaRPr>
          </a:p>
          <a:p>
            <a:r>
              <a:rPr lang="zh-TW" altLang="en-US" dirty="0" smtClean="0">
                <a:solidFill>
                  <a:schemeClr val="bg2">
                    <a:lumMod val="90000"/>
                    <a:lumOff val="10000"/>
                  </a:schemeClr>
                </a:solidFill>
              </a:rPr>
              <a:t>音樂撥放器</a:t>
            </a:r>
            <a:r>
              <a:rPr lang="en-US" altLang="zh-TW" dirty="0" err="1" smtClean="0">
                <a:solidFill>
                  <a:schemeClr val="bg2">
                    <a:lumMod val="90000"/>
                    <a:lumOff val="10000"/>
                  </a:schemeClr>
                </a:solidFill>
              </a:rPr>
              <a:t>foobar</a:t>
            </a:r>
            <a:r>
              <a:rPr lang="en-US" altLang="zh-TW" dirty="0" smtClean="0">
                <a:solidFill>
                  <a:schemeClr val="bg2">
                    <a:lumMod val="90000"/>
                    <a:lumOff val="10000"/>
                  </a:schemeClr>
                </a:solidFill>
              </a:rPr>
              <a:t> 2000 </a:t>
            </a:r>
            <a:r>
              <a:rPr lang="zh-TW" altLang="en-US" dirty="0" smtClean="0">
                <a:solidFill>
                  <a:schemeClr val="bg2">
                    <a:lumMod val="90000"/>
                    <a:lumOff val="10000"/>
                  </a:schemeClr>
                </a:solidFill>
              </a:rPr>
              <a:t>基本設定教學</a:t>
            </a:r>
            <a:endParaRPr lang="en-US" altLang="zh-TW" dirty="0" smtClean="0">
              <a:solidFill>
                <a:schemeClr val="bg2">
                  <a:lumMod val="90000"/>
                  <a:lumOff val="10000"/>
                </a:schemeClr>
              </a:solidFill>
            </a:endParaRPr>
          </a:p>
          <a:p>
            <a:r>
              <a:rPr lang="zh-TW" altLang="en-US" dirty="0"/>
              <a:t>音樂撥放器</a:t>
            </a:r>
            <a:r>
              <a:rPr lang="en-US" altLang="zh-TW" dirty="0" err="1"/>
              <a:t>foobar</a:t>
            </a:r>
            <a:r>
              <a:rPr lang="en-US" altLang="zh-TW" dirty="0"/>
              <a:t> 2000 </a:t>
            </a:r>
            <a:r>
              <a:rPr lang="zh-TW" altLang="en-US" dirty="0" smtClean="0"/>
              <a:t>進階設定教學</a:t>
            </a:r>
            <a:endParaRPr lang="en-US" altLang="zh-TW" dirty="0" smtClean="0"/>
          </a:p>
          <a:p>
            <a:r>
              <a:rPr lang="en-US" altLang="zh-TW" dirty="0">
                <a:solidFill>
                  <a:schemeClr val="bg2">
                    <a:lumMod val="90000"/>
                    <a:lumOff val="10000"/>
                  </a:schemeClr>
                </a:solidFill>
              </a:rPr>
              <a:t>5.1 </a:t>
            </a:r>
            <a:r>
              <a:rPr lang="zh-TW" altLang="en-US" dirty="0">
                <a:solidFill>
                  <a:schemeClr val="bg2">
                    <a:lumMod val="90000"/>
                    <a:lumOff val="10000"/>
                  </a:schemeClr>
                </a:solidFill>
              </a:rPr>
              <a:t>聲道</a:t>
            </a:r>
            <a:endParaRPr lang="en-US" altLang="zh-TW" dirty="0">
              <a:solidFill>
                <a:schemeClr val="bg2">
                  <a:lumMod val="90000"/>
                  <a:lumOff val="10000"/>
                </a:schemeClr>
              </a:solidFill>
            </a:endParaRPr>
          </a:p>
          <a:p>
            <a:endParaRPr lang="en-US" altLang="zh-TW" dirty="0"/>
          </a:p>
          <a:p>
            <a:endParaRPr lang="en-US" altLang="zh-TW" dirty="0"/>
          </a:p>
        </p:txBody>
      </p:sp>
    </p:spTree>
    <p:extLst>
      <p:ext uri="{BB962C8B-B14F-4D97-AF65-F5344CB8AC3E}">
        <p14:creationId xmlns:p14="http://schemas.microsoft.com/office/powerpoint/2010/main" val="260947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2000</a:t>
            </a:r>
            <a:r>
              <a:rPr lang="zh-TW" altLang="en-US" dirty="0" smtClean="0"/>
              <a:t>進階</a:t>
            </a:r>
            <a:endParaRPr lang="zh-TW" dirty="0"/>
          </a:p>
        </p:txBody>
      </p:sp>
      <p:sp>
        <p:nvSpPr>
          <p:cNvPr id="14" name="內容版面配置區 13"/>
          <p:cNvSpPr>
            <a:spLocks noGrp="1"/>
          </p:cNvSpPr>
          <p:nvPr>
            <p:ph idx="1"/>
          </p:nvPr>
        </p:nvSpPr>
        <p:spPr/>
        <p:txBody>
          <a:bodyPr/>
          <a:lstStyle/>
          <a:p>
            <a:r>
              <a:rPr lang="zh-TW" altLang="en-US" dirty="0" smtClean="0"/>
              <a:t>剛剛有提到，</a:t>
            </a:r>
            <a:r>
              <a:rPr lang="en-US" altLang="zh-TW" dirty="0" smtClean="0"/>
              <a:t>foobar2000</a:t>
            </a:r>
            <a:r>
              <a:rPr lang="zh-TW" altLang="en-US" dirty="0" smtClean="0"/>
              <a:t>可以像樂高積木一樣包入很多額外的功能，以我們一般使用者來說是不會主動去撰寫這些功能的程式。但是網路上有相當多高手將他們所寫的程式提供出來給大家，讓我們也能夠享有這些方便的功能。</a:t>
            </a:r>
            <a:endParaRPr lang="en-US" altLang="zh-TW" dirty="0" smtClean="0"/>
          </a:p>
          <a:p>
            <a:endParaRPr lang="en-US" altLang="zh-TW" dirty="0" smtClean="0"/>
          </a:p>
        </p:txBody>
      </p:sp>
      <p:pic>
        <p:nvPicPr>
          <p:cNvPr id="3" name="圖片 2"/>
          <p:cNvPicPr>
            <a:picLocks noChangeAspect="1"/>
          </p:cNvPicPr>
          <p:nvPr/>
        </p:nvPicPr>
        <p:blipFill>
          <a:blip r:embed="rId2"/>
          <a:stretch>
            <a:fillRect/>
          </a:stretch>
        </p:blipFill>
        <p:spPr>
          <a:xfrm>
            <a:off x="6238428" y="3789040"/>
            <a:ext cx="5736368" cy="2423664"/>
          </a:xfrm>
          <a:prstGeom prst="rect">
            <a:avLst/>
          </a:prstGeom>
        </p:spPr>
      </p:pic>
      <p:pic>
        <p:nvPicPr>
          <p:cNvPr id="6" name="圖片 5"/>
          <p:cNvPicPr>
            <a:picLocks noChangeAspect="1"/>
          </p:cNvPicPr>
          <p:nvPr/>
        </p:nvPicPr>
        <p:blipFill>
          <a:blip r:embed="rId3"/>
          <a:stretch>
            <a:fillRect/>
          </a:stretch>
        </p:blipFill>
        <p:spPr>
          <a:xfrm>
            <a:off x="556972" y="3789040"/>
            <a:ext cx="4608512" cy="2423664"/>
          </a:xfrm>
          <a:prstGeom prst="rect">
            <a:avLst/>
          </a:prstGeom>
        </p:spPr>
      </p:pic>
      <p:cxnSp>
        <p:nvCxnSpPr>
          <p:cNvPr id="5" name="直線單箭頭接點 4"/>
          <p:cNvCxnSpPr/>
          <p:nvPr/>
        </p:nvCxnSpPr>
        <p:spPr>
          <a:xfrm>
            <a:off x="5230316" y="5085184"/>
            <a:ext cx="936104"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文字方塊 6"/>
          <p:cNvSpPr txBox="1"/>
          <p:nvPr/>
        </p:nvSpPr>
        <p:spPr>
          <a:xfrm>
            <a:off x="5323660" y="4494253"/>
            <a:ext cx="864096" cy="590931"/>
          </a:xfrm>
          <a:prstGeom prst="rect">
            <a:avLst/>
          </a:prstGeom>
          <a:noFill/>
        </p:spPr>
        <p:txBody>
          <a:bodyPr wrap="square" rtlCol="0">
            <a:spAutoFit/>
          </a:bodyPr>
          <a:lstStyle/>
          <a:p>
            <a:pPr>
              <a:lnSpc>
                <a:spcPct val="90000"/>
              </a:lnSpc>
            </a:pPr>
            <a:r>
              <a:rPr lang="zh-TW" altLang="en-US" dirty="0" smtClean="0">
                <a:solidFill>
                  <a:srgbClr val="FF0000"/>
                </a:solidFill>
                <a:latin typeface="微軟正黑體" panose="020B0604030504040204" pitchFamily="34" charset="-120"/>
                <a:ea typeface="微軟正黑體" panose="020B0604030504040204" pitchFamily="34" charset="-120"/>
              </a:rPr>
              <a:t>外插元件</a:t>
            </a:r>
            <a:endParaRPr lang="zh-TW" altLang="en-US"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0839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a:t>
            </a:r>
            <a:r>
              <a:rPr lang="en-US" altLang="zh-TW" dirty="0" smtClean="0"/>
              <a:t>2000</a:t>
            </a:r>
            <a:r>
              <a:rPr lang="zh-TW" altLang="en-US" dirty="0"/>
              <a:t>進階</a:t>
            </a:r>
            <a:endParaRPr lang="zh-TW" dirty="0"/>
          </a:p>
        </p:txBody>
      </p:sp>
      <p:sp>
        <p:nvSpPr>
          <p:cNvPr id="14" name="內容版面配置區 13"/>
          <p:cNvSpPr>
            <a:spLocks noGrp="1"/>
          </p:cNvSpPr>
          <p:nvPr>
            <p:ph idx="1"/>
          </p:nvPr>
        </p:nvSpPr>
        <p:spPr/>
        <p:txBody>
          <a:bodyPr/>
          <a:lstStyle/>
          <a:p>
            <a:r>
              <a:rPr lang="en-US" altLang="zh-TW" dirty="0" smtClean="0"/>
              <a:t>1.</a:t>
            </a:r>
            <a:r>
              <a:rPr lang="zh-TW" altLang="en-US" dirty="0" smtClean="0"/>
              <a:t> 先下載這個壓縮檔 </a:t>
            </a:r>
            <a:r>
              <a:rPr lang="en-US" altLang="zh-TW" dirty="0" smtClean="0"/>
              <a:t>(</a:t>
            </a:r>
            <a:r>
              <a:rPr lang="zh-TW" altLang="en-US" dirty="0" smtClean="0"/>
              <a:t>載點 </a:t>
            </a:r>
            <a:r>
              <a:rPr lang="en-US" altLang="zh-TW" dirty="0" smtClean="0"/>
              <a:t>:</a:t>
            </a:r>
            <a:r>
              <a:rPr lang="zh-TW" altLang="en-US" dirty="0" smtClean="0"/>
              <a:t> </a:t>
            </a:r>
            <a:r>
              <a:rPr lang="en-US" altLang="zh-TW" dirty="0">
                <a:hlinkClick r:id="rId2"/>
              </a:rPr>
              <a:t>https://mega.nz/#!</a:t>
            </a:r>
            <a:r>
              <a:rPr lang="en-US" altLang="zh-TW" dirty="0" smtClean="0">
                <a:hlinkClick r:id="rId2"/>
              </a:rPr>
              <a:t>8tlTXQZL!Yo-Zf6jUUZnTqVqcWXiPsNKC40DCbbDCtRYRN-GJFd0</a:t>
            </a:r>
            <a:r>
              <a:rPr lang="zh-TW" altLang="en-US" dirty="0" smtClean="0"/>
              <a:t> </a:t>
            </a:r>
            <a:r>
              <a:rPr lang="en-US" altLang="zh-TW" dirty="0" smtClean="0"/>
              <a:t>)</a:t>
            </a:r>
          </a:p>
        </p:txBody>
      </p:sp>
      <p:sp>
        <p:nvSpPr>
          <p:cNvPr id="2" name="文字方塊 1"/>
          <p:cNvSpPr txBox="1"/>
          <p:nvPr/>
        </p:nvSpPr>
        <p:spPr>
          <a:xfrm>
            <a:off x="1701924" y="5229200"/>
            <a:ext cx="7488832" cy="1089529"/>
          </a:xfrm>
          <a:prstGeom prst="rect">
            <a:avLst/>
          </a:prstGeom>
          <a:noFill/>
        </p:spPr>
        <p:txBody>
          <a:bodyPr wrap="square" rtlCol="0">
            <a:spAutoFit/>
          </a:bodyPr>
          <a:lstStyle/>
          <a:p>
            <a:pPr>
              <a:lnSpc>
                <a:spcPct val="90000"/>
              </a:lnSpc>
            </a:pPr>
            <a:r>
              <a:rPr lang="zh-TW" altLang="en-US" dirty="0" smtClean="0">
                <a:latin typeface="微軟正黑體" panose="020B0604030504040204" pitchFamily="34" charset="-120"/>
                <a:ea typeface="微軟正黑體" panose="020B0604030504040204" pitchFamily="34" charset="-120"/>
              </a:rPr>
              <a:t>註</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感謝巴哈姆特</a:t>
            </a:r>
            <a:r>
              <a:rPr lang="en-US" altLang="zh-TW" dirty="0" smtClean="0">
                <a:latin typeface="微軟正黑體" panose="020B0604030504040204" pitchFamily="34" charset="-120"/>
                <a:ea typeface="微軟正黑體" panose="020B0604030504040204" pitchFamily="34" charset="-120"/>
              </a:rPr>
              <a:t>erictfkc1220 </a:t>
            </a:r>
            <a:r>
              <a:rPr lang="zh-TW" altLang="en-US" dirty="0" smtClean="0">
                <a:latin typeface="微軟正黑體" panose="020B0604030504040204" pitchFamily="34" charset="-120"/>
                <a:ea typeface="微軟正黑體" panose="020B0604030504040204" pitchFamily="34" charset="-120"/>
              </a:rPr>
              <a:t>不吝提供了這個</a:t>
            </a:r>
            <a:r>
              <a:rPr lang="en-US" altLang="zh-TW" dirty="0" smtClean="0">
                <a:latin typeface="微軟正黑體" panose="020B0604030504040204" pitchFamily="34" charset="-120"/>
                <a:ea typeface="微軟正黑體" panose="020B0604030504040204" pitchFamily="34" charset="-120"/>
              </a:rPr>
              <a:t>UI</a:t>
            </a:r>
            <a:r>
              <a:rPr lang="zh-TW" altLang="en-US" dirty="0" smtClean="0">
                <a:latin typeface="微軟正黑體" panose="020B0604030504040204" pitchFamily="34" charset="-120"/>
                <a:ea typeface="微軟正黑體" panose="020B0604030504040204" pitchFamily="34" charset="-120"/>
              </a:rPr>
              <a:t>和</a:t>
            </a:r>
            <a:r>
              <a:rPr lang="en-US" altLang="zh-TW" dirty="0" smtClean="0">
                <a:latin typeface="微軟正黑體" panose="020B0604030504040204" pitchFamily="34" charset="-120"/>
                <a:ea typeface="微軟正黑體" panose="020B0604030504040204" pitchFamily="34" charset="-120"/>
              </a:rPr>
              <a:t>Skin</a:t>
            </a:r>
            <a:r>
              <a:rPr lang="zh-TW" altLang="en-US" dirty="0" smtClean="0">
                <a:latin typeface="微軟正黑體" panose="020B0604030504040204" pitchFamily="34" charset="-120"/>
                <a:ea typeface="微軟正黑體" panose="020B0604030504040204" pitchFamily="34" charset="-120"/>
              </a:rPr>
              <a:t>，免費給大家下載，本投影片純粹作為交流推廣使用，不可有任何商業行為。</a:t>
            </a:r>
            <a:endParaRPr lang="en-US" altLang="zh-TW" dirty="0" smtClean="0">
              <a:latin typeface="微軟正黑體" panose="020B0604030504040204" pitchFamily="34" charset="-120"/>
              <a:ea typeface="微軟正黑體" panose="020B0604030504040204" pitchFamily="34" charset="-120"/>
            </a:endParaRPr>
          </a:p>
          <a:p>
            <a:pPr>
              <a:lnSpc>
                <a:spcPct val="90000"/>
              </a:lnSpc>
            </a:pPr>
            <a:r>
              <a:rPr lang="zh-TW" altLang="en-US" dirty="0" smtClean="0">
                <a:latin typeface="微軟正黑體" panose="020B0604030504040204" pitchFamily="34" charset="-120"/>
                <a:ea typeface="微軟正黑體" panose="020B0604030504040204" pitchFamily="34" charset="-120"/>
              </a:rPr>
              <a:t>原文網址 </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http://home.gamer.com.tw/creationDetail.php?sn=2722138</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1415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a:t>
            </a:r>
            <a:r>
              <a:rPr lang="en-US" altLang="zh-TW" dirty="0" smtClean="0"/>
              <a:t>2000</a:t>
            </a:r>
            <a:r>
              <a:rPr lang="zh-TW" altLang="en-US" dirty="0"/>
              <a:t>進階</a:t>
            </a:r>
            <a:endParaRPr lang="zh-TW" dirty="0"/>
          </a:p>
        </p:txBody>
      </p:sp>
      <p:sp>
        <p:nvSpPr>
          <p:cNvPr id="14" name="內容版面配置區 13"/>
          <p:cNvSpPr>
            <a:spLocks noGrp="1"/>
          </p:cNvSpPr>
          <p:nvPr>
            <p:ph idx="1"/>
          </p:nvPr>
        </p:nvSpPr>
        <p:spPr/>
        <p:txBody>
          <a:bodyPr/>
          <a:lstStyle/>
          <a:p>
            <a:r>
              <a:rPr lang="en-US" altLang="zh-TW" dirty="0"/>
              <a:t>2</a:t>
            </a:r>
            <a:r>
              <a:rPr lang="en-US" altLang="zh-TW" dirty="0" smtClean="0"/>
              <a:t>.</a:t>
            </a:r>
            <a:r>
              <a:rPr lang="zh-TW" altLang="en-US" dirty="0" smtClean="0"/>
              <a:t> 回到剛才這個步驟，按下</a:t>
            </a:r>
            <a:r>
              <a:rPr lang="en-US" altLang="zh-TW" dirty="0" smtClean="0"/>
              <a:t>Finish</a:t>
            </a:r>
            <a:r>
              <a:rPr lang="zh-TW" altLang="en-US" dirty="0" smtClean="0"/>
              <a:t>以後，去找剛才安裝</a:t>
            </a:r>
            <a:r>
              <a:rPr lang="zh-TW" altLang="en-US" dirty="0"/>
              <a:t>的</a:t>
            </a:r>
            <a:r>
              <a:rPr lang="en-US" altLang="zh-TW" dirty="0" smtClean="0"/>
              <a:t>foobar2000</a:t>
            </a:r>
            <a:r>
              <a:rPr lang="zh-TW" altLang="en-US" dirty="0" smtClean="0"/>
              <a:t>的資料夾。</a:t>
            </a:r>
            <a:endParaRPr lang="en-US" altLang="zh-TW" dirty="0" smtClean="0"/>
          </a:p>
        </p:txBody>
      </p:sp>
      <p:pic>
        <p:nvPicPr>
          <p:cNvPr id="2" name="圖片 1"/>
          <p:cNvPicPr>
            <a:picLocks noChangeAspect="1"/>
          </p:cNvPicPr>
          <p:nvPr/>
        </p:nvPicPr>
        <p:blipFill>
          <a:blip r:embed="rId2"/>
          <a:stretch>
            <a:fillRect/>
          </a:stretch>
        </p:blipFill>
        <p:spPr>
          <a:xfrm>
            <a:off x="3502124" y="2708920"/>
            <a:ext cx="4743450" cy="3676650"/>
          </a:xfrm>
          <a:prstGeom prst="rect">
            <a:avLst/>
          </a:prstGeom>
        </p:spPr>
      </p:pic>
    </p:spTree>
    <p:extLst>
      <p:ext uri="{BB962C8B-B14F-4D97-AF65-F5344CB8AC3E}">
        <p14:creationId xmlns:p14="http://schemas.microsoft.com/office/powerpoint/2010/main" val="31220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a:t>
            </a:r>
            <a:r>
              <a:rPr lang="en-US" altLang="zh-TW" dirty="0" smtClean="0"/>
              <a:t>2000</a:t>
            </a:r>
            <a:r>
              <a:rPr lang="zh-TW" altLang="en-US" dirty="0"/>
              <a:t>進階</a:t>
            </a:r>
            <a:endParaRPr lang="zh-TW" dirty="0"/>
          </a:p>
        </p:txBody>
      </p:sp>
      <p:sp>
        <p:nvSpPr>
          <p:cNvPr id="14" name="內容版面配置區 13"/>
          <p:cNvSpPr>
            <a:spLocks noGrp="1"/>
          </p:cNvSpPr>
          <p:nvPr>
            <p:ph idx="1"/>
          </p:nvPr>
        </p:nvSpPr>
        <p:spPr/>
        <p:txBody>
          <a:bodyPr/>
          <a:lstStyle/>
          <a:p>
            <a:r>
              <a:rPr lang="en-US" altLang="zh-TW" dirty="0" smtClean="0"/>
              <a:t>3.</a:t>
            </a:r>
            <a:r>
              <a:rPr lang="zh-TW" altLang="en-US" dirty="0" smtClean="0"/>
              <a:t> 把壓縮檔的東西拉到</a:t>
            </a:r>
            <a:r>
              <a:rPr lang="en-US" altLang="zh-TW" dirty="0" smtClean="0"/>
              <a:t>foobar2000</a:t>
            </a:r>
            <a:r>
              <a:rPr lang="zh-TW" altLang="en-US" dirty="0" smtClean="0"/>
              <a:t>的資料夾內 </a:t>
            </a:r>
            <a:endParaRPr lang="en-US" altLang="zh-TW" dirty="0" smtClean="0"/>
          </a:p>
        </p:txBody>
      </p:sp>
      <p:pic>
        <p:nvPicPr>
          <p:cNvPr id="4098" name="Picture 2" descr="http://i.imgur.com/fFbicyV.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020" y="3054290"/>
            <a:ext cx="7920782" cy="3116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4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a:t>
            </a:r>
            <a:r>
              <a:rPr lang="en-US" altLang="zh-TW" dirty="0" smtClean="0"/>
              <a:t>2000</a:t>
            </a:r>
            <a:r>
              <a:rPr lang="zh-TW" altLang="en-US" dirty="0"/>
              <a:t>進階</a:t>
            </a:r>
            <a:endParaRPr lang="zh-TW" dirty="0"/>
          </a:p>
        </p:txBody>
      </p:sp>
      <p:sp>
        <p:nvSpPr>
          <p:cNvPr id="14" name="內容版面配置區 13"/>
          <p:cNvSpPr>
            <a:spLocks noGrp="1"/>
          </p:cNvSpPr>
          <p:nvPr>
            <p:ph idx="1"/>
          </p:nvPr>
        </p:nvSpPr>
        <p:spPr/>
        <p:txBody>
          <a:bodyPr/>
          <a:lstStyle/>
          <a:p>
            <a:r>
              <a:rPr lang="en-US" altLang="zh-TW" dirty="0" smtClean="0"/>
              <a:t>4.</a:t>
            </a:r>
            <a:r>
              <a:rPr lang="zh-TW" altLang="en-US" dirty="0" smtClean="0"/>
              <a:t> 選取</a:t>
            </a:r>
            <a:r>
              <a:rPr lang="en-US" altLang="zh-TW" dirty="0" smtClean="0"/>
              <a:t>Columns UI </a:t>
            </a:r>
            <a:r>
              <a:rPr lang="zh-TW" altLang="en-US" dirty="0" smtClean="0"/>
              <a:t>接著開啟</a:t>
            </a:r>
            <a:r>
              <a:rPr lang="en-US" altLang="zh-TW" dirty="0" smtClean="0"/>
              <a:t>foobar2000</a:t>
            </a:r>
            <a:r>
              <a:rPr lang="zh-TW" altLang="en-US" dirty="0" smtClean="0"/>
              <a:t>  </a:t>
            </a:r>
            <a:endParaRPr lang="en-US" altLang="zh-TW" dirty="0" smtClean="0"/>
          </a:p>
        </p:txBody>
      </p:sp>
      <p:pic>
        <p:nvPicPr>
          <p:cNvPr id="5122" name="Picture 2" descr="http://i.imgur.com/Gq5Qnq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9328" y="2420888"/>
            <a:ext cx="5040560" cy="4125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96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a:t>
            </a:r>
            <a:r>
              <a:rPr lang="en-US" altLang="zh-TW" dirty="0" smtClean="0"/>
              <a:t>2000</a:t>
            </a:r>
            <a:r>
              <a:rPr lang="zh-TW" altLang="en-US" dirty="0"/>
              <a:t>進階</a:t>
            </a:r>
            <a:endParaRPr lang="zh-TW" dirty="0"/>
          </a:p>
        </p:txBody>
      </p:sp>
      <p:sp>
        <p:nvSpPr>
          <p:cNvPr id="14" name="內容版面配置區 13"/>
          <p:cNvSpPr>
            <a:spLocks noGrp="1"/>
          </p:cNvSpPr>
          <p:nvPr>
            <p:ph idx="1"/>
          </p:nvPr>
        </p:nvSpPr>
        <p:spPr/>
        <p:txBody>
          <a:bodyPr/>
          <a:lstStyle/>
          <a:p>
            <a:r>
              <a:rPr lang="en-US" altLang="zh-TW" dirty="0"/>
              <a:t>5</a:t>
            </a:r>
            <a:r>
              <a:rPr lang="en-US" altLang="zh-TW" dirty="0" smtClean="0"/>
              <a:t>.</a:t>
            </a:r>
            <a:r>
              <a:rPr lang="zh-TW" altLang="en-US" dirty="0"/>
              <a:t>進入介面後點選齒輪→</a:t>
            </a:r>
            <a:r>
              <a:rPr lang="en-US" altLang="zh-TW" dirty="0" err="1"/>
              <a:t>File→</a:t>
            </a:r>
            <a:r>
              <a:rPr lang="en-US" altLang="zh-TW" dirty="0" err="1" smtClean="0"/>
              <a:t>Preferences</a:t>
            </a:r>
            <a:r>
              <a:rPr lang="zh-TW" altLang="en-US" dirty="0" smtClean="0"/>
              <a:t>左邊</a:t>
            </a:r>
            <a:r>
              <a:rPr lang="zh-TW" altLang="en-US" dirty="0"/>
              <a:t>樹狀結構的地方選擇</a:t>
            </a:r>
            <a:r>
              <a:rPr lang="en-US" altLang="zh-TW" dirty="0" err="1"/>
              <a:t>Visualisations→Shpeck</a:t>
            </a:r>
            <a:endParaRPr lang="en-US" altLang="zh-TW" dirty="0"/>
          </a:p>
          <a:p>
            <a:endParaRPr lang="en-US" altLang="zh-TW" dirty="0" smtClean="0"/>
          </a:p>
        </p:txBody>
      </p:sp>
      <p:pic>
        <p:nvPicPr>
          <p:cNvPr id="6146" name="Picture 2" descr="http://i.imgur.com/CXIxsH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4052" y="2780928"/>
            <a:ext cx="6264696" cy="3799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54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err="1" smtClean="0"/>
              <a:t>Foobar</a:t>
            </a:r>
            <a:r>
              <a:rPr lang="en-US" altLang="zh-TW" dirty="0" smtClean="0"/>
              <a:t> </a:t>
            </a:r>
            <a:r>
              <a:rPr lang="en-US" altLang="zh-TW" dirty="0" smtClean="0"/>
              <a:t>2000</a:t>
            </a:r>
            <a:r>
              <a:rPr lang="zh-TW" altLang="en-US" dirty="0"/>
              <a:t>進階</a:t>
            </a:r>
            <a:endParaRPr lang="zh-TW" dirty="0"/>
          </a:p>
        </p:txBody>
      </p:sp>
      <p:sp>
        <p:nvSpPr>
          <p:cNvPr id="14" name="內容版面配置區 13"/>
          <p:cNvSpPr>
            <a:spLocks noGrp="1"/>
          </p:cNvSpPr>
          <p:nvPr>
            <p:ph idx="1"/>
          </p:nvPr>
        </p:nvSpPr>
        <p:spPr/>
        <p:txBody>
          <a:bodyPr/>
          <a:lstStyle/>
          <a:p>
            <a:r>
              <a:rPr lang="en-US" altLang="zh-TW" dirty="0" smtClean="0"/>
              <a:t>6.</a:t>
            </a:r>
            <a:r>
              <a:rPr lang="zh-TW" altLang="en-US" dirty="0"/>
              <a:t>進到介面後使用第一項的瀏覽功能去選擇安裝的資料夾即可</a:t>
            </a:r>
            <a:endParaRPr lang="en-US" altLang="zh-TW" dirty="0" smtClean="0"/>
          </a:p>
        </p:txBody>
      </p:sp>
      <p:pic>
        <p:nvPicPr>
          <p:cNvPr id="7170" name="Picture 2" descr="http://i.imgur.com/pPouoN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8068" y="2348880"/>
            <a:ext cx="5957714" cy="4361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54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Digital Blue Tunn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nSpc>
            <a:spcPct val="90000"/>
          </a:lnSpc>
          <a:defRPr/>
        </a:defPPr>
      </a:lstStyle>
    </a:txDef>
  </a:objectDefaults>
  <a:extraClrSchemeLst/>
</a:theme>
</file>

<file path=ppt/theme/theme2.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Digital Blue Tunn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Digital Blue Tunn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E257D54-B65D-4775-8A47-BF76CA13EE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數位藍色隧道簡報 (寬螢幕)</Template>
  <TotalTime>0</TotalTime>
  <Words>7174</Words>
  <Application>Microsoft Office PowerPoint</Application>
  <PresentationFormat>自訂</PresentationFormat>
  <Paragraphs>609</Paragraphs>
  <Slides>124</Slides>
  <Notes>9</Notes>
  <HiddenSlides>0</HiddenSlides>
  <MMClips>0</MMClips>
  <ScaleCrop>false</ScaleCrop>
  <HeadingPairs>
    <vt:vector size="8" baseType="variant">
      <vt:variant>
        <vt:lpstr>使用字型</vt:lpstr>
      </vt:variant>
      <vt:variant>
        <vt:i4>5</vt:i4>
      </vt:variant>
      <vt:variant>
        <vt:lpstr>佈景主題</vt:lpstr>
      </vt:variant>
      <vt:variant>
        <vt:i4>1</vt:i4>
      </vt:variant>
      <vt:variant>
        <vt:lpstr>內嵌 OLE 伺服程式</vt:lpstr>
      </vt:variant>
      <vt:variant>
        <vt:i4>1</vt:i4>
      </vt:variant>
      <vt:variant>
        <vt:lpstr>投影片標題</vt:lpstr>
      </vt:variant>
      <vt:variant>
        <vt:i4>124</vt:i4>
      </vt:variant>
    </vt:vector>
  </HeadingPairs>
  <TitlesOfParts>
    <vt:vector size="131" baseType="lpstr">
      <vt:lpstr>微軟正黑體</vt:lpstr>
      <vt:lpstr>新細明體</vt:lpstr>
      <vt:lpstr>Arial</vt:lpstr>
      <vt:lpstr>Corbel</vt:lpstr>
      <vt:lpstr>Times New Roman</vt:lpstr>
      <vt:lpstr>Digital Blue Tunnel 16x9</vt:lpstr>
      <vt:lpstr>Equation</vt:lpstr>
      <vt:lpstr>淺談音樂訊號與音訊設備</vt:lpstr>
      <vt:lpstr>動機</vt:lpstr>
      <vt:lpstr>大綱</vt:lpstr>
      <vt:lpstr>大綱</vt:lpstr>
      <vt:lpstr>數位音訊</vt:lpstr>
      <vt:lpstr>數位音訊(Cont.)</vt:lpstr>
      <vt:lpstr>數位音訊編碼</vt:lpstr>
      <vt:lpstr>數位音訊編碼(Cont.)</vt:lpstr>
      <vt:lpstr>數位音訊編碼(Cont.)</vt:lpstr>
      <vt:lpstr>Super Audio Compact Disc</vt:lpstr>
      <vt:lpstr>High Resolution Audio</vt:lpstr>
      <vt:lpstr>High Resolution Audio(Cont.)</vt:lpstr>
      <vt:lpstr>High Resolution Audio(Cont.)</vt:lpstr>
      <vt:lpstr>High Resolution Audio(Cont.)</vt:lpstr>
      <vt:lpstr>High Resolution Audio(Cont.)</vt:lpstr>
      <vt:lpstr>數位音訊概論</vt:lpstr>
      <vt:lpstr>數位音訊概論</vt:lpstr>
      <vt:lpstr>大綱</vt:lpstr>
      <vt:lpstr>數位音訊壓縮</vt:lpstr>
      <vt:lpstr>有損壓縮</vt:lpstr>
      <vt:lpstr>有損壓縮(Cont.)</vt:lpstr>
      <vt:lpstr>MPEG-I Layer 3</vt:lpstr>
      <vt:lpstr>MPEG-I Audio</vt:lpstr>
      <vt:lpstr>MPEG-I Audio</vt:lpstr>
      <vt:lpstr>MP3壓縮原理</vt:lpstr>
      <vt:lpstr>MP3壓縮原理</vt:lpstr>
      <vt:lpstr>第二聲響心理模型(Cont.)</vt:lpstr>
      <vt:lpstr>MP3壓縮原理</vt:lpstr>
      <vt:lpstr>MP3 音質比較</vt:lpstr>
      <vt:lpstr>MP3 音質比較</vt:lpstr>
      <vt:lpstr>其他有損壓縮</vt:lpstr>
      <vt:lpstr>其他有損壓縮</vt:lpstr>
      <vt:lpstr>其他有損壓縮</vt:lpstr>
      <vt:lpstr>WMA VS MP3</vt:lpstr>
      <vt:lpstr>其他有損壓縮</vt:lpstr>
      <vt:lpstr>AAC規格</vt:lpstr>
      <vt:lpstr>Youtube M4A音樂格式(高音質)</vt:lpstr>
      <vt:lpstr>MP3 VS AAC</vt:lpstr>
      <vt:lpstr>無損壓縮</vt:lpstr>
      <vt:lpstr>無損壓縮</vt:lpstr>
      <vt:lpstr>WAV VS FLAC</vt:lpstr>
      <vt:lpstr>無損壓縮</vt:lpstr>
      <vt:lpstr>大綱</vt:lpstr>
      <vt:lpstr>音訊設備概要</vt:lpstr>
      <vt:lpstr>音訊設備概要(Cont.)</vt:lpstr>
      <vt:lpstr>音訊設備概要(Cont.)</vt:lpstr>
      <vt:lpstr>音訊設備概要(Cont.)</vt:lpstr>
      <vt:lpstr>音訊設備概要(Cont.)</vt:lpstr>
      <vt:lpstr>音訊設備概要(Cont.)</vt:lpstr>
      <vt:lpstr>音訊設備概要(Cont.)</vt:lpstr>
      <vt:lpstr>音訊設備概要(Cont.)</vt:lpstr>
      <vt:lpstr>音訊設備概要(Cont.)</vt:lpstr>
      <vt:lpstr>大綱</vt:lpstr>
      <vt:lpstr>結論</vt:lpstr>
      <vt:lpstr>參考資料</vt:lpstr>
      <vt:lpstr>參考資料</vt:lpstr>
      <vt:lpstr>參考資料</vt:lpstr>
      <vt:lpstr>感謝聆聽!!</vt:lpstr>
      <vt:lpstr>大綱</vt:lpstr>
      <vt:lpstr>附件</vt:lpstr>
      <vt:lpstr>附件</vt:lpstr>
      <vt:lpstr>MP3壓縮原理(Cont.)</vt:lpstr>
      <vt:lpstr>子頻帶分析</vt:lpstr>
      <vt:lpstr>子頻帶分析(Cont.)</vt:lpstr>
      <vt:lpstr>子頻帶分析(Cont.)</vt:lpstr>
      <vt:lpstr>子頻帶分析(Cont.)</vt:lpstr>
      <vt:lpstr>MP3壓縮原理(Cont.)</vt:lpstr>
      <vt:lpstr>改良式離散餘弦轉換</vt:lpstr>
      <vt:lpstr>改良式離散餘弦轉換(Cont.)</vt:lpstr>
      <vt:lpstr>改良式離散餘弦轉換(Cont.)</vt:lpstr>
      <vt:lpstr>MP3壓縮原理(Cont.)</vt:lpstr>
      <vt:lpstr>第二聲響心理模型(Cont.)</vt:lpstr>
      <vt:lpstr>第二聲響心理模型(Cont.)</vt:lpstr>
      <vt:lpstr>第二聲響心理模型(Cont.)</vt:lpstr>
      <vt:lpstr>第二聲響心理模型(Cont.)</vt:lpstr>
      <vt:lpstr>第二聲響心理模型(Cont.)</vt:lpstr>
      <vt:lpstr>MP3壓縮原理(Cont.)</vt:lpstr>
      <vt:lpstr>位元分配、量化與編碼</vt:lpstr>
      <vt:lpstr>位元分配、量化與編碼(Cont.)</vt:lpstr>
      <vt:lpstr>位元分配、量化與編碼(Cont.)</vt:lpstr>
      <vt:lpstr>MP3壓縮原理(Cont.)</vt:lpstr>
      <vt:lpstr>附件</vt:lpstr>
      <vt:lpstr>Foobar 2000</vt:lpstr>
      <vt:lpstr>Foobar 2000</vt:lpstr>
      <vt:lpstr>Foobar 2000</vt:lpstr>
      <vt:lpstr>Foobar 2000</vt:lpstr>
      <vt:lpstr>Foobar 2000</vt:lpstr>
      <vt:lpstr>Foobar 2000</vt:lpstr>
      <vt:lpstr>Foobar 2000</vt:lpstr>
      <vt:lpstr>Foobar 2000</vt:lpstr>
      <vt:lpstr>Foobar 2000</vt:lpstr>
      <vt:lpstr>附件</vt:lpstr>
      <vt:lpstr>Foobar 2000進階</vt:lpstr>
      <vt:lpstr>Foobar 2000進階</vt:lpstr>
      <vt:lpstr>Foobar 2000進階</vt:lpstr>
      <vt:lpstr>Foobar 2000進階</vt:lpstr>
      <vt:lpstr>Foobar 2000進階</vt:lpstr>
      <vt:lpstr>Foobar 2000進階</vt:lpstr>
      <vt:lpstr>Foobar 2000進階</vt:lpstr>
      <vt:lpstr>Foobar 2000進階</vt:lpstr>
      <vt:lpstr>Foobar 2000進階</vt:lpstr>
      <vt:lpstr>Foobar 2000進階</vt:lpstr>
      <vt:lpstr>Foobar 2000進階</vt:lpstr>
      <vt:lpstr>Foobar 2000進階</vt:lpstr>
      <vt:lpstr>Foobar 2000進階</vt:lpstr>
      <vt:lpstr>Foobar 2000進階</vt:lpstr>
      <vt:lpstr>Foobar 2000進階</vt:lpstr>
      <vt:lpstr>Foobar 2000進階</vt:lpstr>
      <vt:lpstr>Foobar 2000進階</vt:lpstr>
      <vt:lpstr>Foobar 2000進階</vt:lpstr>
      <vt:lpstr>Foobar 2000進階</vt:lpstr>
      <vt:lpstr>Foobar 2000進階</vt:lpstr>
      <vt:lpstr>Foobar 2000進階</vt:lpstr>
      <vt:lpstr>Foobar 2000進階</vt:lpstr>
      <vt:lpstr>Foobar 2000進階</vt:lpstr>
      <vt:lpstr>Foobar 2000進階</vt:lpstr>
      <vt:lpstr>Foobar 2000進階</vt:lpstr>
      <vt:lpstr>Foobar 2000進階</vt:lpstr>
      <vt:lpstr>Foobar 2000進階</vt:lpstr>
      <vt:lpstr>Foobar 2000進階</vt:lpstr>
      <vt:lpstr>Foobar 2000進階</vt:lpstr>
      <vt:lpstr>Foobar 2000進階</vt:lpstr>
      <vt:lpstr>附件</vt:lpstr>
      <vt:lpstr>5.1 聲道</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2016-09-04T06:06:19Z</dcterms:created>
  <dcterms:modified xsi:type="dcterms:W3CDTF">2016-09-08T09:05:58Z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TC028952619991</vt:lpwstr>
  </property>
</Properties>
</file>