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2" r:id="rId3"/>
    <p:sldId id="331" r:id="rId4"/>
    <p:sldId id="259" r:id="rId5"/>
    <p:sldId id="272" r:id="rId6"/>
    <p:sldId id="273" r:id="rId7"/>
    <p:sldId id="278" r:id="rId8"/>
    <p:sldId id="336" r:id="rId9"/>
    <p:sldId id="281" r:id="rId10"/>
    <p:sldId id="283" r:id="rId11"/>
    <p:sldId id="301" r:id="rId12"/>
    <p:sldId id="302" r:id="rId13"/>
    <p:sldId id="274" r:id="rId14"/>
    <p:sldId id="280" r:id="rId15"/>
    <p:sldId id="284" r:id="rId16"/>
    <p:sldId id="311" r:id="rId17"/>
    <p:sldId id="277" r:id="rId18"/>
    <p:sldId id="292" r:id="rId19"/>
    <p:sldId id="290" r:id="rId20"/>
    <p:sldId id="288" r:id="rId21"/>
    <p:sldId id="289" r:id="rId22"/>
    <p:sldId id="312" r:id="rId23"/>
    <p:sldId id="337" r:id="rId24"/>
    <p:sldId id="338" r:id="rId25"/>
    <p:sldId id="315" r:id="rId26"/>
    <p:sldId id="313" r:id="rId27"/>
    <p:sldId id="339" r:id="rId28"/>
    <p:sldId id="343" r:id="rId29"/>
    <p:sldId id="344" r:id="rId30"/>
    <p:sldId id="345" r:id="rId31"/>
    <p:sldId id="316" r:id="rId32"/>
    <p:sldId id="303" r:id="rId33"/>
    <p:sldId id="317" r:id="rId34"/>
    <p:sldId id="293" r:id="rId35"/>
    <p:sldId id="294" r:id="rId36"/>
    <p:sldId id="295" r:id="rId37"/>
    <p:sldId id="304" r:id="rId38"/>
    <p:sldId id="321" r:id="rId39"/>
    <p:sldId id="310" r:id="rId40"/>
    <p:sldId id="318" r:id="rId41"/>
    <p:sldId id="319" r:id="rId42"/>
    <p:sldId id="329" r:id="rId43"/>
    <p:sldId id="378" r:id="rId44"/>
    <p:sldId id="333" r:id="rId45"/>
    <p:sldId id="335" r:id="rId46"/>
    <p:sldId id="320" r:id="rId47"/>
    <p:sldId id="377" r:id="rId48"/>
    <p:sldId id="323" r:id="rId49"/>
    <p:sldId id="340" r:id="rId50"/>
    <p:sldId id="324" r:id="rId51"/>
    <p:sldId id="376" r:id="rId52"/>
    <p:sldId id="327" r:id="rId53"/>
    <p:sldId id="328" r:id="rId54"/>
    <p:sldId id="375" r:id="rId55"/>
    <p:sldId id="364" r:id="rId56"/>
    <p:sldId id="365" r:id="rId57"/>
    <p:sldId id="342" r:id="rId58"/>
    <p:sldId id="366" r:id="rId59"/>
    <p:sldId id="367" r:id="rId60"/>
    <p:sldId id="368" r:id="rId61"/>
    <p:sldId id="374" r:id="rId62"/>
    <p:sldId id="369" r:id="rId63"/>
    <p:sldId id="370" r:id="rId64"/>
    <p:sldId id="325" r:id="rId65"/>
    <p:sldId id="326" r:id="rId66"/>
    <p:sldId id="322" r:id="rId6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C038C8-A717-4CE5-AB22-D3B4DB973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F2B000A-8236-4959-98A4-543503A8D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49CD85-AD0E-4313-A751-2591D899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4DFB-8F3D-444C-88D7-1AFE6ED848BC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E2F1E0-835C-413E-9AB5-AF1F073C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CA83E2-FDFF-44FA-A3EE-46275A05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74C-4279-4422-831A-FD0B373388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87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FA73A7-E7AB-4F7B-BE42-86417C5B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DABFEDE-FA9E-485B-9F16-D6B616C50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FA0E39-1FE0-47B0-9767-342CA56B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4DFB-8F3D-444C-88D7-1AFE6ED848BC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8AE287-51F7-4D66-936A-D2BCABB5C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E1AC16-7AB6-4852-B469-6960E202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74C-4279-4422-831A-FD0B373388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80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9E3B83E-CF99-4F81-A69B-55C81B218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A7761C8-0B58-4ADA-8191-190D5A252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3F08E2-BD69-45BA-8FB4-ABE744E0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4DFB-8F3D-444C-88D7-1AFE6ED848BC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F62ABF5-68F5-4701-B3F5-2A912843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0735EF-67C4-430A-BC51-9244A467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74C-4279-4422-831A-FD0B373388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71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69EDE8-1FC7-4B26-AB50-730F8BAA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29A760-DF4A-4214-9175-683F98562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1AA7A2-31F4-4034-B0F6-4C9E86C5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4DFB-8F3D-444C-88D7-1AFE6ED848BC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7B02E8-9A75-4339-B0DA-A59C1F85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336FFA-78B1-48AE-95FF-2422D6C9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74C-4279-4422-831A-FD0B373388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75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8F0BF2-3A49-43E1-B78A-9D8F8E9EB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43D3EE-B14A-457E-B3CF-FAEB99A5D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14C455-2C71-4055-8810-53FCB650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4DFB-8F3D-444C-88D7-1AFE6ED848BC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46DBDD-64B8-4DDA-B71F-3CA44C5D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6A30D5-81A0-45C6-B219-76DE1D8C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74C-4279-4422-831A-FD0B373388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85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1F3A31-6EE2-4C46-B22B-2702D8BA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BF3DBD-C25E-4179-8856-951007A9E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2D717AC-2F93-4697-BFA3-C873AB8B1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B0292C-B115-4F89-913D-5D0F26C4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4DFB-8F3D-444C-88D7-1AFE6ED848BC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91CAFCC-F2D0-4697-BE35-A486F401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E28FF56-4800-4C74-AE80-98C172D7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74C-4279-4422-831A-FD0B373388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38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4F7831-4CDA-44C8-811B-1ACD8424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C43DB0-10D6-4F00-A570-F8EB9271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F0116C6-0928-46DA-A405-65A08263F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ADCF713-6F7D-447F-A3F7-A369B8FCC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C49E299-5BEF-4945-9499-8F8D67891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BA0F0B1-A0E0-4545-95C7-788629DD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4DFB-8F3D-444C-88D7-1AFE6ED848BC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9E5BF72-A810-4D10-98BC-9D1621F9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B1E2E98-DF86-42BF-A3AE-A0F762FB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74C-4279-4422-831A-FD0B373388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90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69D2F7-DA70-4520-9986-12A43AC0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2EF7D88-29DB-46FD-9E5D-E3B94004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4DFB-8F3D-444C-88D7-1AFE6ED848BC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ACAE15F-2509-46D3-A934-31C9970A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61B747-E554-4F71-991C-078211C6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74C-4279-4422-831A-FD0B373388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83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4ADFF36-D309-495B-9283-2CBE3EBC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4DFB-8F3D-444C-88D7-1AFE6ED848BC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6973DD1-77EB-4AFE-92CF-263AFF45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F327C9-B3C7-4A54-93D9-71854CB5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74C-4279-4422-831A-FD0B373388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12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2C4EFD-FC2A-4643-88F9-3D407D73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FE92BC-2D99-4456-82E1-7C902FC24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691531D-58D8-44FE-A266-F72809902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6C33E48-D4DD-4336-BEB9-56800979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4DFB-8F3D-444C-88D7-1AFE6ED848BC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C2F8E94-5626-442E-A719-CBEEAAFA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979458A-928B-46BE-ACCA-075D68B3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74C-4279-4422-831A-FD0B373388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92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6C9AE-AB9D-479B-AC36-611325C4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891B577-C4FD-4925-A62F-FB16A353B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2397C9D-7D02-4352-B428-482A7AC70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BF6310-B031-4CF2-8914-CB13B022F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4DFB-8F3D-444C-88D7-1AFE6ED848BC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E857D8-EEC5-47FF-B37D-653B3264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1ACB13C-1ADD-4ABA-855B-5B7872F1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D74C-4279-4422-831A-FD0B373388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20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AF115C0-E665-464E-91F1-F2F2443A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8007679-D2E0-4B71-A345-1DB90C9C3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D4A4E2-ABCD-48CA-A929-7F262E730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4DFB-8F3D-444C-88D7-1AFE6ED848BC}" type="datetimeFigureOut">
              <a:rPr lang="zh-TW" altLang="en-US" smtClean="0"/>
              <a:t>2024/5/14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73424D-53D1-4390-ACCF-B43C894A6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BFB591-E58B-40E1-8BF5-22C125222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9D74C-4279-4422-831A-FD0B373388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94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search/cs?searchtype=author&amp;query=Madni%2C+A+M" TargetMode="External"/><Relationship Id="rId4" Type="http://schemas.openxmlformats.org/officeDocument/2006/relationships/hyperlink" Target="https://arxiv.org/search/cs?searchtype=author&amp;query=Kuo%2C+C+J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9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17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10.PNG"/><Relationship Id="rId7" Type="http://schemas.openxmlformats.org/officeDocument/2006/relationships/image" Target="../media/image1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30.png"/><Relationship Id="rId5" Type="http://schemas.openxmlformats.org/officeDocument/2006/relationships/image" Target="../media/image170.PNG"/><Relationship Id="rId10" Type="http://schemas.openxmlformats.org/officeDocument/2006/relationships/image" Target="../media/image220.png"/><Relationship Id="rId4" Type="http://schemas.openxmlformats.org/officeDocument/2006/relationships/image" Target="../media/image169.PNG"/><Relationship Id="rId9" Type="http://schemas.openxmlformats.org/officeDocument/2006/relationships/image" Target="../media/image2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24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" Type="http://schemas.openxmlformats.org/officeDocument/2006/relationships/image" Target="../media/image8.png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8.png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12" Type="http://schemas.openxmlformats.org/officeDocument/2006/relationships/image" Target="../media/image5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5.png"/><Relationship Id="rId5" Type="http://schemas.openxmlformats.org/officeDocument/2006/relationships/image" Target="../media/image34.png"/><Relationship Id="rId10" Type="http://schemas.openxmlformats.org/officeDocument/2006/relationships/image" Target="../media/image51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91.png"/><Relationship Id="rId5" Type="http://schemas.openxmlformats.org/officeDocument/2006/relationships/image" Target="../media/image66.png"/><Relationship Id="rId10" Type="http://schemas.openxmlformats.org/officeDocument/2006/relationships/image" Target="../media/image90.png"/><Relationship Id="rId4" Type="http://schemas.openxmlformats.org/officeDocument/2006/relationships/image" Target="../media/image65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550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60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3" Type="http://schemas.openxmlformats.org/officeDocument/2006/relationships/image" Target="../media/image45.PNG"/><Relationship Id="rId7" Type="http://schemas.openxmlformats.org/officeDocument/2006/relationships/image" Target="../media/image9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9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ih-sheng-huang821.medium.com/%E4%BB%80%E9%BA%BC%E6%98%AF%E4%BA%BA%E5%B7%A5%E6%99%BA%E6%85%A7-%E6%A9%9F%E5%99%A8%E5%AD%B8%E7%BF%92%E5%92%8C%E6%B7%B1%E5%BA%A6%E5%AD%B8%E7%BF%92-587e6a0dc72a" TargetMode="Externa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10800000">
            <a:off x="0" y="6308332"/>
            <a:ext cx="12192000" cy="549668"/>
          </a:xfrm>
          <a:prstGeom prst="rect">
            <a:avLst/>
          </a:prstGeom>
          <a:gradFill flip="none" rotWithShape="1">
            <a:gsLst>
              <a:gs pos="44000">
                <a:srgbClr val="DED6C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667129"/>
            <a:ext cx="12192000" cy="5641203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45460" y="2381487"/>
            <a:ext cx="8400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solidFill>
                  <a:schemeClr val="bg1"/>
                </a:solidFill>
                <a:ea typeface="微軟正黑體" panose="020B0604030504040204" pitchFamily="34" charset="-120"/>
              </a:rPr>
              <a:t>Green Learning</a:t>
            </a:r>
            <a:endParaRPr lang="zh-TW" altLang="en-US" sz="54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77" y="2037796"/>
            <a:ext cx="982823" cy="260998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08" y="1164376"/>
            <a:ext cx="5051461" cy="53498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rot="10800000">
            <a:off x="0" y="-1"/>
            <a:ext cx="12192000" cy="667130"/>
          </a:xfrm>
          <a:prstGeom prst="rect">
            <a:avLst/>
          </a:prstGeom>
          <a:gradFill flip="none" rotWithShape="1">
            <a:gsLst>
              <a:gs pos="44000">
                <a:srgbClr val="DED6C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59AAEC1-6B46-485E-959C-0633AFE89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24" y="5269785"/>
            <a:ext cx="1180019" cy="93756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737A010E-DD43-44CF-B2BF-0D77B2161D28}"/>
              </a:ext>
            </a:extLst>
          </p:cNvPr>
          <p:cNvSpPr txBox="1"/>
          <p:nvPr/>
        </p:nvSpPr>
        <p:spPr>
          <a:xfrm>
            <a:off x="643179" y="6391275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4F8D"/>
                </a:solidFill>
              </a:rPr>
              <a:t>10 / 03 / 2023</a:t>
            </a:r>
            <a:endParaRPr lang="zh-TW" altLang="en-US" dirty="0">
              <a:solidFill>
                <a:srgbClr val="004F8D"/>
              </a:solidFill>
            </a:endParaRPr>
          </a:p>
        </p:txBody>
      </p:sp>
      <p:sp>
        <p:nvSpPr>
          <p:cNvPr id="15" name="副標題 2"/>
          <p:cNvSpPr txBox="1">
            <a:spLocks/>
          </p:cNvSpPr>
          <p:nvPr/>
        </p:nvSpPr>
        <p:spPr>
          <a:xfrm>
            <a:off x="149469" y="3665898"/>
            <a:ext cx="1189306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bg1"/>
                </a:solidFill>
              </a:rPr>
              <a:t>Presenter : De-Yan 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bg1"/>
                </a:solidFill>
              </a:rPr>
              <a:t>Advisor : Prof. </a:t>
            </a:r>
            <a:r>
              <a:rPr lang="en-US" altLang="zh-TW" sz="2800" dirty="0" smtClean="0">
                <a:solidFill>
                  <a:schemeClr val="bg1"/>
                </a:solidFill>
              </a:rPr>
              <a:t>Jian-</a:t>
            </a:r>
            <a:r>
              <a:rPr lang="en-US" altLang="zh-TW" sz="2800" dirty="0" err="1" smtClean="0">
                <a:solidFill>
                  <a:schemeClr val="bg1"/>
                </a:solidFill>
              </a:rPr>
              <a:t>Jiun</a:t>
            </a:r>
            <a:r>
              <a:rPr lang="en-US" altLang="zh-TW" sz="2800" dirty="0" smtClean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bg1"/>
                </a:solidFill>
              </a:rPr>
              <a:t>Department : Graduate Institute of Communication Engineering, NTU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106422" y="228997"/>
            <a:ext cx="470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GL techniques</a:t>
            </a:r>
            <a:endParaRPr lang="zh-TW" altLang="en-US" sz="3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930B075-73B2-46D4-85B0-362B7DB046C9}"/>
              </a:ext>
            </a:extLst>
          </p:cNvPr>
          <p:cNvSpPr txBox="1"/>
          <p:nvPr/>
        </p:nvSpPr>
        <p:spPr>
          <a:xfrm>
            <a:off x="110406" y="880326"/>
            <a:ext cx="8689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Overview of a generic GL system</a:t>
            </a:r>
            <a:endParaRPr lang="zh-TW" altLang="en-US" sz="20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355F5E6-6DBA-46F3-A533-7CB05EE82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20" y="2995865"/>
            <a:ext cx="6382069" cy="3681160"/>
          </a:xfrm>
          <a:prstGeom prst="rect">
            <a:avLst/>
          </a:prstGeom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EDD8CAE1-9905-43ED-9483-E173C79914C5}"/>
              </a:ext>
            </a:extLst>
          </p:cNvPr>
          <p:cNvCxnSpPr/>
          <p:nvPr/>
        </p:nvCxnSpPr>
        <p:spPr>
          <a:xfrm flipH="1">
            <a:off x="2676456" y="3778075"/>
            <a:ext cx="597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A622762D-7656-4688-BC07-98EE152123BE}"/>
              </a:ext>
            </a:extLst>
          </p:cNvPr>
          <p:cNvCxnSpPr/>
          <p:nvPr/>
        </p:nvCxnSpPr>
        <p:spPr>
          <a:xfrm flipH="1">
            <a:off x="2676455" y="4401255"/>
            <a:ext cx="597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9D718DB-A01F-4098-83E3-3721B7508811}"/>
              </a:ext>
            </a:extLst>
          </p:cNvPr>
          <p:cNvCxnSpPr/>
          <p:nvPr/>
        </p:nvCxnSpPr>
        <p:spPr>
          <a:xfrm flipH="1">
            <a:off x="2676455" y="5015382"/>
            <a:ext cx="597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83F3E09C-FF3D-4392-BA6B-D2C8BBCFF3BD}"/>
              </a:ext>
            </a:extLst>
          </p:cNvPr>
          <p:cNvCxnSpPr>
            <a:cxnSpLocks/>
          </p:cNvCxnSpPr>
          <p:nvPr/>
        </p:nvCxnSpPr>
        <p:spPr>
          <a:xfrm flipH="1">
            <a:off x="2287157" y="5656669"/>
            <a:ext cx="986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2D65B770-C5B5-487C-B362-8BC719C16111}"/>
              </a:ext>
            </a:extLst>
          </p:cNvPr>
          <p:cNvCxnSpPr>
            <a:cxnSpLocks/>
          </p:cNvCxnSpPr>
          <p:nvPr/>
        </p:nvCxnSpPr>
        <p:spPr>
          <a:xfrm flipH="1">
            <a:off x="2287156" y="6279849"/>
            <a:ext cx="986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2F67BC4F-E64B-49B4-9480-2318FB357E9E}"/>
              </a:ext>
            </a:extLst>
          </p:cNvPr>
          <p:cNvCxnSpPr/>
          <p:nvPr/>
        </p:nvCxnSpPr>
        <p:spPr>
          <a:xfrm>
            <a:off x="2676455" y="3778075"/>
            <a:ext cx="0" cy="12373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11C8E46-3178-490F-8BD3-35C104117039}"/>
              </a:ext>
            </a:extLst>
          </p:cNvPr>
          <p:cNvSpPr txBox="1"/>
          <p:nvPr/>
        </p:nvSpPr>
        <p:spPr>
          <a:xfrm>
            <a:off x="1371857" y="4212062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Module 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433AF35-2432-4F61-A68D-4FB14256349F}"/>
              </a:ext>
            </a:extLst>
          </p:cNvPr>
          <p:cNvSpPr txBox="1"/>
          <p:nvPr/>
        </p:nvSpPr>
        <p:spPr>
          <a:xfrm>
            <a:off x="1201602" y="547200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Module 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46F2655-F834-438E-BCA6-AB2C133DC85F}"/>
              </a:ext>
            </a:extLst>
          </p:cNvPr>
          <p:cNvSpPr txBox="1"/>
          <p:nvPr/>
        </p:nvSpPr>
        <p:spPr>
          <a:xfrm>
            <a:off x="1179202" y="609082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Module 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84407F85-238C-4AF6-A26C-290120302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29" y="1317649"/>
            <a:ext cx="8275996" cy="1608659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A5DAD83F-5E86-4324-9B33-119B5B8A3518}"/>
              </a:ext>
            </a:extLst>
          </p:cNvPr>
          <p:cNvSpPr txBox="1"/>
          <p:nvPr/>
        </p:nvSpPr>
        <p:spPr>
          <a:xfrm>
            <a:off x="5771112" y="1576605"/>
            <a:ext cx="1396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Module 2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1A1DE3A-7618-428E-B8E6-A819C6F58096}"/>
              </a:ext>
            </a:extLst>
          </p:cNvPr>
          <p:cNvSpPr txBox="1"/>
          <p:nvPr/>
        </p:nvSpPr>
        <p:spPr>
          <a:xfrm>
            <a:off x="3077519" y="1533385"/>
            <a:ext cx="153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Module 1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32E04A4-13F0-4273-A6B6-2DF60C4C3741}"/>
              </a:ext>
            </a:extLst>
          </p:cNvPr>
          <p:cNvSpPr txBox="1"/>
          <p:nvPr/>
        </p:nvSpPr>
        <p:spPr>
          <a:xfrm>
            <a:off x="8101368" y="1576605"/>
            <a:ext cx="1396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Module 3</a:t>
            </a:r>
          </a:p>
        </p:txBody>
      </p:sp>
    </p:spTree>
    <p:extLst>
      <p:ext uri="{BB962C8B-B14F-4D97-AF65-F5344CB8AC3E}">
        <p14:creationId xmlns:p14="http://schemas.microsoft.com/office/powerpoint/2010/main" val="101041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0" y="209356"/>
            <a:ext cx="470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BEAF8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</a:t>
            </a:r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History</a:t>
            </a:r>
            <a:endParaRPr lang="zh-TW" altLang="en-US" sz="32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6E5A982-2753-4553-9B0C-F938AEA3C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27" y="822513"/>
            <a:ext cx="8669922" cy="5899755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76A83ADD-1B83-42BE-B25E-ED037A7697E0}"/>
              </a:ext>
            </a:extLst>
          </p:cNvPr>
          <p:cNvCxnSpPr>
            <a:cxnSpLocks/>
          </p:cNvCxnSpPr>
          <p:nvPr/>
        </p:nvCxnSpPr>
        <p:spPr>
          <a:xfrm flipH="1">
            <a:off x="1800232" y="5313800"/>
            <a:ext cx="986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EEB492DA-FDA5-4E13-9304-70C6FE8050FF}"/>
              </a:ext>
            </a:extLst>
          </p:cNvPr>
          <p:cNvCxnSpPr>
            <a:cxnSpLocks/>
          </p:cNvCxnSpPr>
          <p:nvPr/>
        </p:nvCxnSpPr>
        <p:spPr>
          <a:xfrm flipH="1">
            <a:off x="1800231" y="5843674"/>
            <a:ext cx="986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047ACB62-16CD-477B-ABB1-BEA3F5533FEA}"/>
              </a:ext>
            </a:extLst>
          </p:cNvPr>
          <p:cNvSpPr txBox="1"/>
          <p:nvPr/>
        </p:nvSpPr>
        <p:spPr>
          <a:xfrm>
            <a:off x="714677" y="512913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Module 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6F3BEC9-300E-4AD6-8FCE-DAB0F013DD7C}"/>
              </a:ext>
            </a:extLst>
          </p:cNvPr>
          <p:cNvSpPr txBox="1"/>
          <p:nvPr/>
        </p:nvSpPr>
        <p:spPr>
          <a:xfrm>
            <a:off x="714677" y="5626081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Module 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1AB3878-D13C-41C3-8572-521B9ED70843}"/>
              </a:ext>
            </a:extLst>
          </p:cNvPr>
          <p:cNvCxnSpPr>
            <a:cxnSpLocks/>
          </p:cNvCxnSpPr>
          <p:nvPr/>
        </p:nvCxnSpPr>
        <p:spPr>
          <a:xfrm flipH="1">
            <a:off x="1755004" y="4878371"/>
            <a:ext cx="986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F6CE670-212F-4528-9706-5EDF36067AD4}"/>
              </a:ext>
            </a:extLst>
          </p:cNvPr>
          <p:cNvSpPr txBox="1"/>
          <p:nvPr/>
        </p:nvSpPr>
        <p:spPr>
          <a:xfrm>
            <a:off x="669450" y="469370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Module 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7E6EEA1-5F56-4C1E-9142-732DAC4088A4}"/>
              </a:ext>
            </a:extLst>
          </p:cNvPr>
          <p:cNvSpPr txBox="1"/>
          <p:nvPr/>
        </p:nvSpPr>
        <p:spPr>
          <a:xfrm>
            <a:off x="3474267" y="229582"/>
            <a:ext cx="884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0" i="0" u="none" strike="noStrike" dirty="0">
                <a:effectLst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&lt;Ref&gt; : C.-C. Jay </a:t>
            </a:r>
            <a:r>
              <a:rPr lang="en-US" altLang="zh-TW" sz="1800" b="0" i="0" u="none" strike="noStrike" dirty="0" err="1">
                <a:effectLst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Kuo</a:t>
            </a:r>
            <a:r>
              <a:rPr lang="en-US" altLang="zh-TW" sz="1800" b="0" i="0" dirty="0">
                <a:effectLst/>
              </a:rPr>
              <a:t>, </a:t>
            </a:r>
            <a:r>
              <a:rPr lang="en-US" altLang="zh-TW" sz="1800" b="0" i="0" u="none" strike="noStrike" dirty="0">
                <a:effectLst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Azad M. </a:t>
            </a:r>
            <a:r>
              <a:rPr lang="en-US" altLang="zh-TW" sz="1800" b="0" i="0" u="none" strike="noStrike" dirty="0" err="1">
                <a:effectLst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Madni</a:t>
            </a:r>
            <a:r>
              <a:rPr lang="en-US" altLang="zh-TW" sz="1800" b="0" i="0" u="none" strike="noStrike" dirty="0">
                <a:effectLst/>
              </a:rPr>
              <a:t>, “Green learning: Introduction, examples and outlook,” </a:t>
            </a:r>
          </a:p>
          <a:p>
            <a:r>
              <a:rPr lang="en-US" altLang="zh-TW" sz="1800" b="0" i="0" u="none" strike="noStrike" dirty="0">
                <a:effectLst/>
              </a:rPr>
              <a:t>J. Vis. </a:t>
            </a:r>
            <a:r>
              <a:rPr lang="en-US" altLang="zh-TW" sz="1800" b="0" i="0" u="none" strike="noStrike" dirty="0" err="1">
                <a:effectLst/>
              </a:rPr>
              <a:t>Commun</a:t>
            </a:r>
            <a:r>
              <a:rPr lang="en-US" altLang="zh-TW" sz="1800" b="0" i="0" u="none" strike="noStrike" dirty="0">
                <a:effectLst/>
              </a:rPr>
              <a:t>. Image R. 90(2023)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9632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3616503" cy="6858000"/>
          </a:xfrm>
          <a:prstGeom prst="rect">
            <a:avLst/>
          </a:prstGeom>
          <a:gradFill flip="none" rotWithShape="1">
            <a:gsLst>
              <a:gs pos="0">
                <a:srgbClr val="DED6C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616503" y="0"/>
            <a:ext cx="8575497" cy="6858000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30" y="3113990"/>
            <a:ext cx="1134979" cy="112550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37059" y="2236827"/>
            <a:ext cx="1210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004F8D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02</a:t>
            </a:r>
            <a:endParaRPr lang="zh-TW" altLang="en-US" sz="6600" b="1" dirty="0">
              <a:solidFill>
                <a:srgbClr val="004F8D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3881648" y="3357518"/>
            <a:ext cx="848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Unsupervised Representation Learning </a:t>
            </a:r>
            <a:endParaRPr lang="en-US" altLang="ko-K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77" y="2037796"/>
            <a:ext cx="982823" cy="260998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820948" y="-163518"/>
            <a:ext cx="3371052" cy="357020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9C690DC-6471-479D-95BE-F1B72DC68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3090">
            <a:off x="10805374" y="328936"/>
            <a:ext cx="727223" cy="5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0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126876" y="240554"/>
            <a:ext cx="470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Green learning field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EF1B8BD-D9EC-45A6-AFE9-C76C3D904E6A}"/>
                  </a:ext>
                </a:extLst>
              </p:cNvPr>
              <p:cNvSpPr txBox="1"/>
              <p:nvPr/>
            </p:nvSpPr>
            <p:spPr>
              <a:xfrm>
                <a:off x="2781980" y="5882318"/>
                <a:ext cx="3654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EF1B8BD-D9EC-45A6-AFE9-C76C3D904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980" y="5882318"/>
                <a:ext cx="3654718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>
            <a:extLst>
              <a:ext uri="{FF2B5EF4-FFF2-40B4-BE49-F238E27FC236}">
                <a16:creationId xmlns:a16="http://schemas.microsoft.com/office/drawing/2014/main" id="{8D7B8EE3-529D-4EE9-8193-12C30B944C49}"/>
              </a:ext>
            </a:extLst>
          </p:cNvPr>
          <p:cNvGrpSpPr/>
          <p:nvPr/>
        </p:nvGrpSpPr>
        <p:grpSpPr>
          <a:xfrm>
            <a:off x="2256022" y="1624755"/>
            <a:ext cx="8017320" cy="4252665"/>
            <a:chOff x="1854306" y="1615672"/>
            <a:chExt cx="8017320" cy="4252665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CCBFFBEF-61A3-4618-95F2-10BE79CDA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306" y="1615672"/>
              <a:ext cx="8017320" cy="4252665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E6FBB8E-AAB0-412F-BE23-0EFB8E793238}"/>
                </a:ext>
              </a:extLst>
            </p:cNvPr>
            <p:cNvSpPr/>
            <p:nvPr/>
          </p:nvSpPr>
          <p:spPr>
            <a:xfrm>
              <a:off x="5622202" y="3429000"/>
              <a:ext cx="1511929" cy="373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6300831-7625-45B1-9DD3-9CD4CF54D1FB}"/>
                  </a:ext>
                </a:extLst>
              </p:cNvPr>
              <p:cNvSpPr txBox="1"/>
              <p:nvPr/>
            </p:nvSpPr>
            <p:spPr>
              <a:xfrm>
                <a:off x="7079689" y="4851966"/>
                <a:ext cx="21357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TW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6300831-7625-45B1-9DD3-9CD4CF54D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689" y="4851966"/>
                <a:ext cx="2135713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6B80B89-BD47-4261-9A1B-79B99D0F83EB}"/>
                  </a:ext>
                </a:extLst>
              </p:cNvPr>
              <p:cNvSpPr txBox="1"/>
              <p:nvPr/>
            </p:nvSpPr>
            <p:spPr>
              <a:xfrm>
                <a:off x="5918973" y="3238691"/>
                <a:ext cx="1721817" cy="680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400" i="1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A6B80B89-BD47-4261-9A1B-79B99D0F8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973" y="3238691"/>
                <a:ext cx="1721817" cy="6805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>
            <a:extLst>
              <a:ext uri="{FF2B5EF4-FFF2-40B4-BE49-F238E27FC236}">
                <a16:creationId xmlns:a16="http://schemas.microsoft.com/office/drawing/2014/main" id="{5E047091-EDC8-4963-A7EC-DBA651891A12}"/>
              </a:ext>
            </a:extLst>
          </p:cNvPr>
          <p:cNvSpPr txBox="1"/>
          <p:nvPr/>
        </p:nvSpPr>
        <p:spPr>
          <a:xfrm>
            <a:off x="264803" y="891603"/>
            <a:ext cx="8689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Illustration of a computational neuron : At k-</a:t>
            </a:r>
            <a:r>
              <a:rPr lang="en-US" altLang="zh-TW" sz="2000" b="1" dirty="0" err="1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</a:t>
            </a: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neuron</a:t>
            </a:r>
            <a:endParaRPr lang="zh-TW" altLang="en-US" sz="20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D3E2E4B-A158-4DEA-AA33-C6D305960324}"/>
                  </a:ext>
                </a:extLst>
              </p:cNvPr>
              <p:cNvSpPr txBox="1"/>
              <p:nvPr/>
            </p:nvSpPr>
            <p:spPr>
              <a:xfrm>
                <a:off x="6500554" y="5709403"/>
                <a:ext cx="569111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solidFill>
                      <a:srgbClr val="FF0000"/>
                    </a:solidFill>
                  </a:rPr>
                  <a:t>How to determine the weight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</a:rPr>
                  <a:t> 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solidFill>
                      <a:srgbClr val="FF0000"/>
                    </a:solidFill>
                  </a:rPr>
                  <a:t>How to simulate activation function ?  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D3E2E4B-A158-4DEA-AA33-C6D305960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554" y="5709403"/>
                <a:ext cx="5691110" cy="830997"/>
              </a:xfrm>
              <a:prstGeom prst="rect">
                <a:avLst/>
              </a:prstGeom>
              <a:blipFill>
                <a:blip r:embed="rId7"/>
                <a:stretch>
                  <a:fillRect l="-1392" t="-5882" r="-749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34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222903" y="349999"/>
            <a:ext cx="858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Unsupervised Representation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930B075-73B2-46D4-85B0-362B7DB046C9}"/>
              </a:ext>
            </a:extLst>
          </p:cNvPr>
          <p:cNvSpPr txBox="1"/>
          <p:nvPr/>
        </p:nvSpPr>
        <p:spPr>
          <a:xfrm>
            <a:off x="416302" y="3189992"/>
            <a:ext cx="8689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 independent transform : kernel is predefined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1978-Discrete cosine transform (DCT)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1992-Wavelet transform (WT)</a:t>
            </a:r>
            <a:endParaRPr lang="zh-TW" altLang="en-US" sz="20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F91E922-F1A9-43E9-819F-9FA9146D1C47}"/>
              </a:ext>
            </a:extLst>
          </p:cNvPr>
          <p:cNvSpPr txBox="1"/>
          <p:nvPr/>
        </p:nvSpPr>
        <p:spPr>
          <a:xfrm>
            <a:off x="416302" y="4615929"/>
            <a:ext cx="111573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Data-driven (Data dependent) transform : kernel is not predefined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1981-Karhunen–</a:t>
            </a:r>
            <a:r>
              <a:rPr lang="en-US" altLang="zh-TW" sz="2000" b="1" dirty="0" err="1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Loéve</a:t>
            </a: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transform (KLT)  or Principle component analysis (PCA)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2017-Rectified-correlations on a sphere (RECOS) transform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2018-Saak transform (Subspace approximation via augmented kernels transform)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2019-Saab transform (Subspace approximation via adjusted bias transform)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3DC92CF-CD82-463A-A55E-1F3352C4EC42}"/>
                  </a:ext>
                </a:extLst>
              </p:cNvPr>
              <p:cNvSpPr txBox="1"/>
              <p:nvPr/>
            </p:nvSpPr>
            <p:spPr>
              <a:xfrm>
                <a:off x="421415" y="1010125"/>
                <a:ext cx="8689073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TW" sz="24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Kernel and coefficients  : 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𝒚</m:t>
                    </m:r>
                    <m:r>
                      <a:rPr lang="en-US" altLang="zh-TW" sz="24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en-US" altLang="zh-TW" sz="24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𝑾𝒙</m:t>
                    </m:r>
                  </m:oMath>
                </a14:m>
                <a:endParaRPr lang="en-US" altLang="zh-TW" sz="2400" b="1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𝑾</m:t>
                    </m:r>
                  </m:oMath>
                </a14:m>
                <a:r>
                  <a:rPr lang="zh-TW" altLang="en-US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 Kernel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 Basis of new space 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𝑖</m:t>
                    </m:r>
                    <m:r>
                      <a:rPr lang="en-US" altLang="zh-TW" sz="20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=1,2,…,</m:t>
                    </m:r>
                    <m:r>
                      <a:rPr lang="en-US" altLang="zh-TW" sz="20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𝑁</m:t>
                    </m:r>
                  </m:oMath>
                </a14:m>
                <a:endParaRPr lang="en-US" altLang="zh-TW" sz="2000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𝒙</m:t>
                    </m:r>
                  </m:oMath>
                </a14:m>
                <a:r>
                  <a:rPr lang="zh-TW" altLang="en-US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Coefficients of original space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𝒚</m:t>
                    </m:r>
                  </m:oMath>
                </a14:m>
                <a:r>
                  <a:rPr lang="zh-TW" altLang="en-US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Coefficients of new space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3DC92CF-CD82-463A-A55E-1F3352C4E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5" y="1010125"/>
                <a:ext cx="8689073" cy="1692771"/>
              </a:xfrm>
              <a:prstGeom prst="rect">
                <a:avLst/>
              </a:prstGeom>
              <a:blipFill>
                <a:blip r:embed="rId3"/>
                <a:stretch>
                  <a:fillRect l="-912" t="-2527" b="-57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C3C6917-5865-4753-9224-8775F6065BB7}"/>
                  </a:ext>
                </a:extLst>
              </p:cNvPr>
              <p:cNvSpPr txBox="1"/>
              <p:nvPr/>
            </p:nvSpPr>
            <p:spPr>
              <a:xfrm>
                <a:off x="5881820" y="1096984"/>
                <a:ext cx="2687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C3C6917-5865-4753-9224-8775F6065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820" y="1096984"/>
                <a:ext cx="268759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群組 35">
            <a:extLst>
              <a:ext uri="{FF2B5EF4-FFF2-40B4-BE49-F238E27FC236}">
                <a16:creationId xmlns:a16="http://schemas.microsoft.com/office/drawing/2014/main" id="{CDA89928-1BC4-4687-A158-F527C75A158C}"/>
              </a:ext>
            </a:extLst>
          </p:cNvPr>
          <p:cNvGrpSpPr/>
          <p:nvPr/>
        </p:nvGrpSpPr>
        <p:grpSpPr>
          <a:xfrm>
            <a:off x="7422153" y="1122200"/>
            <a:ext cx="4271907" cy="1737848"/>
            <a:chOff x="7667537" y="963569"/>
            <a:chExt cx="4271907" cy="1737848"/>
          </a:xfrm>
        </p:grpSpPr>
        <p:sp>
          <p:nvSpPr>
            <p:cNvPr id="10" name="流程圖: 資料 9">
              <a:extLst>
                <a:ext uri="{FF2B5EF4-FFF2-40B4-BE49-F238E27FC236}">
                  <a16:creationId xmlns:a16="http://schemas.microsoft.com/office/drawing/2014/main" id="{CAAA42A7-31F4-4B83-BFF5-582807AF507F}"/>
                </a:ext>
              </a:extLst>
            </p:cNvPr>
            <p:cNvSpPr/>
            <p:nvPr/>
          </p:nvSpPr>
          <p:spPr>
            <a:xfrm>
              <a:off x="7667537" y="1946936"/>
              <a:ext cx="4271907" cy="732747"/>
            </a:xfrm>
            <a:prstGeom prst="flowChartInputOutput">
              <a:avLst/>
            </a:prstGeom>
            <a:solidFill>
              <a:srgbClr val="FFFF00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1BF9AAE5-1C9E-44F2-A398-C9D531D6D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8617" y="2051620"/>
              <a:ext cx="456114" cy="2616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A5E84486-7970-4208-AAEB-B736AB0D17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22382" y="2051620"/>
              <a:ext cx="566235" cy="2616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5AA1C363-FFCB-40A6-B8F3-B827731839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13116" y="2327735"/>
              <a:ext cx="68304" cy="34814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8DEDC228-EBAC-42FD-9FFC-B6EEAE9935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6602" y="1010125"/>
              <a:ext cx="1095805" cy="13138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56CD486E-680C-4BD4-B8C7-E644F5F706EF}"/>
                </a:ext>
              </a:extLst>
            </p:cNvPr>
            <p:cNvCxnSpPr>
              <a:cxnSpLocks/>
            </p:cNvCxnSpPr>
            <p:nvPr/>
          </p:nvCxnSpPr>
          <p:spPr>
            <a:xfrm>
              <a:off x="9610632" y="2312070"/>
              <a:ext cx="1051775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EC9138A7-AB8F-4E37-B22D-1AB9D41494F9}"/>
                </a:ext>
              </a:extLst>
            </p:cNvPr>
            <p:cNvCxnSpPr/>
            <p:nvPr/>
          </p:nvCxnSpPr>
          <p:spPr>
            <a:xfrm>
              <a:off x="10662407" y="1010125"/>
              <a:ext cx="0" cy="1301945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834E9F31-6E73-42CE-A388-93AF4ECE999E}"/>
                    </a:ext>
                  </a:extLst>
                </p:cNvPr>
                <p:cNvSpPr txBox="1"/>
                <p:nvPr/>
              </p:nvSpPr>
              <p:spPr>
                <a:xfrm>
                  <a:off x="8614393" y="1880891"/>
                  <a:ext cx="5207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834E9F31-6E73-42CE-A388-93AF4ECE99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4393" y="1880891"/>
                  <a:ext cx="5207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5DE89474-89FA-4798-9B8B-B36E23E0395F}"/>
                    </a:ext>
                  </a:extLst>
                </p:cNvPr>
                <p:cNvSpPr txBox="1"/>
                <p:nvPr/>
              </p:nvSpPr>
              <p:spPr>
                <a:xfrm>
                  <a:off x="9062576" y="2332085"/>
                  <a:ext cx="526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1" name="文字方塊 30">
                  <a:extLst>
                    <a:ext uri="{FF2B5EF4-FFF2-40B4-BE49-F238E27FC236}">
                      <a16:creationId xmlns:a16="http://schemas.microsoft.com/office/drawing/2014/main" id="{5DE89474-89FA-4798-9B8B-B36E23E03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2576" y="2332085"/>
                  <a:ext cx="52604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1CDE37E4-EED6-44FF-A7F7-65EF628A579D}"/>
                    </a:ext>
                  </a:extLst>
                </p:cNvPr>
                <p:cNvSpPr txBox="1"/>
                <p:nvPr/>
              </p:nvSpPr>
              <p:spPr>
                <a:xfrm>
                  <a:off x="9934838" y="1833932"/>
                  <a:ext cx="556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1CDE37E4-EED6-44FF-A7F7-65EF628A57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4838" y="1833932"/>
                  <a:ext cx="5564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42527815-1074-4CE6-BB53-1B501E5BA1D2}"/>
                    </a:ext>
                  </a:extLst>
                </p:cNvPr>
                <p:cNvSpPr txBox="1"/>
                <p:nvPr/>
              </p:nvSpPr>
              <p:spPr>
                <a:xfrm>
                  <a:off x="9969456" y="963569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42527815-1074-4CE6-BB53-1B501E5BA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9456" y="963569"/>
                  <a:ext cx="36798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F776C590-4FE6-4ED0-93A3-5AD923E707C3}"/>
                    </a:ext>
                  </a:extLst>
                </p:cNvPr>
                <p:cNvSpPr txBox="1"/>
                <p:nvPr/>
              </p:nvSpPr>
              <p:spPr>
                <a:xfrm>
                  <a:off x="10131271" y="2273153"/>
                  <a:ext cx="375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zh-TW" altLang="en-US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F776C590-4FE6-4ED0-93A3-5AD923E707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1271" y="2273153"/>
                  <a:ext cx="375423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883F660B-FFCE-44F4-B4F1-BF06B3472ACA}"/>
                </a:ext>
              </a:extLst>
            </p:cNvPr>
            <p:cNvSpPr txBox="1"/>
            <p:nvPr/>
          </p:nvSpPr>
          <p:spPr>
            <a:xfrm>
              <a:off x="10662407" y="1448517"/>
              <a:ext cx="658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0070C0"/>
                  </a:solidFill>
                </a:rPr>
                <a:t>error</a:t>
              </a:r>
              <a:endParaRPr lang="zh-TW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30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930B075-73B2-46D4-85B0-362B7DB046C9}"/>
                  </a:ext>
                </a:extLst>
              </p:cNvPr>
              <p:cNvSpPr txBox="1"/>
              <p:nvPr/>
            </p:nvSpPr>
            <p:spPr>
              <a:xfrm>
                <a:off x="222903" y="3936678"/>
                <a:ext cx="12061403" cy="2148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TW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1981-Karhunen–</a:t>
                </a:r>
                <a:r>
                  <a:rPr lang="en-US" altLang="zh-TW" sz="2000" b="1" dirty="0" err="1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Loéve</a:t>
                </a:r>
                <a:r>
                  <a:rPr lang="en-US" altLang="zh-TW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transform (KLT)</a:t>
                </a:r>
                <a:r>
                  <a:rPr lang="zh-TW" altLang="en-US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Doing decorrelation</a:t>
                </a:r>
              </a:p>
              <a:p>
                <a:endParaRPr lang="en-US" altLang="zh-TW" sz="2000" b="1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𝒛</m:t>
                    </m:r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𝑲𝒙</m:t>
                    </m:r>
                  </m:oMath>
                </a14:m>
                <a:r>
                  <a:rPr lang="zh-TW" altLang="en-US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en-US" altLang="zh-TW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   where the input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𝒙</m:t>
                    </m:r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altLang="zh-TW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 transformation matrix </a:t>
                </a:r>
                <a14:m>
                  <m:oMath xmlns:m="http://schemas.openxmlformats.org/officeDocument/2006/math">
                    <m:r>
                      <a:rPr lang="en-US" altLang="zh-TW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𝑲</m:t>
                    </m:r>
                    <m:r>
                      <a:rPr lang="en-US" altLang="zh-TW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altLang="zh-TW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 and the output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altLang="zh-TW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endParaRPr lang="en-US" altLang="zh-TW" b="1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1"/>
                <a:endParaRPr lang="en-US" altLang="zh-TW" b="1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Correlation matrix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𝑹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en-US" altLang="zh-TW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is a diagonal matrix, which means decorrelation, i.e.  </a:t>
                </a:r>
                <a14:m>
                  <m:oMath xmlns:m="http://schemas.openxmlformats.org/officeDocument/2006/math">
                    <m:r>
                      <a:rPr lang="zh-TW" altLang="en-US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1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1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𝒊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b="1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b="1" i="1">
                                    <a:solidFill>
                                      <a:srgbClr val="004F8D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004F8D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b="1" i="1" smtClean="0">
                                    <a:solidFill>
                                      <a:srgbClr val="004F8D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𝒋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b="1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𝑯</m:t>
                            </m:r>
                          </m:sup>
                        </m:sSup>
                      </m:e>
                    </m:d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0</m:t>
                    </m:r>
                  </m:oMath>
                </a14:m>
                <a:r>
                  <a:rPr lang="en-US" altLang="zh-TW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𝑖</m:t>
                    </m:r>
                    <m:r>
                      <a:rPr lang="en-US" altLang="zh-TW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TW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𝑹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𝒛</m:t>
                        </m:r>
                      </m:sub>
                    </m:sSub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zh-TW" altLang="en-US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𝒛</m:t>
                        </m:r>
                        <m:sSup>
                          <m:sSupPr>
                            <m:ctrlPr>
                              <a:rPr lang="en-US" altLang="zh-TW" b="1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𝒛</m:t>
                            </m:r>
                          </m:e>
                          <m:sup>
                            <m:r>
                              <a:rPr lang="en-US" altLang="zh-TW" b="1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𝑯</m:t>
                            </m:r>
                          </m:sup>
                        </m:sSup>
                      </m:e>
                    </m:d>
                    <m:r>
                      <a:rPr lang="en-US" altLang="zh-TW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en-US" altLang="zh-TW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𝑲</m:t>
                    </m:r>
                    <m:r>
                      <a:rPr lang="zh-TW" altLang="en-US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𝒙</m:t>
                        </m:r>
                        <m:sSup>
                          <m:sSupPr>
                            <m:ctrlPr>
                              <a:rPr lang="en-US" altLang="zh-TW" b="1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b="1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TW" b="1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𝑯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𝑲</m:t>
                        </m:r>
                      </m:e>
                      <m:sup>
                        <m: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𝑯</m:t>
                        </m:r>
                      </m:sup>
                    </m:sSup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en-US" altLang="zh-TW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𝑲</m:t>
                    </m:r>
                    <m:sSub>
                      <m:sSubPr>
                        <m:ctrlP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𝑹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𝒙</m:t>
                        </m:r>
                      </m:sub>
                    </m:sSub>
                    <m:sSup>
                      <m:sSupPr>
                        <m:ctrlP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𝑲</m:t>
                        </m:r>
                      </m:e>
                      <m:sup>
                        <m: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𝑯</m:t>
                        </m:r>
                      </m:sup>
                    </m:sSup>
                  </m:oMath>
                </a14:m>
                <a:endParaRPr lang="en-US" altLang="zh-TW" b="1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𝑲</m:t>
                    </m:r>
                  </m:oMath>
                </a14:m>
                <a:r>
                  <a:rPr lang="zh-TW" altLang="en-US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is an orthonormal matrix whose column vectors are composed of the eigenvectors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𝑹</m:t>
                        </m:r>
                      </m:e>
                      <m:sub>
                        <m: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𝒙</m:t>
                        </m:r>
                      </m:sub>
                    </m:sSub>
                  </m:oMath>
                </a14:m>
                <a:endParaRPr lang="zh-TW" altLang="en-US" b="1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930B075-73B2-46D4-85B0-362B7DB04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3" y="3936678"/>
                <a:ext cx="12061403" cy="2148793"/>
              </a:xfrm>
              <a:prstGeom prst="rect">
                <a:avLst/>
              </a:prstGeom>
              <a:blipFill>
                <a:blip r:embed="rId3"/>
                <a:stretch>
                  <a:fillRect l="-455" t="-1705" b="-36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59EE951-B6AE-43A8-9254-CC0BF4EDB831}"/>
                  </a:ext>
                </a:extLst>
              </p:cNvPr>
              <p:cNvSpPr txBox="1"/>
              <p:nvPr/>
            </p:nvSpPr>
            <p:spPr>
              <a:xfrm>
                <a:off x="222902" y="1168121"/>
                <a:ext cx="12061403" cy="2461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TW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1978-Discrete cosine transform (DCT) : Extract the low-frequency component</a:t>
                </a:r>
              </a:p>
              <a:p>
                <a:endParaRPr lang="en-US" altLang="zh-TW" sz="2000" b="1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𝑿</m:t>
                    </m:r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𝑫𝒙</m:t>
                    </m:r>
                  </m:oMath>
                </a14:m>
                <a:r>
                  <a:rPr lang="zh-TW" altLang="en-US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en-US" altLang="zh-TW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   where the input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𝒙</m:t>
                    </m:r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altLang="zh-TW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 transformation matrix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altLang="zh-TW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altLang="zh-TW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 and the output 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US" altLang="zh-TW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endParaRPr lang="en-US" altLang="zh-TW" b="1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𝑫</m:t>
                    </m:r>
                    <m:r>
                      <a:rPr lang="en-US" altLang="zh-TW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0" smtClean="0">
                                  <a:solidFill>
                                    <a:srgbClr val="004F8D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solidFill>
                                    <a:srgbClr val="004F8D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solidFill>
                                    <a:srgbClr val="004F8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solidFill>
                                    <a:srgbClr val="004F8D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solidFill>
                                    <a:srgbClr val="004F8D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US" altLang="zh-TW" i="1" smtClean="0">
                                      <a:solidFill>
                                        <a:srgbClr val="004F8D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 smtClean="0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b="0" i="1" smtClean="0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𝑁</m:t>
                                      </m:r>
                                    </m:den>
                                  </m:f>
                                  <m:r>
                                    <a:rPr lang="en-US" altLang="zh-TW" b="0" i="1" smtClean="0">
                                      <a:solidFill>
                                        <a:srgbClr val="004F8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altLang="zh-TW" i="1" smtClean="0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e>
                              <m:r>
                                <a:rPr lang="en-US" altLang="zh-TW" b="0" i="1">
                                  <a:solidFill>
                                    <a:srgbClr val="004F8D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rgbClr val="004F8D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𝑁</m:t>
                                      </m:r>
                                    </m:den>
                                  </m:f>
                                  <m:r>
                                    <a:rPr lang="en-US" altLang="zh-TW" b="0" i="1" smtClean="0">
                                      <a:solidFill>
                                        <a:srgbClr val="004F8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zh-TW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e>
                              <m:r>
                                <a:rPr lang="en-US" altLang="zh-TW" b="0" i="1" smtClean="0">
                                  <a:solidFill>
                                    <a:srgbClr val="004F8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zh-TW" b="0" i="1">
                                  <a:solidFill>
                                    <a:srgbClr val="004F8D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rgbClr val="004F8D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𝑁</m:t>
                                      </m:r>
                                    </m:den>
                                  </m:f>
                                  <m:r>
                                    <a:rPr lang="en-US" altLang="zh-TW" b="0" i="1">
                                      <a:solidFill>
                                        <a:srgbClr val="004F8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n-US" altLang="zh-TW" i="1" smtClean="0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𝑁</m:t>
                                      </m:r>
                                      <m:r>
                                        <a:rPr lang="en-US" altLang="zh-TW" b="0" i="1" smtClean="0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solidFill>
                                                <a:srgbClr val="004F8D"/>
                                              </a:solidFill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solidFill>
                                                <a:srgbClr val="004F8D"/>
                                              </a:solidFill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>
                                              <a:solidFill>
                                                <a:srgbClr val="004F8D"/>
                                              </a:solidFill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solidFill>
                                    <a:srgbClr val="004F8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solidFill>
                                    <a:srgbClr val="004F8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solidFill>
                                    <a:srgbClr val="004F8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solidFill>
                                    <a:srgbClr val="004F8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>
                                  <a:solidFill>
                                    <a:srgbClr val="004F8D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rgbClr val="004F8D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𝑁</m:t>
                                      </m:r>
                                    </m:den>
                                  </m:f>
                                  <m:r>
                                    <a:rPr lang="en-US" altLang="zh-TW" b="0" i="1">
                                      <a:solidFill>
                                        <a:srgbClr val="004F8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b="0" i="1">
                                      <a:solidFill>
                                        <a:srgbClr val="004F8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n-US" altLang="zh-TW" i="1" smtClean="0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b="0" i="1" smtClean="0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zh-TW" b="0" i="1">
                                  <a:solidFill>
                                    <a:srgbClr val="004F8D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rgbClr val="004F8D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𝑁</m:t>
                                      </m:r>
                                    </m:den>
                                  </m:f>
                                  <m:r>
                                    <a:rPr lang="en-US" altLang="zh-TW" b="0" i="1">
                                      <a:solidFill>
                                        <a:srgbClr val="004F8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altLang="zh-TW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TW" b="0" i="1">
                                      <a:solidFill>
                                        <a:srgbClr val="004F8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zh-TW" b="0" i="1" smtClean="0">
                                  <a:solidFill>
                                    <a:srgbClr val="004F8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zh-TW" b="0" i="1">
                                  <a:solidFill>
                                    <a:srgbClr val="004F8D"/>
                                  </a:solidFill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rgbClr val="004F8D"/>
                                      </a:solidFill>
                                      <a:latin typeface="Cambria Math" panose="02040503050406030204" pitchFamily="18" charset="0"/>
                                      <a:ea typeface="微軟正黑體" panose="020B0604030504040204" pitchFamily="34" charset="-12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𝑁</m:t>
                                      </m:r>
                                    </m:den>
                                  </m:f>
                                  <m:r>
                                    <a:rPr lang="en-US" altLang="zh-TW" b="0" i="1">
                                      <a:solidFill>
                                        <a:srgbClr val="004F8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𝑁</m:t>
                                      </m:r>
                                      <m:r>
                                        <a:rPr lang="en-US" altLang="zh-TW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微軟正黑體" panose="020B0604030504040204" pitchFamily="34" charset="-12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solidFill>
                                                <a:srgbClr val="004F8D"/>
                                              </a:solidFill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>
                                              <a:solidFill>
                                                <a:srgbClr val="004F8D"/>
                                              </a:solidFill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>
                                              <a:solidFill>
                                                <a:srgbClr val="004F8D"/>
                                              </a:solidFill>
                                              <a:latin typeface="Cambria Math" panose="02040503050406030204" pitchFamily="18" charset="0"/>
                                              <a:ea typeface="微軟正黑體" panose="020B0604030504040204" pitchFamily="34" charset="-12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b="0" i="1">
                                          <a:solidFill>
                                            <a:srgbClr val="004F8D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altLang="zh-TW" b="1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59EE951-B6AE-43A8-9254-CC0BF4EDB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2" y="1168121"/>
                <a:ext cx="12061403" cy="2461187"/>
              </a:xfrm>
              <a:prstGeom prst="rect">
                <a:avLst/>
              </a:prstGeom>
              <a:blipFill>
                <a:blip r:embed="rId4"/>
                <a:stretch>
                  <a:fillRect l="-455" t="-14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7E9F6891-BA9D-4EAD-AA36-3BAC8C315FC6}"/>
              </a:ext>
            </a:extLst>
          </p:cNvPr>
          <p:cNvSpPr txBox="1"/>
          <p:nvPr/>
        </p:nvSpPr>
        <p:spPr>
          <a:xfrm>
            <a:off x="222903" y="349999"/>
            <a:ext cx="858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Unsupervised Representation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0876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15F0A2-6984-4138-AC74-EF1532B12D64}"/>
              </a:ext>
            </a:extLst>
          </p:cNvPr>
          <p:cNvSpPr txBox="1"/>
          <p:nvPr/>
        </p:nvSpPr>
        <p:spPr>
          <a:xfrm>
            <a:off x="243108" y="310165"/>
            <a:ext cx="807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Unsupervised Representation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B9DCABA-FDE6-4FB0-BFF8-20E258BC2E87}"/>
              </a:ext>
            </a:extLst>
          </p:cNvPr>
          <p:cNvSpPr/>
          <p:nvPr/>
        </p:nvSpPr>
        <p:spPr>
          <a:xfrm>
            <a:off x="3154260" y="1728252"/>
            <a:ext cx="1627465" cy="8221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E4C55F7-E35C-4500-A502-56D007477FFF}"/>
              </a:ext>
            </a:extLst>
          </p:cNvPr>
          <p:cNvSpPr/>
          <p:nvPr/>
        </p:nvSpPr>
        <p:spPr>
          <a:xfrm>
            <a:off x="7155891" y="1728252"/>
            <a:ext cx="1862274" cy="8221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A9719D4E-4DB3-40AE-83BE-FF8C762610DD}"/>
              </a:ext>
            </a:extLst>
          </p:cNvPr>
          <p:cNvSpPr/>
          <p:nvPr/>
        </p:nvSpPr>
        <p:spPr>
          <a:xfrm>
            <a:off x="1988190" y="1992504"/>
            <a:ext cx="1149292" cy="29361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7C6C81D1-576E-445C-899F-F49E3E1D2338}"/>
              </a:ext>
            </a:extLst>
          </p:cNvPr>
          <p:cNvSpPr/>
          <p:nvPr/>
        </p:nvSpPr>
        <p:spPr>
          <a:xfrm>
            <a:off x="4781725" y="1992504"/>
            <a:ext cx="2374166" cy="29361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EF7AFA2F-77AC-45B7-8775-798F64437F35}"/>
              </a:ext>
            </a:extLst>
          </p:cNvPr>
          <p:cNvSpPr/>
          <p:nvPr/>
        </p:nvSpPr>
        <p:spPr>
          <a:xfrm>
            <a:off x="9018165" y="2001013"/>
            <a:ext cx="1149292" cy="29361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1B11AD0-D50F-4519-8CAF-C9CD02E53261}"/>
              </a:ext>
            </a:extLst>
          </p:cNvPr>
          <p:cNvSpPr txBox="1"/>
          <p:nvPr/>
        </p:nvSpPr>
        <p:spPr>
          <a:xfrm>
            <a:off x="3258677" y="1941420"/>
            <a:ext cx="141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Neuron layer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355825E-A164-4911-AF3F-962C2640A3FF}"/>
              </a:ext>
            </a:extLst>
          </p:cNvPr>
          <p:cNvSpPr txBox="1"/>
          <p:nvPr/>
        </p:nvSpPr>
        <p:spPr>
          <a:xfrm>
            <a:off x="7090480" y="1816145"/>
            <a:ext cx="199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Activation function</a:t>
            </a:r>
          </a:p>
          <a:p>
            <a:pPr algn="ctr"/>
            <a:r>
              <a:rPr lang="en-US" altLang="zh-TW" dirty="0" err="1"/>
              <a:t>ReLU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2CCB3C2-1A25-4087-A87C-D1FC783DD6B0}"/>
              </a:ext>
            </a:extLst>
          </p:cNvPr>
          <p:cNvSpPr/>
          <p:nvPr/>
        </p:nvSpPr>
        <p:spPr>
          <a:xfrm>
            <a:off x="3088849" y="4532196"/>
            <a:ext cx="1627465" cy="8221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99FFFE5-0F13-4EF7-9845-F6C415844203}"/>
              </a:ext>
            </a:extLst>
          </p:cNvPr>
          <p:cNvSpPr/>
          <p:nvPr/>
        </p:nvSpPr>
        <p:spPr>
          <a:xfrm>
            <a:off x="7090480" y="4532196"/>
            <a:ext cx="1862274" cy="8221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66A1520A-FF8E-4F07-8754-A6619E70CBB9}"/>
              </a:ext>
            </a:extLst>
          </p:cNvPr>
          <p:cNvSpPr/>
          <p:nvPr/>
        </p:nvSpPr>
        <p:spPr>
          <a:xfrm>
            <a:off x="1922779" y="4796448"/>
            <a:ext cx="1149292" cy="29361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9C2E4E65-6BE9-4F37-845F-7F81B0D38CC6}"/>
              </a:ext>
            </a:extLst>
          </p:cNvPr>
          <p:cNvSpPr/>
          <p:nvPr/>
        </p:nvSpPr>
        <p:spPr>
          <a:xfrm>
            <a:off x="4716314" y="4796448"/>
            <a:ext cx="2374166" cy="29361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077ADDE4-FC5C-46D9-AD77-2822B90E874D}"/>
              </a:ext>
            </a:extLst>
          </p:cNvPr>
          <p:cNvSpPr/>
          <p:nvPr/>
        </p:nvSpPr>
        <p:spPr>
          <a:xfrm>
            <a:off x="8952754" y="4804957"/>
            <a:ext cx="1149292" cy="29361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5496939-5DE0-4338-8319-C26F37B26966}"/>
              </a:ext>
            </a:extLst>
          </p:cNvPr>
          <p:cNvSpPr txBox="1"/>
          <p:nvPr/>
        </p:nvSpPr>
        <p:spPr>
          <a:xfrm>
            <a:off x="3361641" y="4724780"/>
            <a:ext cx="108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Kernel 1 </a:t>
            </a:r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8DD1E3A-4929-451C-B1A0-EBE6C8197A5E}"/>
              </a:ext>
            </a:extLst>
          </p:cNvPr>
          <p:cNvSpPr txBox="1"/>
          <p:nvPr/>
        </p:nvSpPr>
        <p:spPr>
          <a:xfrm>
            <a:off x="7522261" y="4733384"/>
            <a:ext cx="10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Kernel  2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7AAA960-F375-4D84-8CD2-F2ED5A0DF59B}"/>
                  </a:ext>
                </a:extLst>
              </p:cNvPr>
              <p:cNvSpPr txBox="1"/>
              <p:nvPr/>
            </p:nvSpPr>
            <p:spPr>
              <a:xfrm>
                <a:off x="2212349" y="4427116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7AAA960-F375-4D84-8CD2-F2ED5A0DF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349" y="4427116"/>
                <a:ext cx="370934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8D7D608-5C0F-409E-A8EB-52BAECFF2E6F}"/>
                  </a:ext>
                </a:extLst>
              </p:cNvPr>
              <p:cNvSpPr txBox="1"/>
              <p:nvPr/>
            </p:nvSpPr>
            <p:spPr>
              <a:xfrm>
                <a:off x="5822996" y="4411663"/>
                <a:ext cx="420308" cy="384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m:rPr>
                              <m:nor/>
                            </m:rPr>
                            <a:rPr lang="zh-TW" altLang="en-US" b="1" dirty="0"/>
                            <m:t> </m:t>
                          </m:r>
                        </m:e>
                      </m:acc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8D7D608-5C0F-409E-A8EB-52BAECFF2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996" y="4411663"/>
                <a:ext cx="420308" cy="384785"/>
              </a:xfrm>
              <a:prstGeom prst="rect">
                <a:avLst/>
              </a:prstGeom>
              <a:blipFill>
                <a:blip r:embed="rId4"/>
                <a:stretch>
                  <a:fillRect t="-1587" r="-8696" b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714108C-E7FD-499B-BE64-FA4C2F05644E}"/>
                  </a:ext>
                </a:extLst>
              </p:cNvPr>
              <p:cNvSpPr txBox="1"/>
              <p:nvPr/>
            </p:nvSpPr>
            <p:spPr>
              <a:xfrm>
                <a:off x="9289869" y="4427116"/>
                <a:ext cx="5765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b="1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714108C-E7FD-499B-BE64-FA4C2F056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869" y="4427116"/>
                <a:ext cx="57656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E818CDC1-34F2-45C8-9A34-5961C1732B3A}"/>
                  </a:ext>
                </a:extLst>
              </p:cNvPr>
              <p:cNvSpPr txBox="1"/>
              <p:nvPr/>
            </p:nvSpPr>
            <p:spPr>
              <a:xfrm>
                <a:off x="3291437" y="5644833"/>
                <a:ext cx="1419171" cy="738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err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Appox</a:t>
                </a:r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 loss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m:rPr>
                                  <m:nor/>
                                </m:rPr>
                                <a:rPr lang="zh-TW" altLang="en-US" b="1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  <m: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zh-TW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E818CDC1-34F2-45C8-9A34-5961C1732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437" y="5644833"/>
                <a:ext cx="1419171" cy="738728"/>
              </a:xfrm>
              <a:prstGeom prst="rect">
                <a:avLst/>
              </a:prstGeom>
              <a:blipFill>
                <a:blip r:embed="rId6"/>
                <a:stretch>
                  <a:fillRect l="-3863" t="-4959" r="-2575" b="-41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47118609-8384-42CF-8C10-0D014D912FF1}"/>
                  </a:ext>
                </a:extLst>
              </p:cNvPr>
              <p:cNvSpPr txBox="1"/>
              <p:nvPr/>
            </p:nvSpPr>
            <p:spPr>
              <a:xfrm>
                <a:off x="7316913" y="5634546"/>
                <a:ext cx="1540230" cy="738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Rectifier loss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zh-TW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</m:acc>
                              <m:r>
                                <a:rPr lang="en-US" altLang="zh-TW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47118609-8384-42CF-8C10-0D014D912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913" y="5634546"/>
                <a:ext cx="1540230" cy="738728"/>
              </a:xfrm>
              <a:prstGeom prst="rect">
                <a:avLst/>
              </a:prstGeom>
              <a:blipFill>
                <a:blip r:embed="rId7"/>
                <a:stretch>
                  <a:fillRect l="-3162" t="-4132" r="-2767" b="-49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接點: 肘形 26">
            <a:extLst>
              <a:ext uri="{FF2B5EF4-FFF2-40B4-BE49-F238E27FC236}">
                <a16:creationId xmlns:a16="http://schemas.microsoft.com/office/drawing/2014/main" id="{896E0C40-0C3C-49A8-B6C5-6373E5F17CBE}"/>
              </a:ext>
            </a:extLst>
          </p:cNvPr>
          <p:cNvCxnSpPr/>
          <p:nvPr/>
        </p:nvCxnSpPr>
        <p:spPr>
          <a:xfrm>
            <a:off x="2397816" y="5136428"/>
            <a:ext cx="988303" cy="985827"/>
          </a:xfrm>
          <a:prstGeom prst="bentConnector3">
            <a:avLst>
              <a:gd name="adj1" fmla="val -81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接點: 肘形 36">
            <a:extLst>
              <a:ext uri="{FF2B5EF4-FFF2-40B4-BE49-F238E27FC236}">
                <a16:creationId xmlns:a16="http://schemas.microsoft.com/office/drawing/2014/main" id="{C7A17DEF-D6FE-4432-AD87-BE8212AB014C}"/>
              </a:ext>
            </a:extLst>
          </p:cNvPr>
          <p:cNvCxnSpPr/>
          <p:nvPr/>
        </p:nvCxnSpPr>
        <p:spPr>
          <a:xfrm rot="10800000" flipV="1">
            <a:off x="4539016" y="5098571"/>
            <a:ext cx="1332577" cy="1023683"/>
          </a:xfrm>
          <a:prstGeom prst="bentConnector3">
            <a:avLst>
              <a:gd name="adj1" fmla="val 1084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接點: 肘形 39">
            <a:extLst>
              <a:ext uri="{FF2B5EF4-FFF2-40B4-BE49-F238E27FC236}">
                <a16:creationId xmlns:a16="http://schemas.microsoft.com/office/drawing/2014/main" id="{2B22C276-4816-4E0A-A82F-0D61B8A04D92}"/>
              </a:ext>
            </a:extLst>
          </p:cNvPr>
          <p:cNvCxnSpPr/>
          <p:nvPr/>
        </p:nvCxnSpPr>
        <p:spPr>
          <a:xfrm>
            <a:off x="6165533" y="5098571"/>
            <a:ext cx="1213164" cy="1023684"/>
          </a:xfrm>
          <a:prstGeom prst="bentConnector3">
            <a:avLst>
              <a:gd name="adj1" fmla="val -746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接點: 肘形 44">
            <a:extLst>
              <a:ext uri="{FF2B5EF4-FFF2-40B4-BE49-F238E27FC236}">
                <a16:creationId xmlns:a16="http://schemas.microsoft.com/office/drawing/2014/main" id="{12E4485D-564A-4E3F-A2A4-2D0CBDE6D4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8565166" y="5118515"/>
            <a:ext cx="1036819" cy="1030173"/>
          </a:xfrm>
          <a:prstGeom prst="bentConnector3">
            <a:avLst>
              <a:gd name="adj1" fmla="val -645"/>
            </a:avLst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EA9D0C5D-D909-4FBF-A0BF-C3BB0EEA9BCE}"/>
                  </a:ext>
                </a:extLst>
              </p:cNvPr>
              <p:cNvSpPr txBox="1"/>
              <p:nvPr/>
            </p:nvSpPr>
            <p:spPr>
              <a:xfrm>
                <a:off x="2332227" y="1573003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EA9D0C5D-D909-4FBF-A0BF-C3BB0EEA9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227" y="1573003"/>
                <a:ext cx="370934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D3D81DB3-55CC-4340-A845-A7CF633B5277}"/>
                  </a:ext>
                </a:extLst>
              </p:cNvPr>
              <p:cNvSpPr txBox="1"/>
              <p:nvPr/>
            </p:nvSpPr>
            <p:spPr>
              <a:xfrm>
                <a:off x="5781316" y="1560490"/>
                <a:ext cx="420308" cy="384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m:rPr>
                              <m:nor/>
                            </m:rPr>
                            <a:rPr lang="zh-TW" altLang="en-US" b="1" dirty="0"/>
                            <m:t> </m:t>
                          </m:r>
                        </m:e>
                      </m:acc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D3D81DB3-55CC-4340-A845-A7CF633B5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316" y="1560490"/>
                <a:ext cx="420308" cy="384785"/>
              </a:xfrm>
              <a:prstGeom prst="rect">
                <a:avLst/>
              </a:prstGeom>
              <a:blipFill>
                <a:blip r:embed="rId9"/>
                <a:stretch>
                  <a:fillRect t="-1587" r="-8696" b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7E12252F-CA3B-4D05-A9B6-962D2F5458DB}"/>
                  </a:ext>
                </a:extLst>
              </p:cNvPr>
              <p:cNvSpPr txBox="1"/>
              <p:nvPr/>
            </p:nvSpPr>
            <p:spPr>
              <a:xfrm>
                <a:off x="9409747" y="1573003"/>
                <a:ext cx="5765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b="1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7E12252F-CA3B-4D05-A9B6-962D2F545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747" y="1573003"/>
                <a:ext cx="576568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接點: 肘形 51">
            <a:extLst>
              <a:ext uri="{FF2B5EF4-FFF2-40B4-BE49-F238E27FC236}">
                <a16:creationId xmlns:a16="http://schemas.microsoft.com/office/drawing/2014/main" id="{7E989272-8A08-4DAF-9B46-64725992267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72025" y="2262598"/>
            <a:ext cx="5853515" cy="817266"/>
          </a:xfrm>
          <a:prstGeom prst="bentConnector3">
            <a:avLst>
              <a:gd name="adj1" fmla="val 43"/>
            </a:avLst>
          </a:prstGeom>
          <a:ln w="19050">
            <a:solidFill>
              <a:srgbClr val="00206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2BF25C4B-9FE3-4FCD-BBD4-270027E6B7C5}"/>
              </a:ext>
            </a:extLst>
          </p:cNvPr>
          <p:cNvCxnSpPr>
            <a:cxnSpLocks/>
          </p:cNvCxnSpPr>
          <p:nvPr/>
        </p:nvCxnSpPr>
        <p:spPr>
          <a:xfrm flipV="1">
            <a:off x="3872025" y="2579602"/>
            <a:ext cx="0" cy="500263"/>
          </a:xfrm>
          <a:prstGeom prst="straightConnector1">
            <a:avLst/>
          </a:prstGeom>
          <a:ln w="12700">
            <a:solidFill>
              <a:srgbClr val="004F8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7958099E-8E3E-4D8C-B51A-2BECF793E6A8}"/>
              </a:ext>
            </a:extLst>
          </p:cNvPr>
          <p:cNvSpPr txBox="1"/>
          <p:nvPr/>
        </p:nvSpPr>
        <p:spPr>
          <a:xfrm>
            <a:off x="4278440" y="2725070"/>
            <a:ext cx="521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4F8D"/>
                </a:solidFill>
              </a:rPr>
              <a:t>Backpropagation for updating weight to minimize loss</a:t>
            </a:r>
            <a:endParaRPr lang="zh-TW" altLang="en-US" dirty="0">
              <a:solidFill>
                <a:srgbClr val="004F8D"/>
              </a:solidFill>
            </a:endParaRPr>
          </a:p>
        </p:txBody>
      </p: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396F100B-887A-4C20-8303-48E81F6434C8}"/>
              </a:ext>
            </a:extLst>
          </p:cNvPr>
          <p:cNvCxnSpPr/>
          <p:nvPr/>
        </p:nvCxnSpPr>
        <p:spPr>
          <a:xfrm>
            <a:off x="2397816" y="3947311"/>
            <a:ext cx="7180337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D63AA425-3289-491F-A7DE-61B2C7C06961}"/>
              </a:ext>
            </a:extLst>
          </p:cNvPr>
          <p:cNvCxnSpPr>
            <a:cxnSpLocks/>
          </p:cNvCxnSpPr>
          <p:nvPr/>
        </p:nvCxnSpPr>
        <p:spPr>
          <a:xfrm>
            <a:off x="2397816" y="3947311"/>
            <a:ext cx="0" cy="416431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E8B980F0-B33B-4DA3-869F-FC58680D2C0F}"/>
              </a:ext>
            </a:extLst>
          </p:cNvPr>
          <p:cNvCxnSpPr>
            <a:cxnSpLocks/>
          </p:cNvCxnSpPr>
          <p:nvPr/>
        </p:nvCxnSpPr>
        <p:spPr>
          <a:xfrm>
            <a:off x="9578153" y="3947311"/>
            <a:ext cx="0" cy="416431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358265C8-A9BF-4472-A62A-C7FDDCAF5A1E}"/>
                  </a:ext>
                </a:extLst>
              </p:cNvPr>
              <p:cNvSpPr txBox="1"/>
              <p:nvPr/>
            </p:nvSpPr>
            <p:spPr>
              <a:xfrm>
                <a:off x="5458626" y="3533353"/>
                <a:ext cx="22199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Total loss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m:rPr>
                                <m:nor/>
                              </m:rPr>
                              <a:rPr lang="zh-TW" altLang="en-US" b="1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  <m:r>
                              <a:rPr lang="en-US" altLang="zh-TW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358265C8-A9BF-4472-A62A-C7FDDCAF5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626" y="3533353"/>
                <a:ext cx="2219967" cy="369332"/>
              </a:xfrm>
              <a:prstGeom prst="rect">
                <a:avLst/>
              </a:prstGeom>
              <a:blipFill>
                <a:blip r:embed="rId11"/>
                <a:stretch>
                  <a:fillRect l="-2192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箭號: 上-下雙向 67">
            <a:extLst>
              <a:ext uri="{FF2B5EF4-FFF2-40B4-BE49-F238E27FC236}">
                <a16:creationId xmlns:a16="http://schemas.microsoft.com/office/drawing/2014/main" id="{FF950060-B099-4CC5-8880-1C815D1A5306}"/>
              </a:ext>
            </a:extLst>
          </p:cNvPr>
          <p:cNvSpPr/>
          <p:nvPr/>
        </p:nvSpPr>
        <p:spPr>
          <a:xfrm>
            <a:off x="9487877" y="950614"/>
            <a:ext cx="420308" cy="6199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6BE22CA2-817A-429B-8789-F73D1E379EA8}"/>
              </a:ext>
            </a:extLst>
          </p:cNvPr>
          <p:cNvSpPr txBox="1"/>
          <p:nvPr/>
        </p:nvSpPr>
        <p:spPr>
          <a:xfrm>
            <a:off x="9986315" y="106907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Loss function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13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2ECD1390-E0C7-4BB1-A10E-245AEFFBE7D2}"/>
                  </a:ext>
                </a:extLst>
              </p:cNvPr>
              <p:cNvSpPr txBox="1"/>
              <p:nvPr/>
            </p:nvSpPr>
            <p:spPr>
              <a:xfrm>
                <a:off x="371192" y="1318181"/>
                <a:ext cx="11660097" cy="4839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b="0" dirty="0"/>
                  <a:t>Forward RECOS transform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TW" sz="1600" dirty="0"/>
                  <a:t> anchor vectors</a:t>
                </a:r>
                <a:r>
                  <a:rPr lang="zh-TW" altLang="en-US" sz="1600" dirty="0"/>
                  <a:t> </a:t>
                </a:r>
                <a:r>
                  <a:rPr lang="en-US" altLang="zh-TW" sz="1600" dirty="0"/>
                  <a:t>(basis):</a:t>
                </a:r>
                <a:r>
                  <a:rPr lang="zh-TW" alt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1600" b="0" dirty="0"/>
                  <a:t> </a:t>
                </a:r>
                <a:r>
                  <a:rPr lang="en-US" altLang="zh-TW" sz="1600" dirty="0"/>
                  <a:t>, 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=0,1,2,…,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TW" sz="1600" dirty="0"/>
                  <a:t> ,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1600" b="0" dirty="0"/>
                  <a:t> (DC term)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Coefficient from new space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16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zh-TW" sz="1600" dirty="0"/>
                  <a:t> , 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=0,1,2,…,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TW" sz="1600" dirty="0"/>
                  <a:t> , </a:t>
                </a:r>
                <a14:m>
                  <m:oMath xmlns:m="http://schemas.openxmlformats.org/officeDocument/2006/math">
                    <m:r>
                      <a:rPr lang="en-US" altLang="zh-TW" sz="16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TW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zh-TW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Projection vector </a:t>
                </a:r>
                <a14:m>
                  <m:oMath xmlns:m="http://schemas.openxmlformats.org/officeDocument/2006/math">
                    <m:r>
                      <a:rPr lang="en-US" altLang="zh-TW" sz="16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TW" sz="1600" dirty="0"/>
                  <a:t> of input </a:t>
                </a:r>
                <a14:m>
                  <m:oMath xmlns:m="http://schemas.openxmlformats.org/officeDocument/2006/math">
                    <m:r>
                      <a:rPr lang="en-US" altLang="zh-TW" sz="16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zh-TW" sz="1600" dirty="0"/>
                  <a:t> :  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5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TW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altLang="zh-TW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DC term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1600" dirty="0"/>
                  <a:t>   ;   AC term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altLang="zh-TW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Output 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altLang="zh-TW" sz="1600" dirty="0"/>
                  <a:t> is passed through activation function :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5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TW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altLang="zh-TW" sz="16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16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16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TW" sz="1600" dirty="0"/>
                  <a:t>   ,  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altLang="zh-TW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b="0" dirty="0"/>
                  <a:t>Inverse RECOS transform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b="0" dirty="0"/>
                  <a:t>Approximation :</a:t>
                </a:r>
                <a14:m>
                  <m:oMath xmlns:m="http://schemas.openxmlformats.org/officeDocument/2006/math">
                    <m:r>
                      <a:rPr lang="en-US" altLang="zh-TW" sz="16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zh-TW" alt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̂"/>
                        <m:ctrlPr>
                          <a:rPr lang="zh-TW" alt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brk m:alnAt="23"/>
                          </m:rP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altLang="zh-TW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1600" b="0" dirty="0"/>
                  <a:t>  , when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altLang="zh-TW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TW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TW" sz="16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zh-TW" altLang="en-US" sz="16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̂"/>
                        <m:ctrlPr>
                          <a:rPr lang="zh-TW" alt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altLang="zh-TW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altLang="zh-TW" sz="16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16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1600" b="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16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𝑲</m:t>
                        </m:r>
                      </m:sup>
                      <m:e>
                        <m:sSup>
                          <m:sSup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1600" dirty="0"/>
                  <a:t> , 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=0,1,2,…,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altLang="zh-TW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b="0" dirty="0"/>
                  <a:t>Rectifier approximation :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zh-TW" alt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m:rPr>
                            <m:brk m:alnAt="23"/>
                          </m:rP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  <m:e>
                        <m:sSub>
                          <m:sSubPr>
                            <m:ctrlPr>
                              <a:rPr lang="en-US" altLang="zh-TW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zh-TW" sz="16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Reorder output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altLang="zh-TW" sz="1600" b="0" dirty="0"/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16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16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8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TW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1600" b="0" dirty="0"/>
                  <a:t>   corresponding to the anchor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16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b="0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altLang="zh-TW" sz="1600" b="0" dirty="0"/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zh-TW" altLang="en-US" sz="16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16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brk m:alnAt="23"/>
                          </m:rPr>
                          <a:rPr lang="en-US" altLang="zh-TW" sz="16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zh-TW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6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altLang="zh-TW" sz="1600" b="0" dirty="0"/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endParaRPr lang="en-US" altLang="zh-TW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b="0" dirty="0"/>
                  <a:t>Loss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m:rPr>
                                <m:nor/>
                              </m:rPr>
                              <a:rPr lang="zh-TW" altLang="en-US" b="1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zh-TW" alt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zh-TW" alt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altLang="zh-TW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m:rPr>
                                <m:nor/>
                              </m:rPr>
                              <a:rPr lang="zh-TW" altLang="en-US" b="1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zh-TW" alt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TW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2ECD1390-E0C7-4BB1-A10E-245AEFFBE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92" y="1318181"/>
                <a:ext cx="11660097" cy="4839402"/>
              </a:xfrm>
              <a:prstGeom prst="rect">
                <a:avLst/>
              </a:prstGeom>
              <a:blipFill>
                <a:blip r:embed="rId3"/>
                <a:stretch>
                  <a:fillRect l="-366" t="-630" b="-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群組 44">
            <a:extLst>
              <a:ext uri="{FF2B5EF4-FFF2-40B4-BE49-F238E27FC236}">
                <a16:creationId xmlns:a16="http://schemas.microsoft.com/office/drawing/2014/main" id="{91393271-3EBE-4411-91FC-0FA9CFE385FA}"/>
              </a:ext>
            </a:extLst>
          </p:cNvPr>
          <p:cNvGrpSpPr/>
          <p:nvPr/>
        </p:nvGrpSpPr>
        <p:grpSpPr>
          <a:xfrm>
            <a:off x="8184731" y="5073935"/>
            <a:ext cx="2779083" cy="1732140"/>
            <a:chOff x="8159244" y="1557177"/>
            <a:chExt cx="3757915" cy="1927214"/>
          </a:xfrm>
        </p:grpSpPr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0DFA9AA7-B176-4CD0-8EFE-6F31A2276A8D}"/>
                </a:ext>
              </a:extLst>
            </p:cNvPr>
            <p:cNvCxnSpPr>
              <a:cxnSpLocks/>
            </p:cNvCxnSpPr>
            <p:nvPr/>
          </p:nvCxnSpPr>
          <p:spPr>
            <a:xfrm>
              <a:off x="8857609" y="3055530"/>
              <a:ext cx="214691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3F6D9C20-6F34-4678-853B-2C8877C14B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609" y="1892174"/>
              <a:ext cx="1073455" cy="1163356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4EF01ACD-A924-4EBA-A08B-E3F69276CA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46097" y="1870963"/>
              <a:ext cx="1058422" cy="1184566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AFC3C643-A71B-4716-A2D2-F66775EDEBD5}"/>
                </a:ext>
              </a:extLst>
            </p:cNvPr>
            <p:cNvSpPr txBox="1"/>
            <p:nvPr/>
          </p:nvSpPr>
          <p:spPr>
            <a:xfrm>
              <a:off x="8529364" y="287500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A</a:t>
              </a:r>
              <a:endParaRPr lang="zh-TW" altLang="en-US" dirty="0"/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D1D03D0A-AC73-43DE-BC2C-CE6DC8627A2E}"/>
                </a:ext>
              </a:extLst>
            </p:cNvPr>
            <p:cNvSpPr txBox="1"/>
            <p:nvPr/>
          </p:nvSpPr>
          <p:spPr>
            <a:xfrm>
              <a:off x="11054265" y="2878692"/>
              <a:ext cx="270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B</a:t>
              </a:r>
              <a:endParaRPr lang="zh-TW" altLang="en-US" dirty="0"/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EA98E1F2-B5F8-4709-983F-CA2ADB0A9170}"/>
                </a:ext>
              </a:extLst>
            </p:cNvPr>
            <p:cNvSpPr txBox="1"/>
            <p:nvPr/>
          </p:nvSpPr>
          <p:spPr>
            <a:xfrm>
              <a:off x="9739183" y="1557177"/>
              <a:ext cx="270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FF14B1B6-FE0E-4C67-9BED-41A4DDBBDD3D}"/>
                    </a:ext>
                  </a:extLst>
                </p:cNvPr>
                <p:cNvSpPr txBox="1"/>
                <p:nvPr/>
              </p:nvSpPr>
              <p:spPr>
                <a:xfrm>
                  <a:off x="8159244" y="1836192"/>
                  <a:ext cx="1421588" cy="5586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15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sz="15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5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sz="1500" b="1" dirty="0">
                                    <a:solidFill>
                                      <a:srgbClr val="FF0000"/>
                                    </a:solidFill>
                                  </a:rPr>
                                  <m:t> </m:t>
                                </m:r>
                                <m:r>
                                  <a:rPr lang="en-US" altLang="zh-TW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zh-TW" altLang="en-US" sz="15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15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1500" dirty="0"/>
                </a:p>
              </p:txBody>
            </p:sp>
          </mc:Choice>
          <mc:Fallback xmlns="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FF14B1B6-FE0E-4C67-9BED-41A4DDBBDD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9244" y="1836192"/>
                  <a:ext cx="1421588" cy="5586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099BB596-ADD8-4A3A-9A8E-7D130A5DC7BE}"/>
                    </a:ext>
                  </a:extLst>
                </p:cNvPr>
                <p:cNvSpPr txBox="1"/>
                <p:nvPr/>
              </p:nvSpPr>
              <p:spPr>
                <a:xfrm>
                  <a:off x="10475308" y="1870767"/>
                  <a:ext cx="1441851" cy="5586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15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sz="15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zh-TW" altLang="en-US" sz="15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15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acc>
                                <m:r>
                                  <a:rPr lang="en-US" altLang="zh-TW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TW" sz="15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5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altLang="zh-TW" sz="15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1500" dirty="0"/>
                </a:p>
              </p:txBody>
            </p:sp>
          </mc:Choice>
          <mc:Fallback xmlns=""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099BB596-ADD8-4A3A-9A8E-7D130A5DC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5308" y="1870767"/>
                  <a:ext cx="1441851" cy="5586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id="{79AAE3EE-4F04-4279-AEBD-345D188A5BA7}"/>
                    </a:ext>
                  </a:extLst>
                </p:cNvPr>
                <p:cNvSpPr txBox="1"/>
                <p:nvPr/>
              </p:nvSpPr>
              <p:spPr>
                <a:xfrm>
                  <a:off x="9432051" y="3033199"/>
                  <a:ext cx="1212303" cy="4511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altLang="zh-TW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sz="15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5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altLang="zh-TW" sz="15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zh-TW" altLang="en-US" sz="1500" dirty="0"/>
                </a:p>
              </p:txBody>
            </p:sp>
          </mc:Choice>
          <mc:Fallback xmlns=""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id="{79AAE3EE-4F04-4279-AEBD-345D188A5B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2051" y="3033199"/>
                  <a:ext cx="1212303" cy="45119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1F5C71A6-3A84-413E-A866-339890FB7862}"/>
              </a:ext>
            </a:extLst>
          </p:cNvPr>
          <p:cNvGrpSpPr/>
          <p:nvPr/>
        </p:nvGrpSpPr>
        <p:grpSpPr>
          <a:xfrm>
            <a:off x="5860107" y="2001284"/>
            <a:ext cx="6290209" cy="2034200"/>
            <a:chOff x="684629" y="2163216"/>
            <a:chExt cx="9144705" cy="3422770"/>
          </a:xfrm>
        </p:grpSpPr>
        <p:sp>
          <p:nvSpPr>
            <p:cNvPr id="7" name="流程圖: 資料 6">
              <a:extLst>
                <a:ext uri="{FF2B5EF4-FFF2-40B4-BE49-F238E27FC236}">
                  <a16:creationId xmlns:a16="http://schemas.microsoft.com/office/drawing/2014/main" id="{B27BFB5B-3CB3-4397-8731-C707FAE0FC9C}"/>
                </a:ext>
              </a:extLst>
            </p:cNvPr>
            <p:cNvSpPr/>
            <p:nvPr/>
          </p:nvSpPr>
          <p:spPr>
            <a:xfrm>
              <a:off x="684629" y="4234965"/>
              <a:ext cx="9144705" cy="1351021"/>
            </a:xfrm>
            <a:prstGeom prst="flowChartInputOutput">
              <a:avLst/>
            </a:prstGeom>
            <a:solidFill>
              <a:srgbClr val="FFFF00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02CCF761-89A2-449B-93DE-40BC50A28C1F}"/>
                </a:ext>
              </a:extLst>
            </p:cNvPr>
            <p:cNvCxnSpPr>
              <a:cxnSpLocks/>
            </p:cNvCxnSpPr>
            <p:nvPr/>
          </p:nvCxnSpPr>
          <p:spPr>
            <a:xfrm>
              <a:off x="5209707" y="4878922"/>
              <a:ext cx="2630594" cy="43546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00E5D682-F39C-45C9-A870-DF1694DB3D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9707" y="2670136"/>
              <a:ext cx="1842279" cy="22087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9082276A-AD6B-4369-AD53-4A2750A0368D}"/>
                </a:ext>
              </a:extLst>
            </p:cNvPr>
            <p:cNvCxnSpPr>
              <a:cxnSpLocks/>
            </p:cNvCxnSpPr>
            <p:nvPr/>
          </p:nvCxnSpPr>
          <p:spPr>
            <a:xfrm>
              <a:off x="7030363" y="2741796"/>
              <a:ext cx="746564" cy="257258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426DE12E-D0FF-430F-923C-48E9988B392A}"/>
                    </a:ext>
                  </a:extLst>
                </p:cNvPr>
                <p:cNvSpPr txBox="1"/>
                <p:nvPr/>
              </p:nvSpPr>
              <p:spPr>
                <a:xfrm>
                  <a:off x="6341300" y="2654697"/>
                  <a:ext cx="367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oMath>
                    </m:oMathPara>
                  </a14:m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426DE12E-D0FF-430F-923C-48E9988B39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1300" y="2654697"/>
                  <a:ext cx="36740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143" r="-28571" b="-91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9D852C14-8815-4EBB-B6A0-CA73B0813716}"/>
                    </a:ext>
                  </a:extLst>
                </p:cNvPr>
                <p:cNvSpPr txBox="1"/>
                <p:nvPr/>
              </p:nvSpPr>
              <p:spPr>
                <a:xfrm>
                  <a:off x="6038682" y="4971262"/>
                  <a:ext cx="370934" cy="3849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zh-TW" alt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9D852C14-8815-4EBB-B6A0-CA73B08137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682" y="4971262"/>
                  <a:ext cx="370934" cy="384914"/>
                </a:xfrm>
                <a:prstGeom prst="rect">
                  <a:avLst/>
                </a:prstGeom>
                <a:blipFill>
                  <a:blip r:embed="rId8"/>
                  <a:stretch>
                    <a:fillRect l="-7143" t="-2703" r="-28571" b="-9189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7F20F93D-D28B-4E15-8C17-52D19B128B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4581" y="4470097"/>
              <a:ext cx="2019138" cy="416829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A97C0337-BDD9-473F-9103-143ECEA45DA4}"/>
                    </a:ext>
                  </a:extLst>
                </p:cNvPr>
                <p:cNvSpPr txBox="1"/>
                <p:nvPr/>
              </p:nvSpPr>
              <p:spPr>
                <a:xfrm>
                  <a:off x="5851932" y="4144490"/>
                  <a:ext cx="464701" cy="4615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TW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A97C0337-BDD9-473F-9103-143ECEA45D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932" y="4144490"/>
                  <a:ext cx="464701" cy="461509"/>
                </a:xfrm>
                <a:prstGeom prst="rect">
                  <a:avLst/>
                </a:prstGeom>
                <a:blipFill>
                  <a:blip r:embed="rId9"/>
                  <a:stretch>
                    <a:fillRect l="-5660" r="-1887" b="-5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F019933F-3970-4C0D-BAF8-25320180512D}"/>
                </a:ext>
              </a:extLst>
            </p:cNvPr>
            <p:cNvCxnSpPr>
              <a:cxnSpLocks/>
            </p:cNvCxnSpPr>
            <p:nvPr/>
          </p:nvCxnSpPr>
          <p:spPr>
            <a:xfrm>
              <a:off x="7021264" y="2764288"/>
              <a:ext cx="161616" cy="1679173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DE15CE8B-024C-4464-BB0A-8FEA0F84F063}"/>
                </a:ext>
              </a:extLst>
            </p:cNvPr>
            <p:cNvCxnSpPr>
              <a:cxnSpLocks/>
            </p:cNvCxnSpPr>
            <p:nvPr/>
          </p:nvCxnSpPr>
          <p:spPr>
            <a:xfrm>
              <a:off x="7242818" y="4470097"/>
              <a:ext cx="552621" cy="84428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9A6AE326-C8A7-43B6-B5B8-B9603E7736F3}"/>
                </a:ext>
              </a:extLst>
            </p:cNvPr>
            <p:cNvSpPr txBox="1"/>
            <p:nvPr/>
          </p:nvSpPr>
          <p:spPr>
            <a:xfrm>
              <a:off x="6790301" y="216321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A</a:t>
              </a:r>
              <a:endParaRPr lang="zh-TW" altLang="en-US" dirty="0"/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C4EFD13D-7E2B-4AD5-9042-A0B7BAEB352A}"/>
                </a:ext>
              </a:extLst>
            </p:cNvPr>
            <p:cNvSpPr txBox="1"/>
            <p:nvPr/>
          </p:nvSpPr>
          <p:spPr>
            <a:xfrm>
              <a:off x="4919955" y="4694255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O</a:t>
              </a:r>
              <a:endParaRPr lang="zh-TW" altLang="en-US" dirty="0"/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F2F33CE0-8E6A-4A30-95C1-FEDA31A8FA26}"/>
                </a:ext>
              </a:extLst>
            </p:cNvPr>
            <p:cNvSpPr txBox="1"/>
            <p:nvPr/>
          </p:nvSpPr>
          <p:spPr>
            <a:xfrm>
              <a:off x="6994567" y="446595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B</a:t>
              </a:r>
              <a:endParaRPr lang="zh-TW" altLang="en-US" dirty="0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14E0DF03-7A10-4319-A7D3-8411C1C858B7}"/>
                </a:ext>
              </a:extLst>
            </p:cNvPr>
            <p:cNvSpPr txBox="1"/>
            <p:nvPr/>
          </p:nvSpPr>
          <p:spPr>
            <a:xfrm>
              <a:off x="7744658" y="509665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C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20EEC84D-C5A8-4A2C-82C7-2CA520C9C461}"/>
                    </a:ext>
                  </a:extLst>
                </p:cNvPr>
                <p:cNvSpPr txBox="1"/>
                <p:nvPr/>
              </p:nvSpPr>
              <p:spPr>
                <a:xfrm>
                  <a:off x="2477990" y="4309179"/>
                  <a:ext cx="487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20EEC84D-C5A8-4A2C-82C7-2CA520C9C4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990" y="4309179"/>
                  <a:ext cx="487569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16071" b="-6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直線單箭頭接點 48">
              <a:extLst>
                <a:ext uri="{FF2B5EF4-FFF2-40B4-BE49-F238E27FC236}">
                  <a16:creationId xmlns:a16="http://schemas.microsoft.com/office/drawing/2014/main" id="{533F258D-790D-4C96-8A82-4FCE215618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9177" y="4625236"/>
              <a:ext cx="566235" cy="2616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單箭頭接點 49">
              <a:extLst>
                <a:ext uri="{FF2B5EF4-FFF2-40B4-BE49-F238E27FC236}">
                  <a16:creationId xmlns:a16="http://schemas.microsoft.com/office/drawing/2014/main" id="{E73A2E0B-3E18-44A1-BF06-153B2250D8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2865" y="4493845"/>
              <a:ext cx="235002" cy="411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字方塊 52">
                  <a:extLst>
                    <a:ext uri="{FF2B5EF4-FFF2-40B4-BE49-F238E27FC236}">
                      <a16:creationId xmlns:a16="http://schemas.microsoft.com/office/drawing/2014/main" id="{405A8470-5FBA-4475-AA66-FF82E1280BE1}"/>
                    </a:ext>
                  </a:extLst>
                </p:cNvPr>
                <p:cNvSpPr txBox="1"/>
                <p:nvPr/>
              </p:nvSpPr>
              <p:spPr>
                <a:xfrm>
                  <a:off x="3554020" y="4074129"/>
                  <a:ext cx="4822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53" name="文字方塊 52">
                  <a:extLst>
                    <a:ext uri="{FF2B5EF4-FFF2-40B4-BE49-F238E27FC236}">
                      <a16:creationId xmlns:a16="http://schemas.microsoft.com/office/drawing/2014/main" id="{405A8470-5FBA-4475-AA66-FF82E1280B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4020" y="4074129"/>
                  <a:ext cx="482249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16667" b="-6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935CBD3E-FE17-4D9D-B165-AF62D014BC74}"/>
                    </a:ext>
                  </a:extLst>
                </p:cNvPr>
                <p:cNvSpPr txBox="1"/>
                <p:nvPr/>
              </p:nvSpPr>
              <p:spPr>
                <a:xfrm>
                  <a:off x="3617864" y="5119278"/>
                  <a:ext cx="516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935CBD3E-FE17-4D9D-B165-AF62D014BC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864" y="5119278"/>
                  <a:ext cx="516680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18966" b="-6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直線單箭頭接點 54">
              <a:extLst>
                <a:ext uri="{FF2B5EF4-FFF2-40B4-BE49-F238E27FC236}">
                  <a16:creationId xmlns:a16="http://schemas.microsoft.com/office/drawing/2014/main" id="{D4AB67CD-445D-4099-BD0A-B6CD1800E3EE}"/>
                </a:ext>
              </a:extLst>
            </p:cNvPr>
            <p:cNvCxnSpPr>
              <a:cxnSpLocks/>
              <a:endCxn id="54" idx="1"/>
            </p:cNvCxnSpPr>
            <p:nvPr/>
          </p:nvCxnSpPr>
          <p:spPr>
            <a:xfrm>
              <a:off x="3461938" y="4909549"/>
              <a:ext cx="155926" cy="3943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61F7513B-ACA3-4F00-B6C7-F14E712251E8}"/>
                    </a:ext>
                  </a:extLst>
                </p:cNvPr>
                <p:cNvSpPr txBox="1"/>
                <p:nvPr/>
              </p:nvSpPr>
              <p:spPr>
                <a:xfrm>
                  <a:off x="3522538" y="4625236"/>
                  <a:ext cx="30970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altLang="zh-TW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61F7513B-ACA3-4F00-B6C7-F14E712251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38" y="4625236"/>
                  <a:ext cx="309700" cy="646331"/>
                </a:xfrm>
                <a:prstGeom prst="rect">
                  <a:avLst/>
                </a:prstGeom>
                <a:blipFill>
                  <a:blip r:embed="rId13"/>
                  <a:stretch>
                    <a:fillRect r="-14286" b="-6031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0A9FD6A5-6432-43A6-B9B7-97E84292F76C}"/>
              </a:ext>
            </a:extLst>
          </p:cNvPr>
          <p:cNvSpPr txBox="1"/>
          <p:nvPr/>
        </p:nvSpPr>
        <p:spPr>
          <a:xfrm>
            <a:off x="-259935" y="867756"/>
            <a:ext cx="8689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2017-Rectified-correlations on a sphere (RECOS) transform</a:t>
            </a:r>
          </a:p>
        </p:txBody>
      </p:sp>
      <p:cxnSp>
        <p:nvCxnSpPr>
          <p:cNvPr id="66" name="接點: 弧形 65">
            <a:extLst>
              <a:ext uri="{FF2B5EF4-FFF2-40B4-BE49-F238E27FC236}">
                <a16:creationId xmlns:a16="http://schemas.microsoft.com/office/drawing/2014/main" id="{0435DFAC-FE19-46E6-9356-400A26D80E7F}"/>
              </a:ext>
            </a:extLst>
          </p:cNvPr>
          <p:cNvCxnSpPr>
            <a:cxnSpLocks/>
          </p:cNvCxnSpPr>
          <p:nvPr/>
        </p:nvCxnSpPr>
        <p:spPr>
          <a:xfrm rot="5400000">
            <a:off x="8774322" y="4325349"/>
            <a:ext cx="2794263" cy="535529"/>
          </a:xfrm>
          <a:prstGeom prst="curvedConnector3">
            <a:avLst>
              <a:gd name="adj1" fmla="val 1082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50254DF4-7FAC-44F4-9DE9-CB2474C3C514}"/>
              </a:ext>
            </a:extLst>
          </p:cNvPr>
          <p:cNvCxnSpPr/>
          <p:nvPr/>
        </p:nvCxnSpPr>
        <p:spPr>
          <a:xfrm>
            <a:off x="2418135" y="6128234"/>
            <a:ext cx="787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>
            <a:extLst>
              <a:ext uri="{FF2B5EF4-FFF2-40B4-BE49-F238E27FC236}">
                <a16:creationId xmlns:a16="http://schemas.microsoft.com/office/drawing/2014/main" id="{E90B211B-3CE8-48B7-B3C1-BF97915EBA0B}"/>
              </a:ext>
            </a:extLst>
          </p:cNvPr>
          <p:cNvCxnSpPr/>
          <p:nvPr/>
        </p:nvCxnSpPr>
        <p:spPr>
          <a:xfrm>
            <a:off x="3620563" y="6128234"/>
            <a:ext cx="787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CAB8DCD7-4D30-4DB5-B6B9-85D7B9C9B1A0}"/>
              </a:ext>
            </a:extLst>
          </p:cNvPr>
          <p:cNvSpPr txBox="1"/>
          <p:nvPr/>
        </p:nvSpPr>
        <p:spPr>
          <a:xfrm>
            <a:off x="3620563" y="6128234"/>
            <a:ext cx="928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Rectifier </a:t>
            </a:r>
          </a:p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loss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CFE6BCF2-5870-4C52-9C97-ED6B06B53A0D}"/>
              </a:ext>
            </a:extLst>
          </p:cNvPr>
          <p:cNvSpPr txBox="1"/>
          <p:nvPr/>
        </p:nvSpPr>
        <p:spPr>
          <a:xfrm>
            <a:off x="2079870" y="6128234"/>
            <a:ext cx="146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Approximation </a:t>
            </a:r>
          </a:p>
          <a:p>
            <a:pPr algn="ctr"/>
            <a:r>
              <a:rPr lang="en-US" altLang="zh-TW" sz="1600" dirty="0">
                <a:solidFill>
                  <a:srgbClr val="FF0000"/>
                </a:solidFill>
              </a:rPr>
              <a:t>loss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9B46120D-474E-4B21-B91E-5740E13BE1D4}"/>
              </a:ext>
            </a:extLst>
          </p:cNvPr>
          <p:cNvSpPr txBox="1"/>
          <p:nvPr/>
        </p:nvSpPr>
        <p:spPr>
          <a:xfrm>
            <a:off x="107286" y="259063"/>
            <a:ext cx="858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Unsupervised Representation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273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327E890-371D-496C-9510-2D7AFD80C879}"/>
              </a:ext>
            </a:extLst>
          </p:cNvPr>
          <p:cNvSpPr txBox="1"/>
          <p:nvPr/>
        </p:nvSpPr>
        <p:spPr>
          <a:xfrm>
            <a:off x="-357634" y="87430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000" b="1" baseline="300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</a:t>
            </a: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module of </a:t>
            </a:r>
            <a:r>
              <a:rPr lang="en-US" altLang="zh-TW" sz="2000" b="1" dirty="0" err="1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Saak</a:t>
            </a: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transform : KLT</a:t>
            </a:r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F980E884-F4AA-4838-9D25-7EFC3D074369}"/>
              </a:ext>
            </a:extLst>
          </p:cNvPr>
          <p:cNvGrpSpPr/>
          <p:nvPr/>
        </p:nvGrpSpPr>
        <p:grpSpPr>
          <a:xfrm>
            <a:off x="5860138" y="2597963"/>
            <a:ext cx="6290209" cy="2034201"/>
            <a:chOff x="5493487" y="3956044"/>
            <a:chExt cx="6290209" cy="2034201"/>
          </a:xfrm>
        </p:grpSpPr>
        <p:sp>
          <p:nvSpPr>
            <p:cNvPr id="9" name="流程圖: 資料 8">
              <a:extLst>
                <a:ext uri="{FF2B5EF4-FFF2-40B4-BE49-F238E27FC236}">
                  <a16:creationId xmlns:a16="http://schemas.microsoft.com/office/drawing/2014/main" id="{1F2CECF2-2057-404A-A0EC-BA2D86594F95}"/>
                </a:ext>
              </a:extLst>
            </p:cNvPr>
            <p:cNvSpPr/>
            <p:nvPr/>
          </p:nvSpPr>
          <p:spPr>
            <a:xfrm>
              <a:off x="5493487" y="5091727"/>
              <a:ext cx="6290209" cy="898518"/>
            </a:xfrm>
            <a:prstGeom prst="flowChartInputOutput">
              <a:avLst/>
            </a:prstGeom>
            <a:solidFill>
              <a:srgbClr val="FFFF00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DBF7D385-1864-4A4D-8BC8-98A428FF9B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0731" y="5571928"/>
              <a:ext cx="1334234" cy="2593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A2C045AA-28A7-4993-80C5-8D11BBC479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6074" y="4257314"/>
              <a:ext cx="1267216" cy="13127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7DF4CCE2-F5DE-4648-8C49-40A93BB71C49}"/>
                </a:ext>
              </a:extLst>
            </p:cNvPr>
            <p:cNvCxnSpPr>
              <a:cxnSpLocks/>
            </p:cNvCxnSpPr>
            <p:nvPr/>
          </p:nvCxnSpPr>
          <p:spPr>
            <a:xfrm>
              <a:off x="9873290" y="4357887"/>
              <a:ext cx="10027" cy="118699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49C75D33-5B38-4D0B-A273-43EECE2FF6FB}"/>
                    </a:ext>
                  </a:extLst>
                </p:cNvPr>
                <p:cNvSpPr txBox="1"/>
                <p:nvPr/>
              </p:nvSpPr>
              <p:spPr>
                <a:xfrm>
                  <a:off x="9384443" y="4248138"/>
                  <a:ext cx="252723" cy="219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oMath>
                    </m:oMathPara>
                  </a14:m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49C75D33-5B38-4D0B-A273-43EECE2FF6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4443" y="4248138"/>
                  <a:ext cx="252723" cy="219499"/>
                </a:xfrm>
                <a:prstGeom prst="rect">
                  <a:avLst/>
                </a:prstGeom>
                <a:blipFill>
                  <a:blip r:embed="rId3"/>
                  <a:stretch>
                    <a:fillRect l="-7317" r="-31707" b="-91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4D78A764-BC77-4E34-95D1-4321834AC484}"/>
                    </a:ext>
                  </a:extLst>
                </p:cNvPr>
                <p:cNvSpPr txBox="1"/>
                <p:nvPr/>
              </p:nvSpPr>
              <p:spPr>
                <a:xfrm>
                  <a:off x="9176286" y="5624905"/>
                  <a:ext cx="255148" cy="2287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zh-TW" alt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4D78A764-BC77-4E34-95D1-4321834AC4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6286" y="5624905"/>
                  <a:ext cx="255148" cy="228760"/>
                </a:xfrm>
                <a:prstGeom prst="rect">
                  <a:avLst/>
                </a:prstGeom>
                <a:blipFill>
                  <a:blip r:embed="rId4"/>
                  <a:stretch>
                    <a:fillRect l="-7143" t="-2632" r="-28571" b="-8947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AE35ED7A-8794-4846-807C-78685B8427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9426" y="5266729"/>
              <a:ext cx="976610" cy="30805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5A7AD1F6-BA1C-49AB-93C6-9164F3B49CD6}"/>
                    </a:ext>
                  </a:extLst>
                </p:cNvPr>
                <p:cNvSpPr txBox="1"/>
                <p:nvPr/>
              </p:nvSpPr>
              <p:spPr>
                <a:xfrm>
                  <a:off x="8914470" y="5124465"/>
                  <a:ext cx="319646" cy="2742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TW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5A7AD1F6-BA1C-49AB-93C6-9164F3B49C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4470" y="5124465"/>
                  <a:ext cx="319646" cy="274281"/>
                </a:xfrm>
                <a:prstGeom prst="rect">
                  <a:avLst/>
                </a:prstGeom>
                <a:blipFill>
                  <a:blip r:embed="rId5"/>
                  <a:stretch>
                    <a:fillRect l="-5769" r="-3846" b="-5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9549B2D9-EBB2-4261-8DF0-E7782229D2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1774" y="4328497"/>
              <a:ext cx="271770" cy="913601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6F170960-E6FA-40DC-B32B-4142ED9146E4}"/>
                </a:ext>
              </a:extLst>
            </p:cNvPr>
            <p:cNvCxnSpPr>
              <a:cxnSpLocks/>
            </p:cNvCxnSpPr>
            <p:nvPr/>
          </p:nvCxnSpPr>
          <p:spPr>
            <a:xfrm>
              <a:off x="9581801" y="5293999"/>
              <a:ext cx="291489" cy="250886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4FD6141C-FE5A-47EE-B631-63F87340112D}"/>
                </a:ext>
              </a:extLst>
            </p:cNvPr>
            <p:cNvSpPr txBox="1"/>
            <p:nvPr/>
          </p:nvSpPr>
          <p:spPr>
            <a:xfrm>
              <a:off x="9693289" y="3956044"/>
              <a:ext cx="218542" cy="219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A</a:t>
              </a:r>
              <a:endParaRPr lang="zh-TW" altLang="en-US" dirty="0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EC5C5B0A-D1FD-457B-8EB0-A83B6C5DF2D7}"/>
                </a:ext>
              </a:extLst>
            </p:cNvPr>
            <p:cNvSpPr txBox="1"/>
            <p:nvPr/>
          </p:nvSpPr>
          <p:spPr>
            <a:xfrm>
              <a:off x="8406767" y="5460276"/>
              <a:ext cx="231773" cy="219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O</a:t>
              </a:r>
              <a:endParaRPr lang="zh-TW" altLang="en-US" dirty="0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4DC555DB-225A-40BC-8B76-C38C004A806C}"/>
                </a:ext>
              </a:extLst>
            </p:cNvPr>
            <p:cNvSpPr txBox="1"/>
            <p:nvPr/>
          </p:nvSpPr>
          <p:spPr>
            <a:xfrm>
              <a:off x="9297776" y="4979163"/>
              <a:ext cx="213028" cy="219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B</a:t>
              </a:r>
              <a:endParaRPr lang="zh-TW" altLang="en-US" dirty="0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5253902C-2E1B-4BD9-9477-C58A0821BD43}"/>
                </a:ext>
              </a:extLst>
            </p:cNvPr>
            <p:cNvSpPr txBox="1"/>
            <p:nvPr/>
          </p:nvSpPr>
          <p:spPr>
            <a:xfrm>
              <a:off x="9852180" y="5454171"/>
              <a:ext cx="211926" cy="219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C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CB169F58-B5E7-4D03-A43E-903C778A36FF}"/>
                    </a:ext>
                  </a:extLst>
                </p:cNvPr>
                <p:cNvSpPr txBox="1"/>
                <p:nvPr/>
              </p:nvSpPr>
              <p:spPr>
                <a:xfrm>
                  <a:off x="6727055" y="5231420"/>
                  <a:ext cx="335376" cy="219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CB169F58-B5E7-4D03-A43E-903C778A36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055" y="5231420"/>
                  <a:ext cx="335376" cy="219499"/>
                </a:xfrm>
                <a:prstGeom prst="rect">
                  <a:avLst/>
                </a:prstGeom>
                <a:blipFill>
                  <a:blip r:embed="rId6"/>
                  <a:stretch>
                    <a:fillRect r="-16364" b="-6388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B93AC487-D4C7-4804-939E-672FE80D29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16770" y="5419257"/>
              <a:ext cx="389486" cy="1555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AF11B2D3-16F5-432B-9C43-CDA0A5A8BA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0747" y="5341169"/>
              <a:ext cx="161647" cy="2446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E90C8D05-AC41-4F44-832D-F9F6B236AE38}"/>
                    </a:ext>
                  </a:extLst>
                </p:cNvPr>
                <p:cNvSpPr txBox="1"/>
                <p:nvPr/>
              </p:nvSpPr>
              <p:spPr>
                <a:xfrm>
                  <a:off x="7467205" y="5091726"/>
                  <a:ext cx="331716" cy="219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E90C8D05-AC41-4F44-832D-F9F6B236AE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205" y="5091726"/>
                  <a:ext cx="331716" cy="219499"/>
                </a:xfrm>
                <a:prstGeom prst="rect">
                  <a:avLst/>
                </a:prstGeom>
                <a:blipFill>
                  <a:blip r:embed="rId7"/>
                  <a:stretch>
                    <a:fillRect r="-16364" b="-6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A418E8B9-FB51-4ABD-9E30-841F147B3E98}"/>
                    </a:ext>
                  </a:extLst>
                </p:cNvPr>
                <p:cNvSpPr txBox="1"/>
                <p:nvPr/>
              </p:nvSpPr>
              <p:spPr>
                <a:xfrm>
                  <a:off x="7511120" y="5712873"/>
                  <a:ext cx="355400" cy="219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A418E8B9-FB51-4ABD-9E30-841F147B3E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120" y="5712873"/>
                  <a:ext cx="355400" cy="219499"/>
                </a:xfrm>
                <a:prstGeom prst="rect">
                  <a:avLst/>
                </a:prstGeom>
                <a:blipFill>
                  <a:blip r:embed="rId8"/>
                  <a:stretch>
                    <a:fillRect r="-16949" b="-6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BB1FE29D-4FF5-405D-B864-E426F5F760BD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7403866" y="5588228"/>
              <a:ext cx="107254" cy="2343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21827F40-6618-4386-A28F-03F575C7FE6E}"/>
                    </a:ext>
                  </a:extLst>
                </p:cNvPr>
                <p:cNvSpPr txBox="1"/>
                <p:nvPr/>
              </p:nvSpPr>
              <p:spPr>
                <a:xfrm>
                  <a:off x="7445550" y="5419257"/>
                  <a:ext cx="213028" cy="3841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altLang="zh-TW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21827F40-6618-4386-A28F-03F575C7FE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550" y="5419257"/>
                  <a:ext cx="213028" cy="384124"/>
                </a:xfrm>
                <a:prstGeom prst="rect">
                  <a:avLst/>
                </a:prstGeom>
                <a:blipFill>
                  <a:blip r:embed="rId9"/>
                  <a:stretch>
                    <a:fillRect r="-14286" b="-6031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ACED77F2-5F1B-419B-B296-72CB3BEF33C6}"/>
              </a:ext>
            </a:extLst>
          </p:cNvPr>
          <p:cNvGrpSpPr/>
          <p:nvPr/>
        </p:nvGrpSpPr>
        <p:grpSpPr>
          <a:xfrm>
            <a:off x="8710286" y="711763"/>
            <a:ext cx="2195694" cy="1962063"/>
            <a:chOff x="8219895" y="1936094"/>
            <a:chExt cx="2195694" cy="1962063"/>
          </a:xfrm>
        </p:grpSpPr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0B434ADE-E54C-414F-98C0-94E91ABA4C4B}"/>
                </a:ext>
              </a:extLst>
            </p:cNvPr>
            <p:cNvCxnSpPr>
              <a:cxnSpLocks/>
            </p:cNvCxnSpPr>
            <p:nvPr/>
          </p:nvCxnSpPr>
          <p:spPr>
            <a:xfrm>
              <a:off x="9191024" y="3268218"/>
              <a:ext cx="921222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>
              <a:extLst>
                <a:ext uri="{FF2B5EF4-FFF2-40B4-BE49-F238E27FC236}">
                  <a16:creationId xmlns:a16="http://schemas.microsoft.com/office/drawing/2014/main" id="{200B6289-BFA5-4E2C-A557-4C81E58CB4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91023" y="2224701"/>
              <a:ext cx="1" cy="104351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>
              <a:extLst>
                <a:ext uri="{FF2B5EF4-FFF2-40B4-BE49-F238E27FC236}">
                  <a16:creationId xmlns:a16="http://schemas.microsoft.com/office/drawing/2014/main" id="{309AF1F3-3EDC-4377-AD16-7BFA67DFF8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79855" y="2228208"/>
              <a:ext cx="879470" cy="1039334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8B6E93C8-FE25-4510-8DCC-11EBE5B43817}"/>
                </a:ext>
              </a:extLst>
            </p:cNvPr>
            <p:cNvSpPr txBox="1"/>
            <p:nvPr/>
          </p:nvSpPr>
          <p:spPr>
            <a:xfrm>
              <a:off x="8911857" y="1936094"/>
              <a:ext cx="234960" cy="331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A</a:t>
              </a:r>
              <a:endParaRPr lang="zh-TW" altLang="en-US" dirty="0"/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9E01E811-AC71-4544-B7B7-2E444A11B848}"/>
                </a:ext>
              </a:extLst>
            </p:cNvPr>
            <p:cNvSpPr txBox="1"/>
            <p:nvPr/>
          </p:nvSpPr>
          <p:spPr>
            <a:xfrm>
              <a:off x="10044666" y="3100343"/>
              <a:ext cx="199870" cy="33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B</a:t>
              </a:r>
              <a:endParaRPr lang="zh-TW" altLang="en-US" dirty="0"/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3B662845-DBFC-409F-BD37-C107B54F139B}"/>
                </a:ext>
              </a:extLst>
            </p:cNvPr>
            <p:cNvSpPr txBox="1"/>
            <p:nvPr/>
          </p:nvSpPr>
          <p:spPr>
            <a:xfrm>
              <a:off x="8905466" y="3184226"/>
              <a:ext cx="199870" cy="33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字方塊 46">
                  <a:extLst>
                    <a:ext uri="{FF2B5EF4-FFF2-40B4-BE49-F238E27FC236}">
                      <a16:creationId xmlns:a16="http://schemas.microsoft.com/office/drawing/2014/main" id="{BF71D6BF-58FA-4BBE-A22B-AF4643221645}"/>
                    </a:ext>
                  </a:extLst>
                </p:cNvPr>
                <p:cNvSpPr txBox="1"/>
                <p:nvPr/>
              </p:nvSpPr>
              <p:spPr>
                <a:xfrm>
                  <a:off x="8219895" y="2538763"/>
                  <a:ext cx="1051304" cy="502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15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sz="15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5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sz="1500" b="1" dirty="0">
                                    <a:solidFill>
                                      <a:srgbClr val="FF0000"/>
                                    </a:solidFill>
                                  </a:rPr>
                                  <m:t> </m:t>
                                </m:r>
                                <m:r>
                                  <a:rPr lang="en-US" altLang="zh-TW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zh-TW" altLang="en-US" sz="15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15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1500" dirty="0"/>
                </a:p>
              </p:txBody>
            </p:sp>
          </mc:Choice>
          <mc:Fallback xmlns="">
            <p:sp>
              <p:nvSpPr>
                <p:cNvPr id="47" name="文字方塊 46">
                  <a:extLst>
                    <a:ext uri="{FF2B5EF4-FFF2-40B4-BE49-F238E27FC236}">
                      <a16:creationId xmlns:a16="http://schemas.microsoft.com/office/drawing/2014/main" id="{BF71D6BF-58FA-4BBE-A22B-AF4643221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9895" y="2538763"/>
                  <a:ext cx="1051304" cy="50207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A882E5E1-4DC0-4AA3-9530-DC2C59EAFA0C}"/>
                    </a:ext>
                  </a:extLst>
                </p:cNvPr>
                <p:cNvSpPr txBox="1"/>
                <p:nvPr/>
              </p:nvSpPr>
              <p:spPr>
                <a:xfrm>
                  <a:off x="9154119" y="3396081"/>
                  <a:ext cx="1066289" cy="502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15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sz="15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zh-TW" altLang="en-US" sz="15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15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acc>
                                <m:r>
                                  <a:rPr lang="en-US" altLang="zh-TW" sz="15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TW" sz="15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5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altLang="zh-TW" sz="15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1500" dirty="0"/>
                </a:p>
              </p:txBody>
            </p:sp>
          </mc:Choice>
          <mc:Fallback xmlns="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A882E5E1-4DC0-4AA3-9530-DC2C59EAFA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4119" y="3396081"/>
                  <a:ext cx="1066289" cy="50207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A9AA8811-12C9-4BF3-9265-B32AFD29CFF7}"/>
                    </a:ext>
                  </a:extLst>
                </p:cNvPr>
                <p:cNvSpPr txBox="1"/>
                <p:nvPr/>
              </p:nvSpPr>
              <p:spPr>
                <a:xfrm>
                  <a:off x="9519057" y="2414155"/>
                  <a:ext cx="896532" cy="4055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5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TW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altLang="zh-TW" sz="15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sz="15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5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altLang="zh-TW" sz="15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zh-TW" altLang="en-US" sz="1500" dirty="0"/>
                </a:p>
              </p:txBody>
            </p:sp>
          </mc:Choice>
          <mc:Fallback xmlns="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A9AA8811-12C9-4BF3-9265-B32AFD29C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9057" y="2414155"/>
                  <a:ext cx="896532" cy="40552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64CEC59-5098-4C46-B133-569A64095B6D}"/>
                </a:ext>
              </a:extLst>
            </p:cNvPr>
            <p:cNvSpPr/>
            <p:nvPr/>
          </p:nvSpPr>
          <p:spPr>
            <a:xfrm>
              <a:off x="9191023" y="3105964"/>
              <a:ext cx="160353" cy="16035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6BAA1476-E6F2-4AC8-A226-24B14630D651}"/>
                  </a:ext>
                </a:extLst>
              </p:cNvPr>
              <p:cNvSpPr txBox="1"/>
              <p:nvPr/>
            </p:nvSpPr>
            <p:spPr>
              <a:xfrm>
                <a:off x="357634" y="1224886"/>
                <a:ext cx="8998586" cy="6072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Loss of RECOS</a:t>
                </a:r>
                <a:r>
                  <a:rPr lang="zh-TW" altLang="en-US" sz="1600" dirty="0"/>
                  <a:t> </a:t>
                </a:r>
                <a:r>
                  <a:rPr lang="en-US" altLang="zh-TW" sz="1600" dirty="0"/>
                  <a:t>transform :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TW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m:rPr>
                                <m:nor/>
                              </m:rPr>
                              <a:rPr lang="zh-TW" altLang="en-US" sz="1600" b="1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a:rPr lang="en-US" altLang="zh-TW" sz="16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zh-TW" alt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16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16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  <m:r>
                              <a:rPr lang="en-US" altLang="zh-TW" sz="16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6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altLang="zh-TW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m:rPr>
                                <m:nor/>
                              </m:rPr>
                              <a:rPr lang="zh-TW" altLang="en-US" sz="1600" b="1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a:rPr lang="en-US" altLang="zh-TW" sz="16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zh-TW" alt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16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TW" alt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6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  <m:r>
                          <a:rPr lang="en-US" altLang="zh-TW" sz="16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TW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Approximation loss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zh-TW" alt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6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</m:d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m:rPr>
                                <m:nor/>
                              </m:rPr>
                              <a:rPr lang="zh-TW" altLang="en-US" sz="1600" b="1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a:rPr lang="en-US" altLang="zh-TW" sz="16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zh-TW" alt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16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Rectifier loss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TW" alt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6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TW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16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  <m:r>
                              <a:rPr lang="en-US" altLang="zh-TW" sz="16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6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altLang="zh-TW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Orthonormal anchor vectors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eqArr>
                      </m:e>
                    </m:d>
                  </m:oMath>
                </a14:m>
                <a:r>
                  <a:rPr lang="zh-TW" altLang="en-US" sz="1600" dirty="0"/>
                  <a:t>   </a:t>
                </a:r>
                <a:r>
                  <a:rPr lang="en-US" altLang="zh-TW" sz="1600" dirty="0"/>
                  <a:t>;  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altLang="zh-TW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Projection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Coefficient from new space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16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zh-TW" sz="1600" dirty="0"/>
                  <a:t> , 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TW" sz="1600" dirty="0"/>
                  <a:t> , </a:t>
                </a:r>
                <a14:m>
                  <m:oMath xmlns:m="http://schemas.openxmlformats.org/officeDocument/2006/math">
                    <m:r>
                      <a:rPr lang="en-US" altLang="zh-TW" sz="16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TW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zh-TW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Approximation 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altLang="zh-TW" sz="16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16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brk m:alnAt="23"/>
                          </m:rPr>
                          <a:rPr lang="en-US" altLang="zh-TW" sz="16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zh-TW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b="0" dirty="0"/>
                  <a:t>Rectifier approximation :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m:rPr>
                            <m:brk m:alnAt="23"/>
                          </m:rP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zh-TW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Minimum of approximation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zh-TW" alt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6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</m:d>
                  </m:oMath>
                </a14:m>
                <a:endParaRPr lang="en-US" altLang="zh-TW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Solution : Orthonormal projection such as KLT (or PCA)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Step 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Mean-removed 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zh-TW" sz="16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Compute correlation matrix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𝑹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6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sub>
                    </m:sSub>
                    <m:r>
                      <a:rPr lang="en-US" altLang="zh-TW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zh-TW" alt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6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altLang="zh-TW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16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𝑯</m:t>
                            </m:r>
                          </m:sup>
                        </m:sSup>
                      </m:e>
                    </m:d>
                    <m:r>
                      <a:rPr lang="en-US" altLang="zh-TW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zh-TW" sz="16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Reorder the eigenvalues from the largest to the smallest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…≥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sz="16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Choose the first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600" dirty="0"/>
                  <a:t> orthonormal basis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altLang="zh-TW" sz="16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TW" sz="1600" dirty="0"/>
                  <a:t> to provide the minimum approximation loss. (PCA or truncated KLT)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The final loss by orthonormal projection 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zh-TW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TW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6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zh-TW" alt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16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func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TW" alt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6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TW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m:rPr>
                                <m:nor/>
                              </m:rPr>
                              <a:rPr lang="zh-TW" altLang="en-US" sz="1600" b="1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a:rPr lang="en-US" altLang="zh-TW" sz="16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zh-TW" alt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16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TW" alt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6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  <m:r>
                          <a:rPr lang="en-US" altLang="zh-TW" sz="16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TW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TW" sz="1600" dirty="0"/>
                  <a:t> (Because of orthogonality)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6BAA1476-E6F2-4AC8-A226-24B14630D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34" y="1224886"/>
                <a:ext cx="8998586" cy="6072816"/>
              </a:xfrm>
              <a:prstGeom prst="rect">
                <a:avLst/>
              </a:prstGeom>
              <a:blipFill>
                <a:blip r:embed="rId13"/>
                <a:stretch>
                  <a:fillRect l="-2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478AA637-DC5C-45CE-9E42-993602F149C2}"/>
              </a:ext>
            </a:extLst>
          </p:cNvPr>
          <p:cNvSpPr txBox="1"/>
          <p:nvPr/>
        </p:nvSpPr>
        <p:spPr>
          <a:xfrm>
            <a:off x="0" y="293708"/>
            <a:ext cx="858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Unsupervised Representation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7216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D9840DB-79A4-4FDF-9810-14E8DDFC9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01" y="2128930"/>
            <a:ext cx="3239826" cy="28455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F980E884-F4AA-4838-9D25-7EFC3D074369}"/>
              </a:ext>
            </a:extLst>
          </p:cNvPr>
          <p:cNvGrpSpPr/>
          <p:nvPr/>
        </p:nvGrpSpPr>
        <p:grpSpPr>
          <a:xfrm>
            <a:off x="6805267" y="450319"/>
            <a:ext cx="5386733" cy="1643820"/>
            <a:chOff x="5493487" y="3823077"/>
            <a:chExt cx="6290209" cy="2167168"/>
          </a:xfrm>
        </p:grpSpPr>
        <p:sp>
          <p:nvSpPr>
            <p:cNvPr id="9" name="流程圖: 資料 8">
              <a:extLst>
                <a:ext uri="{FF2B5EF4-FFF2-40B4-BE49-F238E27FC236}">
                  <a16:creationId xmlns:a16="http://schemas.microsoft.com/office/drawing/2014/main" id="{1F2CECF2-2057-404A-A0EC-BA2D86594F95}"/>
                </a:ext>
              </a:extLst>
            </p:cNvPr>
            <p:cNvSpPr/>
            <p:nvPr/>
          </p:nvSpPr>
          <p:spPr>
            <a:xfrm>
              <a:off x="5493487" y="5091727"/>
              <a:ext cx="6290209" cy="898518"/>
            </a:xfrm>
            <a:prstGeom prst="flowChartInputOutput">
              <a:avLst/>
            </a:prstGeom>
            <a:solidFill>
              <a:srgbClr val="FFFF00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DBF7D385-1864-4A4D-8BC8-98A428FF9B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0731" y="5571928"/>
              <a:ext cx="1334234" cy="2593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A2C045AA-28A7-4993-80C5-8D11BBC479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6074" y="4257314"/>
              <a:ext cx="1267216" cy="13127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7DF4CCE2-F5DE-4648-8C49-40A93BB71C49}"/>
                </a:ext>
              </a:extLst>
            </p:cNvPr>
            <p:cNvCxnSpPr>
              <a:cxnSpLocks/>
            </p:cNvCxnSpPr>
            <p:nvPr/>
          </p:nvCxnSpPr>
          <p:spPr>
            <a:xfrm>
              <a:off x="9873290" y="4357887"/>
              <a:ext cx="10027" cy="118699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49C75D33-5B38-4D0B-A273-43EECE2FF6FB}"/>
                    </a:ext>
                  </a:extLst>
                </p:cNvPr>
                <p:cNvSpPr txBox="1"/>
                <p:nvPr/>
              </p:nvSpPr>
              <p:spPr>
                <a:xfrm>
                  <a:off x="9210129" y="4224870"/>
                  <a:ext cx="252723" cy="219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oMath>
                    </m:oMathPara>
                  </a14:m>
                  <a:endParaRPr lang="zh-TW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49C75D33-5B38-4D0B-A273-43EECE2FF6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0129" y="4224870"/>
                  <a:ext cx="252723" cy="219499"/>
                </a:xfrm>
                <a:prstGeom prst="rect">
                  <a:avLst/>
                </a:prstGeom>
                <a:blipFill>
                  <a:blip r:embed="rId3"/>
                  <a:stretch>
                    <a:fillRect l="-8333" r="-50000" b="-15185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4D78A764-BC77-4E34-95D1-4321834AC484}"/>
                    </a:ext>
                  </a:extLst>
                </p:cNvPr>
                <p:cNvSpPr txBox="1"/>
                <p:nvPr/>
              </p:nvSpPr>
              <p:spPr>
                <a:xfrm>
                  <a:off x="9225322" y="5515107"/>
                  <a:ext cx="255149" cy="2287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zh-TW" alt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4D78A764-BC77-4E34-95D1-4321834AC4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5322" y="5515107"/>
                  <a:ext cx="255149" cy="228760"/>
                </a:xfrm>
                <a:prstGeom prst="rect">
                  <a:avLst/>
                </a:prstGeom>
                <a:blipFill>
                  <a:blip r:embed="rId4"/>
                  <a:stretch>
                    <a:fillRect l="-8571" t="-3448" r="-54286" b="-14827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AE35ED7A-8794-4846-807C-78685B8427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9426" y="5266729"/>
              <a:ext cx="976610" cy="30805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5A7AD1F6-BA1C-49AB-93C6-9164F3B49CD6}"/>
                    </a:ext>
                  </a:extLst>
                </p:cNvPr>
                <p:cNvSpPr txBox="1"/>
                <p:nvPr/>
              </p:nvSpPr>
              <p:spPr>
                <a:xfrm>
                  <a:off x="8914470" y="5124465"/>
                  <a:ext cx="319646" cy="2742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TW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5A7AD1F6-BA1C-49AB-93C6-9164F3B49C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4470" y="5124465"/>
                  <a:ext cx="319646" cy="274281"/>
                </a:xfrm>
                <a:prstGeom prst="rect">
                  <a:avLst/>
                </a:prstGeom>
                <a:blipFill>
                  <a:blip r:embed="rId5"/>
                  <a:stretch>
                    <a:fillRect l="-6667" r="-20000" b="-10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9549B2D9-EBB2-4261-8DF0-E7782229D2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1774" y="4328497"/>
              <a:ext cx="271770" cy="913601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6F170960-E6FA-40DC-B32B-4142ED9146E4}"/>
                </a:ext>
              </a:extLst>
            </p:cNvPr>
            <p:cNvCxnSpPr>
              <a:cxnSpLocks/>
            </p:cNvCxnSpPr>
            <p:nvPr/>
          </p:nvCxnSpPr>
          <p:spPr>
            <a:xfrm>
              <a:off x="9581801" y="5293999"/>
              <a:ext cx="291489" cy="250886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4FD6141C-FE5A-47EE-B631-63F87340112D}"/>
                </a:ext>
              </a:extLst>
            </p:cNvPr>
            <p:cNvSpPr txBox="1"/>
            <p:nvPr/>
          </p:nvSpPr>
          <p:spPr>
            <a:xfrm>
              <a:off x="9774047" y="3823077"/>
              <a:ext cx="218542" cy="219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A</a:t>
              </a:r>
              <a:endParaRPr lang="zh-TW" altLang="en-US" dirty="0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EC5C5B0A-D1FD-457B-8EB0-A83B6C5DF2D7}"/>
                </a:ext>
              </a:extLst>
            </p:cNvPr>
            <p:cNvSpPr txBox="1"/>
            <p:nvPr/>
          </p:nvSpPr>
          <p:spPr>
            <a:xfrm>
              <a:off x="8406767" y="5460276"/>
              <a:ext cx="231773" cy="219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O</a:t>
              </a:r>
              <a:endParaRPr lang="zh-TW" altLang="en-US" dirty="0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4DC555DB-225A-40BC-8B76-C38C004A806C}"/>
                </a:ext>
              </a:extLst>
            </p:cNvPr>
            <p:cNvSpPr txBox="1"/>
            <p:nvPr/>
          </p:nvSpPr>
          <p:spPr>
            <a:xfrm>
              <a:off x="9297776" y="4979163"/>
              <a:ext cx="213028" cy="219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B</a:t>
              </a:r>
              <a:endParaRPr lang="zh-TW" altLang="en-US" dirty="0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5253902C-2E1B-4BD9-9477-C58A0821BD43}"/>
                </a:ext>
              </a:extLst>
            </p:cNvPr>
            <p:cNvSpPr txBox="1"/>
            <p:nvPr/>
          </p:nvSpPr>
          <p:spPr>
            <a:xfrm>
              <a:off x="9852180" y="5454171"/>
              <a:ext cx="211926" cy="219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C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CB169F58-B5E7-4D03-A43E-903C778A36FF}"/>
                    </a:ext>
                  </a:extLst>
                </p:cNvPr>
                <p:cNvSpPr txBox="1"/>
                <p:nvPr/>
              </p:nvSpPr>
              <p:spPr>
                <a:xfrm>
                  <a:off x="6727055" y="5231420"/>
                  <a:ext cx="335376" cy="219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CB169F58-B5E7-4D03-A43E-903C778A36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7055" y="5231420"/>
                  <a:ext cx="335376" cy="219499"/>
                </a:xfrm>
                <a:prstGeom prst="rect">
                  <a:avLst/>
                </a:prstGeom>
                <a:blipFill>
                  <a:blip r:embed="rId6"/>
                  <a:stretch>
                    <a:fillRect r="-36170" b="-1222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B93AC487-D4C7-4804-939E-672FE80D29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16770" y="5419257"/>
              <a:ext cx="389486" cy="1555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AF11B2D3-16F5-432B-9C43-CDA0A5A8BA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0747" y="5341169"/>
              <a:ext cx="161647" cy="2446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E90C8D05-AC41-4F44-832D-F9F6B236AE38}"/>
                    </a:ext>
                  </a:extLst>
                </p:cNvPr>
                <p:cNvSpPr txBox="1"/>
                <p:nvPr/>
              </p:nvSpPr>
              <p:spPr>
                <a:xfrm>
                  <a:off x="7467205" y="5091726"/>
                  <a:ext cx="331716" cy="219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E90C8D05-AC41-4F44-832D-F9F6B236AE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205" y="5091726"/>
                  <a:ext cx="331716" cy="219499"/>
                </a:xfrm>
                <a:prstGeom prst="rect">
                  <a:avLst/>
                </a:prstGeom>
                <a:blipFill>
                  <a:blip r:embed="rId7"/>
                  <a:stretch>
                    <a:fillRect r="-36957" b="-1222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A418E8B9-FB51-4ABD-9E30-841F147B3E98}"/>
                    </a:ext>
                  </a:extLst>
                </p:cNvPr>
                <p:cNvSpPr txBox="1"/>
                <p:nvPr/>
              </p:nvSpPr>
              <p:spPr>
                <a:xfrm>
                  <a:off x="7520257" y="5713923"/>
                  <a:ext cx="355400" cy="219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A418E8B9-FB51-4ABD-9E30-841F147B3E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0257" y="5713923"/>
                  <a:ext cx="355400" cy="219499"/>
                </a:xfrm>
                <a:prstGeom prst="rect">
                  <a:avLst/>
                </a:prstGeom>
                <a:blipFill>
                  <a:blip r:embed="rId8"/>
                  <a:stretch>
                    <a:fillRect r="-38000" b="-12222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BB1FE29D-4FF5-405D-B864-E426F5F760BD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7413003" y="5589279"/>
              <a:ext cx="107254" cy="2343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21827F40-6618-4386-A28F-03F575C7FE6E}"/>
                    </a:ext>
                  </a:extLst>
                </p:cNvPr>
                <p:cNvSpPr txBox="1"/>
                <p:nvPr/>
              </p:nvSpPr>
              <p:spPr>
                <a:xfrm>
                  <a:off x="7445550" y="5419257"/>
                  <a:ext cx="213028" cy="3841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altLang="zh-TW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21827F40-6618-4386-A28F-03F575C7FE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5550" y="5419257"/>
                  <a:ext cx="213028" cy="384124"/>
                </a:xfrm>
                <a:prstGeom prst="rect">
                  <a:avLst/>
                </a:prstGeom>
                <a:blipFill>
                  <a:blip r:embed="rId9"/>
                  <a:stretch>
                    <a:fillRect r="-33333" b="-11041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ACED77F2-5F1B-419B-B296-72CB3BEF33C6}"/>
              </a:ext>
            </a:extLst>
          </p:cNvPr>
          <p:cNvGrpSpPr/>
          <p:nvPr/>
        </p:nvGrpSpPr>
        <p:grpSpPr>
          <a:xfrm>
            <a:off x="7188616" y="5346237"/>
            <a:ext cx="1842283" cy="1375511"/>
            <a:chOff x="7997848" y="1914984"/>
            <a:chExt cx="2417188" cy="1718955"/>
          </a:xfrm>
        </p:grpSpPr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0B434ADE-E54C-414F-98C0-94E91ABA4C4B}"/>
                </a:ext>
              </a:extLst>
            </p:cNvPr>
            <p:cNvCxnSpPr>
              <a:cxnSpLocks/>
            </p:cNvCxnSpPr>
            <p:nvPr/>
          </p:nvCxnSpPr>
          <p:spPr>
            <a:xfrm>
              <a:off x="9191024" y="3268218"/>
              <a:ext cx="921222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>
              <a:extLst>
                <a:ext uri="{FF2B5EF4-FFF2-40B4-BE49-F238E27FC236}">
                  <a16:creationId xmlns:a16="http://schemas.microsoft.com/office/drawing/2014/main" id="{200B6289-BFA5-4E2C-A557-4C81E58CB4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91023" y="2224701"/>
              <a:ext cx="1" cy="104351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>
              <a:extLst>
                <a:ext uri="{FF2B5EF4-FFF2-40B4-BE49-F238E27FC236}">
                  <a16:creationId xmlns:a16="http://schemas.microsoft.com/office/drawing/2014/main" id="{309AF1F3-3EDC-4377-AD16-7BFA67DFF8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79855" y="2228208"/>
              <a:ext cx="879470" cy="1039334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8B6E93C8-FE25-4510-8DCC-11EBE5B43817}"/>
                </a:ext>
              </a:extLst>
            </p:cNvPr>
            <p:cNvSpPr txBox="1"/>
            <p:nvPr/>
          </p:nvSpPr>
          <p:spPr>
            <a:xfrm>
              <a:off x="8877199" y="1914984"/>
              <a:ext cx="368487" cy="365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00" dirty="0"/>
                <a:t>A</a:t>
              </a:r>
              <a:endParaRPr lang="zh-TW" altLang="en-US" sz="1300" dirty="0"/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9E01E811-AC71-4544-B7B7-2E444A11B848}"/>
                </a:ext>
              </a:extLst>
            </p:cNvPr>
            <p:cNvSpPr txBox="1"/>
            <p:nvPr/>
          </p:nvSpPr>
          <p:spPr>
            <a:xfrm>
              <a:off x="10162110" y="3105963"/>
              <a:ext cx="199870" cy="365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300" dirty="0"/>
                <a:t>B</a:t>
              </a:r>
              <a:endParaRPr lang="zh-TW" altLang="en-US" sz="1300" dirty="0"/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3B662845-DBFC-409F-BD37-C107B54F139B}"/>
                </a:ext>
              </a:extLst>
            </p:cNvPr>
            <p:cNvSpPr txBox="1"/>
            <p:nvPr/>
          </p:nvSpPr>
          <p:spPr>
            <a:xfrm>
              <a:off x="8905466" y="3184226"/>
              <a:ext cx="199870" cy="365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300" dirty="0"/>
                <a:t>C</a:t>
              </a:r>
              <a:endParaRPr lang="zh-TW" altLang="en-US" sz="13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字方塊 46">
                  <a:extLst>
                    <a:ext uri="{FF2B5EF4-FFF2-40B4-BE49-F238E27FC236}">
                      <a16:creationId xmlns:a16="http://schemas.microsoft.com/office/drawing/2014/main" id="{BF71D6BF-58FA-4BBE-A22B-AF4643221645}"/>
                    </a:ext>
                  </a:extLst>
                </p:cNvPr>
                <p:cNvSpPr txBox="1"/>
                <p:nvPr/>
              </p:nvSpPr>
              <p:spPr>
                <a:xfrm>
                  <a:off x="7997848" y="2563063"/>
                  <a:ext cx="1038999" cy="3976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11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1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sz="1100" b="1" dirty="0">
                                    <a:solidFill>
                                      <a:srgbClr val="FF0000"/>
                                    </a:solidFill>
                                  </a:rPr>
                                  <m:t> </m:t>
                                </m:r>
                                <m:r>
                                  <a:rPr lang="en-US" altLang="zh-TW" sz="11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zh-TW" altLang="en-US" sz="11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11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TW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1100" dirty="0"/>
                </a:p>
              </p:txBody>
            </p:sp>
          </mc:Choice>
          <mc:Fallback xmlns="">
            <p:sp>
              <p:nvSpPr>
                <p:cNvPr id="47" name="文字方塊 46">
                  <a:extLst>
                    <a:ext uri="{FF2B5EF4-FFF2-40B4-BE49-F238E27FC236}">
                      <a16:creationId xmlns:a16="http://schemas.microsoft.com/office/drawing/2014/main" id="{BF71D6BF-58FA-4BBE-A22B-AF4643221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7848" y="2563063"/>
                  <a:ext cx="1038999" cy="397605"/>
                </a:xfrm>
                <a:prstGeom prst="rect">
                  <a:avLst/>
                </a:prstGeom>
                <a:blipFill>
                  <a:blip r:embed="rId10"/>
                  <a:stretch>
                    <a:fillRect r="-3846" b="-192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A882E5E1-4DC0-4AA3-9530-DC2C59EAFA0C}"/>
                    </a:ext>
                  </a:extLst>
                </p:cNvPr>
                <p:cNvSpPr txBox="1"/>
                <p:nvPr/>
              </p:nvSpPr>
              <p:spPr>
                <a:xfrm>
                  <a:off x="9146817" y="3236335"/>
                  <a:ext cx="1052965" cy="3976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11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zh-TW" altLang="en-US" sz="11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11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acc>
                                <m:r>
                                  <a:rPr lang="en-US" altLang="zh-TW" sz="11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TW" sz="11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100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altLang="zh-TW" sz="11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1500" dirty="0"/>
                </a:p>
              </p:txBody>
            </p:sp>
          </mc:Choice>
          <mc:Fallback xmlns="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A882E5E1-4DC0-4AA3-9530-DC2C59EAFA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6817" y="3236335"/>
                  <a:ext cx="1052965" cy="3976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A9AA8811-12C9-4BF3-9265-B32AFD29CFF7}"/>
                    </a:ext>
                  </a:extLst>
                </p:cNvPr>
                <p:cNvSpPr txBox="1"/>
                <p:nvPr/>
              </p:nvSpPr>
              <p:spPr>
                <a:xfrm>
                  <a:off x="9519057" y="2414155"/>
                  <a:ext cx="895979" cy="3269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TW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1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altLang="zh-TW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sz="11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1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altLang="zh-TW" sz="11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zh-TW" altLang="en-US" sz="1100" dirty="0"/>
                </a:p>
              </p:txBody>
            </p:sp>
          </mc:Choice>
          <mc:Fallback xmlns="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A9AA8811-12C9-4BF3-9265-B32AFD29C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9057" y="2414155"/>
                  <a:ext cx="895979" cy="326930"/>
                </a:xfrm>
                <a:prstGeom prst="rect">
                  <a:avLst/>
                </a:prstGeom>
                <a:blipFill>
                  <a:blip r:embed="rId12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64CEC59-5098-4C46-B133-569A64095B6D}"/>
                </a:ext>
              </a:extLst>
            </p:cNvPr>
            <p:cNvSpPr/>
            <p:nvPr/>
          </p:nvSpPr>
          <p:spPr>
            <a:xfrm>
              <a:off x="9191023" y="3105964"/>
              <a:ext cx="160353" cy="16035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6BAA1476-E6F2-4AC8-A226-24B14630D651}"/>
                  </a:ext>
                </a:extLst>
              </p:cNvPr>
              <p:cNvSpPr txBox="1"/>
              <p:nvPr/>
            </p:nvSpPr>
            <p:spPr>
              <a:xfrm>
                <a:off x="212247" y="1239942"/>
                <a:ext cx="11052237" cy="5338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The loss by orthonormal projection 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zh-TW" alt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func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TW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Approximation loss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zh-TW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m:rPr>
                                <m:nor/>
                              </m:rPr>
                              <a:rPr lang="zh-TW" altLang="en-US" b="1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zh-TW" alt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Rectifier loss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TW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zh-TW" alt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altLang="zh-TW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Minimum of rectifier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TW" alt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Why is there rectifier loss ?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Negative coefficients is clipped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TW" dirty="0"/>
                  <a:t> passing through non-linear activation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800" dirty="0"/>
                  <a:t>Solution : Augment each kernel vector with its negative vector to </a:t>
                </a:r>
              </a:p>
              <a:p>
                <a:pPr lvl="1"/>
                <a:r>
                  <a:rPr lang="en-US" altLang="zh-TW" dirty="0"/>
                  <a:t>	               </a:t>
                </a:r>
                <a:r>
                  <a:rPr lang="en-US" altLang="zh-TW" sz="1800" dirty="0"/>
                  <a:t>preserve n</a:t>
                </a:r>
                <a:r>
                  <a:rPr lang="en-US" altLang="zh-TW" dirty="0"/>
                  <a:t>egative coefficients </a:t>
                </a:r>
                <a:endParaRPr lang="en-US" altLang="zh-TW" sz="18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 is a kernel vector,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 to be another kernel vector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Ideas :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The projection of input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/>
                  <a:t> onto two AC anchor vectors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&gt;0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dirty="0"/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altLang="zh-TW" dirty="0" err="1"/>
                  <a:t>ReLU</a:t>
                </a:r>
                <a:r>
                  <a:rPr lang="en-US" altLang="zh-TW" dirty="0"/>
                  <a:t> will preserve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but clip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to 0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Augment two AC anchor vectors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with two more anchor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dirty="0"/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altLang="zh-TW" dirty="0" err="1"/>
                  <a:t>ReLU</a:t>
                </a:r>
                <a:r>
                  <a:rPr lang="en-US" altLang="zh-TW" dirty="0"/>
                  <a:t> will preserve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but clip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to 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The final loss by S/P conversion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zh-TW" alt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func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zh-TW" alt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acc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TW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6BAA1476-E6F2-4AC8-A226-24B14630D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47" y="1239942"/>
                <a:ext cx="11052237" cy="5338513"/>
              </a:xfrm>
              <a:prstGeom prst="rect">
                <a:avLst/>
              </a:prstGeom>
              <a:blipFill>
                <a:blip r:embed="rId13"/>
                <a:stretch>
                  <a:fillRect l="-386" t="-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50">
            <a:extLst>
              <a:ext uri="{FF2B5EF4-FFF2-40B4-BE49-F238E27FC236}">
                <a16:creationId xmlns:a16="http://schemas.microsoft.com/office/drawing/2014/main" id="{17E7FA3A-CFB7-484F-868C-9045D306C2E7}"/>
              </a:ext>
            </a:extLst>
          </p:cNvPr>
          <p:cNvSpPr txBox="1"/>
          <p:nvPr/>
        </p:nvSpPr>
        <p:spPr>
          <a:xfrm>
            <a:off x="-357634" y="88346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b="1" baseline="30000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nd</a:t>
            </a: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module of </a:t>
            </a:r>
            <a:r>
              <a:rPr lang="en-US" altLang="zh-TW" sz="2000" b="1" dirty="0" err="1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Saak</a:t>
            </a: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transform : S/P Conversion  (Sign to position)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B804FE66-52B0-4133-9B02-2672B7621BF2}"/>
              </a:ext>
            </a:extLst>
          </p:cNvPr>
          <p:cNvSpPr txBox="1"/>
          <p:nvPr/>
        </p:nvSpPr>
        <p:spPr>
          <a:xfrm>
            <a:off x="59108" y="241177"/>
            <a:ext cx="858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Unsupervised Representation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898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A0625F-76FC-4DDE-80DC-273C4B2D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6" y="0"/>
            <a:ext cx="11920756" cy="733833"/>
          </a:xfrm>
        </p:spPr>
        <p:txBody>
          <a:bodyPr/>
          <a:lstStyle/>
          <a:p>
            <a:pPr algn="ctr"/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F991EA-F37F-4579-8886-5144DD956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8" y="733832"/>
            <a:ext cx="11920756" cy="5985749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C.-C. Jay </a:t>
            </a:r>
            <a:r>
              <a:rPr lang="en-US" altLang="zh-TW" sz="2400" dirty="0" err="1"/>
              <a:t>Kuo</a:t>
            </a:r>
            <a:r>
              <a:rPr lang="en-US" altLang="zh-TW" sz="2400" dirty="0"/>
              <a:t>, The CNN as a guided multilayer RECOS transform [lecture notes], IEEE Signal Process. Mag. 34 (3) (2017) 81–89.</a:t>
            </a:r>
          </a:p>
          <a:p>
            <a:r>
              <a:rPr lang="en-US" altLang="zh-TW" sz="2400" dirty="0"/>
              <a:t>C.-C. Jay </a:t>
            </a:r>
            <a:r>
              <a:rPr lang="en-US" altLang="zh-TW" sz="2400" dirty="0" err="1"/>
              <a:t>Kuo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Yueru</a:t>
            </a:r>
            <a:r>
              <a:rPr lang="en-US" altLang="zh-TW" sz="2400" dirty="0"/>
              <a:t> Chen, On data-driven </a:t>
            </a:r>
            <a:r>
              <a:rPr lang="en-US" altLang="zh-TW" sz="2400" dirty="0" err="1"/>
              <a:t>saak</a:t>
            </a:r>
            <a:r>
              <a:rPr lang="en-US" altLang="zh-TW" sz="2400" dirty="0"/>
              <a:t> transform, J. Vis. </a:t>
            </a:r>
            <a:r>
              <a:rPr lang="en-US" altLang="zh-TW" sz="2400" dirty="0" err="1"/>
              <a:t>Commun</a:t>
            </a:r>
            <a:r>
              <a:rPr lang="en-US" altLang="zh-TW" sz="2400" dirty="0"/>
              <a:t>. Image Represent. 50 (2018) 237–246.</a:t>
            </a:r>
          </a:p>
          <a:p>
            <a:r>
              <a:rPr lang="en-US" altLang="zh-TW" sz="2400" dirty="0"/>
              <a:t>C-C Jay </a:t>
            </a:r>
            <a:r>
              <a:rPr lang="en-US" altLang="zh-TW" sz="2400" dirty="0" err="1"/>
              <a:t>Kuo</a:t>
            </a:r>
            <a:r>
              <a:rPr lang="en-US" altLang="zh-TW" sz="2400" dirty="0"/>
              <a:t>, Min Zhang, </a:t>
            </a:r>
            <a:r>
              <a:rPr lang="en-US" altLang="zh-TW" sz="2400" dirty="0" err="1"/>
              <a:t>Siyang</a:t>
            </a:r>
            <a:r>
              <a:rPr lang="en-US" altLang="zh-TW" sz="2400" dirty="0"/>
              <a:t> Li, </a:t>
            </a:r>
            <a:r>
              <a:rPr lang="en-US" altLang="zh-TW" sz="2400" dirty="0" err="1"/>
              <a:t>Jiali</a:t>
            </a:r>
            <a:r>
              <a:rPr lang="en-US" altLang="zh-TW" sz="2400" dirty="0"/>
              <a:t> Duan, </a:t>
            </a:r>
            <a:r>
              <a:rPr lang="en-US" altLang="zh-TW" sz="2400" dirty="0" err="1"/>
              <a:t>Yueru</a:t>
            </a:r>
            <a:r>
              <a:rPr lang="en-US" altLang="zh-TW" sz="2400" dirty="0"/>
              <a:t> Chen, Interpretable convolutional neural networks via feedforward design, J. Vis. </a:t>
            </a:r>
            <a:r>
              <a:rPr lang="en-US" altLang="zh-TW" sz="2400" dirty="0" err="1"/>
              <a:t>Commun</a:t>
            </a:r>
            <a:r>
              <a:rPr lang="en-US" altLang="zh-TW" sz="2400" dirty="0"/>
              <a:t>. Image Represent. 60 (2019) 346–359. </a:t>
            </a:r>
          </a:p>
          <a:p>
            <a:r>
              <a:rPr lang="en-US" altLang="zh-TW" sz="2400" dirty="0"/>
              <a:t>Min Zhang, </a:t>
            </a:r>
            <a:r>
              <a:rPr lang="en-US" altLang="zh-TW" sz="2400" dirty="0" err="1"/>
              <a:t>Yifan</a:t>
            </a:r>
            <a:r>
              <a:rPr lang="en-US" altLang="zh-TW" sz="2400" dirty="0"/>
              <a:t> Wang, Pranav Kadam, Shan Liu, C-C Jay </a:t>
            </a:r>
            <a:r>
              <a:rPr lang="en-US" altLang="zh-TW" sz="2400" dirty="0" err="1"/>
              <a:t>Kuo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PointHop</a:t>
            </a:r>
            <a:r>
              <a:rPr lang="en-US" altLang="zh-TW" sz="2400" dirty="0"/>
              <a:t>++: A lightweight learning model on point sets for 3D classification, 2020, </a:t>
            </a:r>
            <a:r>
              <a:rPr lang="en-US" altLang="zh-TW" sz="2400" dirty="0" err="1"/>
              <a:t>arXiv</a:t>
            </a:r>
            <a:r>
              <a:rPr lang="en-US" altLang="zh-TW" sz="2400" dirty="0"/>
              <a:t> preprint.</a:t>
            </a:r>
          </a:p>
          <a:p>
            <a:r>
              <a:rPr lang="en-US" altLang="zh-TW" sz="2400" dirty="0" err="1"/>
              <a:t>Yijing</a:t>
            </a:r>
            <a:r>
              <a:rPr lang="en-US" altLang="zh-TW" sz="2400" dirty="0"/>
              <a:t> Yang, Wei Wang, </a:t>
            </a:r>
            <a:r>
              <a:rPr lang="en-US" altLang="zh-TW" sz="2400" dirty="0" err="1"/>
              <a:t>Hongyu</a:t>
            </a:r>
            <a:r>
              <a:rPr lang="en-US" altLang="zh-TW" sz="2400" dirty="0"/>
              <a:t> Fu, C.-C. Jay </a:t>
            </a:r>
            <a:r>
              <a:rPr lang="en-US" altLang="zh-TW" sz="2400" dirty="0" err="1"/>
              <a:t>Kuo</a:t>
            </a:r>
            <a:r>
              <a:rPr lang="en-US" altLang="zh-TW" sz="2400" dirty="0"/>
              <a:t>, On supervised feature selection from high dimensional feature spaces, 2022, </a:t>
            </a:r>
            <a:r>
              <a:rPr lang="en-US" altLang="zh-TW" sz="2400" dirty="0" err="1"/>
              <a:t>arXiv</a:t>
            </a:r>
            <a:r>
              <a:rPr lang="en-US" altLang="zh-TW" sz="2400" dirty="0"/>
              <a:t> preprint.</a:t>
            </a:r>
          </a:p>
          <a:p>
            <a:r>
              <a:rPr lang="en-US" altLang="zh-TW" sz="2400" dirty="0" err="1"/>
              <a:t>Hongyu</a:t>
            </a:r>
            <a:r>
              <a:rPr lang="en-US" altLang="zh-TW" sz="2400" dirty="0"/>
              <a:t> Fu, </a:t>
            </a:r>
            <a:r>
              <a:rPr lang="en-US" altLang="zh-TW" sz="2400" dirty="0" err="1"/>
              <a:t>Yijing</a:t>
            </a:r>
            <a:r>
              <a:rPr lang="en-US" altLang="zh-TW" sz="2400" dirty="0"/>
              <a:t> Yang, Vinod K. Mishra, C.-C. Jay </a:t>
            </a:r>
            <a:r>
              <a:rPr lang="en-US" altLang="zh-TW" sz="2400" dirty="0" err="1"/>
              <a:t>Kuo</a:t>
            </a:r>
            <a:r>
              <a:rPr lang="en-US" altLang="zh-TW" sz="2400" dirty="0"/>
              <a:t>, Subspace learning machine (SLM): Methodology and performance, 2022, </a:t>
            </a:r>
            <a:r>
              <a:rPr lang="en-US" altLang="zh-TW" sz="2400" dirty="0" err="1"/>
              <a:t>arXiv</a:t>
            </a:r>
            <a:r>
              <a:rPr lang="en-US" altLang="zh-TW" sz="2400" dirty="0"/>
              <a:t> preprint.</a:t>
            </a:r>
          </a:p>
          <a:p>
            <a:r>
              <a:rPr lang="en-US" altLang="zh-TW" sz="2400" b="0" i="0" u="none" strike="noStrike" dirty="0">
                <a:effectLst/>
              </a:rPr>
              <a:t>C.-C. Jay </a:t>
            </a:r>
            <a:r>
              <a:rPr lang="en-US" altLang="zh-TW" sz="2400" b="0" i="0" u="none" strike="noStrike" dirty="0" err="1">
                <a:effectLst/>
              </a:rPr>
              <a:t>Kuo</a:t>
            </a:r>
            <a:r>
              <a:rPr lang="en-US" altLang="zh-TW" sz="2400" b="0" i="0" dirty="0">
                <a:effectLst/>
              </a:rPr>
              <a:t>, </a:t>
            </a:r>
            <a:r>
              <a:rPr lang="en-US" altLang="zh-TW" sz="2400" b="0" i="0" u="none" strike="noStrike" dirty="0">
                <a:effectLst/>
              </a:rPr>
              <a:t>Azad </a:t>
            </a:r>
            <a:r>
              <a:rPr lang="en-US" altLang="zh-TW" sz="2400" b="0" i="0" u="none" strike="noStrike" dirty="0" smtClean="0">
                <a:effectLst/>
              </a:rPr>
              <a:t>M. </a:t>
            </a:r>
            <a:r>
              <a:rPr lang="en-US" altLang="zh-TW" sz="2400" b="0" i="0" u="none" strike="noStrike" dirty="0" err="1">
                <a:effectLst/>
              </a:rPr>
              <a:t>Madni</a:t>
            </a:r>
            <a:r>
              <a:rPr lang="en-US" altLang="zh-TW" sz="2400" b="0" i="0" u="none" strike="noStrike" dirty="0">
                <a:effectLst/>
              </a:rPr>
              <a:t>, “Green learning: Introduction, examples and outlook,” J. Vis. </a:t>
            </a:r>
            <a:r>
              <a:rPr lang="en-US" altLang="zh-TW" sz="2400" b="0" i="0" u="none" strike="noStrike" dirty="0" err="1">
                <a:effectLst/>
              </a:rPr>
              <a:t>Commun</a:t>
            </a:r>
            <a:r>
              <a:rPr lang="en-US" altLang="zh-TW" sz="2400" b="0" i="0" u="none" strike="noStrike" dirty="0">
                <a:effectLst/>
              </a:rPr>
              <a:t>. Image R. 90(2023)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8063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42A0D67-FC11-4F14-BA60-963A369383E3}"/>
              </a:ext>
            </a:extLst>
          </p:cNvPr>
          <p:cNvSpPr txBox="1"/>
          <p:nvPr/>
        </p:nvSpPr>
        <p:spPr>
          <a:xfrm>
            <a:off x="-290522" y="86291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2018-Saak transform (Subspace approximation via augmented kernels transform)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5284324-D451-4FFC-B54D-86191BA3DA9E}"/>
                  </a:ext>
                </a:extLst>
              </p:cNvPr>
              <p:cNvSpPr txBox="1"/>
              <p:nvPr/>
            </p:nvSpPr>
            <p:spPr>
              <a:xfrm>
                <a:off x="357634" y="1224886"/>
                <a:ext cx="10940414" cy="4975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Forward </a:t>
                </a:r>
                <a:r>
                  <a:rPr lang="en-US" altLang="zh-TW" dirty="0" err="1"/>
                  <a:t>Saak</a:t>
                </a:r>
                <a:r>
                  <a:rPr lang="en-US" altLang="zh-TW" dirty="0"/>
                  <a:t> transform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Input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TW" dirty="0"/>
                  <a:t> 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dirty="0"/>
                  <a:t>  determine its KLT basis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 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=0,1,2,…,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TW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After KLT, the projection vector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Component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zh-TW" dirty="0"/>
                  <a:t> 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TW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Kernel selection and augmentation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DC kernel vector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/>
                  <a:t> (Because the eigenvalue is equal 0)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AC kernel vector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 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  ,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TW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Projection onto the augmented kernel set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sz="1800" dirty="0"/>
                  <a:t>Projection component of input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zh-TW" sz="18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1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zh-TW" dirty="0"/>
                  <a:t>  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=0,1,2,…,2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Projection vector of input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zh-TW" dirty="0"/>
                  <a:t> :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Apply the </a:t>
                </a:r>
                <a:r>
                  <a:rPr lang="en-US" altLang="zh-TW" dirty="0" err="1"/>
                  <a:t>ReLU</a:t>
                </a:r>
                <a:r>
                  <a:rPr lang="en-US" altLang="zh-TW" dirty="0"/>
                  <a:t> to the projection vector except the first element to yield the final output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en-US" altLang="zh-TW" b="1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lvl="2"/>
                <a:r>
                  <a:rPr lang="en-US" altLang="zh-TW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; </a:t>
                </a:r>
              </a:p>
              <a:p>
                <a:pPr lvl="2"/>
                <a:r>
                  <a:rPr lang="en-US" altLang="zh-TW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dirty="0"/>
                  <a:t>      if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dirty="0"/>
                  <a:t>  ,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TW" dirty="0"/>
                  <a:t> ;</a:t>
                </a:r>
              </a:p>
              <a:p>
                <a:pPr lvl="2"/>
                <a:r>
                  <a:rPr lang="en-US" altLang="zh-TW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TW" dirty="0"/>
                  <a:t>        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  if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dirty="0"/>
                  <a:t>  ,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TW" dirty="0"/>
              </a:p>
              <a:p>
                <a:pPr lvl="2"/>
                <a:endParaRPr lang="en-US" altLang="zh-TW" dirty="0"/>
              </a:p>
              <a:p>
                <a:pPr lvl="2"/>
                <a:endParaRPr lang="en-US" altLang="zh-TW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5284324-D451-4FFC-B54D-86191BA3D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34" y="1224886"/>
                <a:ext cx="10940414" cy="4975145"/>
              </a:xfrm>
              <a:prstGeom prst="rect">
                <a:avLst/>
              </a:prstGeom>
              <a:blipFill>
                <a:blip r:embed="rId3"/>
                <a:stretch>
                  <a:fillRect l="-390" t="-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ED57A7B-8A48-4DA1-8A85-1EC52923906C}"/>
                  </a:ext>
                </a:extLst>
              </p:cNvPr>
              <p:cNvSpPr txBox="1"/>
              <p:nvPr/>
            </p:nvSpPr>
            <p:spPr>
              <a:xfrm>
                <a:off x="7896801" y="3036701"/>
                <a:ext cx="2697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0" dirty="0">
                    <a:solidFill>
                      <a:srgbClr val="FF0000"/>
                    </a:solidFill>
                  </a:rPr>
                  <a:t># of AC kernels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9ED57A7B-8A48-4DA1-8A85-1EC529239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801" y="3036701"/>
                <a:ext cx="2697149" cy="369332"/>
              </a:xfrm>
              <a:prstGeom prst="rect">
                <a:avLst/>
              </a:prstGeom>
              <a:blipFill>
                <a:blip r:embed="rId4"/>
                <a:stretch>
                  <a:fillRect l="-1806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6F5513D-BFF4-473E-ADC5-4E6B7A625052}"/>
                  </a:ext>
                </a:extLst>
              </p:cNvPr>
              <p:cNvSpPr txBox="1"/>
              <p:nvPr/>
            </p:nvSpPr>
            <p:spPr>
              <a:xfrm>
                <a:off x="8454543" y="2663902"/>
                <a:ext cx="1938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0" dirty="0">
                    <a:solidFill>
                      <a:srgbClr val="FF0000"/>
                    </a:solidFill>
                  </a:rPr>
                  <a:t># of DC kernels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6F5513D-BFF4-473E-ADC5-4E6B7A625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543" y="2663902"/>
                <a:ext cx="1938929" cy="369332"/>
              </a:xfrm>
              <a:prstGeom prst="rect">
                <a:avLst/>
              </a:prstGeom>
              <a:blipFill>
                <a:blip r:embed="rId5"/>
                <a:stretch>
                  <a:fillRect l="-2830" t="-983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左大括弧 2">
            <a:extLst>
              <a:ext uri="{FF2B5EF4-FFF2-40B4-BE49-F238E27FC236}">
                <a16:creationId xmlns:a16="http://schemas.microsoft.com/office/drawing/2014/main" id="{E108DF72-EEDA-43BF-8A17-6C7994A5C567}"/>
              </a:ext>
            </a:extLst>
          </p:cNvPr>
          <p:cNvSpPr/>
          <p:nvPr/>
        </p:nvSpPr>
        <p:spPr>
          <a:xfrm>
            <a:off x="1371600" y="4756830"/>
            <a:ext cx="209724" cy="87628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F612FC6-8D44-42C4-9054-6F397FFE0DB3}"/>
              </a:ext>
            </a:extLst>
          </p:cNvPr>
          <p:cNvGrpSpPr/>
          <p:nvPr/>
        </p:nvGrpSpPr>
        <p:grpSpPr>
          <a:xfrm>
            <a:off x="4252915" y="5918665"/>
            <a:ext cx="1178400" cy="669384"/>
            <a:chOff x="2634144" y="6015365"/>
            <a:chExt cx="1178400" cy="669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C99589A9-C307-443D-857F-047C934B9D94}"/>
                    </a:ext>
                  </a:extLst>
                </p:cNvPr>
                <p:cNvSpPr txBox="1"/>
                <p:nvPr/>
              </p:nvSpPr>
              <p:spPr>
                <a:xfrm>
                  <a:off x="2634144" y="6015365"/>
                  <a:ext cx="11784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C99589A9-C307-443D-857F-047C934B9D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4144" y="6015365"/>
                  <a:ext cx="11784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44AA6540-3C71-4A36-A112-4D567A743207}"/>
                    </a:ext>
                  </a:extLst>
                </p:cNvPr>
                <p:cNvSpPr txBox="1"/>
                <p:nvPr/>
              </p:nvSpPr>
              <p:spPr>
                <a:xfrm>
                  <a:off x="2692696" y="6346195"/>
                  <a:ext cx="4790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44AA6540-3C71-4A36-A112-4D567A7432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2696" y="6346195"/>
                  <a:ext cx="479042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415E6804-FB0F-407A-A09A-DCDE93D74CBD}"/>
                    </a:ext>
                  </a:extLst>
                </p:cNvPr>
                <p:cNvSpPr txBox="1"/>
                <p:nvPr/>
              </p:nvSpPr>
              <p:spPr>
                <a:xfrm>
                  <a:off x="3223344" y="6346195"/>
                  <a:ext cx="4512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415E6804-FB0F-407A-A09A-DCDE93D74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3344" y="6346195"/>
                  <a:ext cx="451277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77BC01D7-8BBE-4EA5-B519-6924443AF923}"/>
              </a:ext>
            </a:extLst>
          </p:cNvPr>
          <p:cNvGrpSpPr/>
          <p:nvPr/>
        </p:nvGrpSpPr>
        <p:grpSpPr>
          <a:xfrm>
            <a:off x="7837756" y="5923068"/>
            <a:ext cx="1723421" cy="651671"/>
            <a:chOff x="6112913" y="5981885"/>
            <a:chExt cx="1723421" cy="6516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F6CCA0A6-7399-44A3-BBC8-00DA03BA447E}"/>
                    </a:ext>
                  </a:extLst>
                </p:cNvPr>
                <p:cNvSpPr txBox="1"/>
                <p:nvPr/>
              </p:nvSpPr>
              <p:spPr>
                <a:xfrm>
                  <a:off x="6112913" y="5981885"/>
                  <a:ext cx="17234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4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F6CCA0A6-7399-44A3-BBC8-00DA03BA44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2913" y="5981885"/>
                  <a:ext cx="172342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A4CF9594-1667-4B53-84E8-7DFDBCB7BDDE}"/>
                    </a:ext>
                  </a:extLst>
                </p:cNvPr>
                <p:cNvSpPr txBox="1"/>
                <p:nvPr/>
              </p:nvSpPr>
              <p:spPr>
                <a:xfrm>
                  <a:off x="6134994" y="6295002"/>
                  <a:ext cx="4790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A4CF9594-1667-4B53-84E8-7DFDBCB7B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994" y="6295002"/>
                  <a:ext cx="479042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143B62CF-51DA-4249-AAE5-738A6FA8177B}"/>
                    </a:ext>
                  </a:extLst>
                </p:cNvPr>
                <p:cNvSpPr txBox="1"/>
                <p:nvPr/>
              </p:nvSpPr>
              <p:spPr>
                <a:xfrm>
                  <a:off x="6472251" y="6286805"/>
                  <a:ext cx="4790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143B62CF-51DA-4249-AAE5-738A6FA81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2251" y="6286805"/>
                  <a:ext cx="479042" cy="338554"/>
                </a:xfrm>
                <a:prstGeom prst="rect">
                  <a:avLst/>
                </a:prstGeom>
                <a:blipFill>
                  <a:blip r:embed="rId11"/>
                  <a:stretch>
                    <a:fillRect r="-384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D1B2541F-A694-4B88-BDBC-1AF23401AF71}"/>
                    </a:ext>
                  </a:extLst>
                </p:cNvPr>
                <p:cNvSpPr txBox="1"/>
                <p:nvPr/>
              </p:nvSpPr>
              <p:spPr>
                <a:xfrm>
                  <a:off x="7264015" y="6276845"/>
                  <a:ext cx="4790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D1B2541F-A694-4B88-BDBC-1AF23401AF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015" y="6276845"/>
                  <a:ext cx="479042" cy="338554"/>
                </a:xfrm>
                <a:prstGeom prst="rect">
                  <a:avLst/>
                </a:prstGeom>
                <a:blipFill>
                  <a:blip r:embed="rId12"/>
                  <a:stretch>
                    <a:fillRect r="-512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04D77593-3F54-435C-BEF7-A3CBAF09F30A}"/>
                    </a:ext>
                  </a:extLst>
                </p:cNvPr>
                <p:cNvSpPr txBox="1"/>
                <p:nvPr/>
              </p:nvSpPr>
              <p:spPr>
                <a:xfrm>
                  <a:off x="6940504" y="6286805"/>
                  <a:ext cx="4790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04D77593-3F54-435C-BEF7-A3CBAF09F3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0504" y="6286805"/>
                  <a:ext cx="479042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C37EA4C5-5BFF-4E9F-ADD0-795CC206942A}"/>
              </a:ext>
            </a:extLst>
          </p:cNvPr>
          <p:cNvSpPr/>
          <p:nvPr/>
        </p:nvSpPr>
        <p:spPr>
          <a:xfrm>
            <a:off x="2825098" y="5965605"/>
            <a:ext cx="926842" cy="546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381A689-0A3E-4CF8-A01B-C01949A1B257}"/>
              </a:ext>
            </a:extLst>
          </p:cNvPr>
          <p:cNvSpPr/>
          <p:nvPr/>
        </p:nvSpPr>
        <p:spPr>
          <a:xfrm>
            <a:off x="5809245" y="5953838"/>
            <a:ext cx="1512658" cy="546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070206D-ED06-4706-88E4-B67BCC99025E}"/>
              </a:ext>
            </a:extLst>
          </p:cNvPr>
          <p:cNvSpPr txBox="1"/>
          <p:nvPr/>
        </p:nvSpPr>
        <p:spPr>
          <a:xfrm>
            <a:off x="3013383" y="6052033"/>
            <a:ext cx="49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KLT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C043245-A784-43F5-BA8D-EAB24517F25B}"/>
              </a:ext>
            </a:extLst>
          </p:cNvPr>
          <p:cNvSpPr txBox="1"/>
          <p:nvPr/>
        </p:nvSpPr>
        <p:spPr>
          <a:xfrm>
            <a:off x="5770690" y="6032456"/>
            <a:ext cx="156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S/P conversion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CAE7E1D9-EEB8-43C7-9FD5-B01FFF17FD09}"/>
                  </a:ext>
                </a:extLst>
              </p:cNvPr>
              <p:cNvSpPr txBox="1"/>
              <p:nvPr/>
            </p:nvSpPr>
            <p:spPr>
              <a:xfrm>
                <a:off x="4202071" y="5587821"/>
                <a:ext cx="1418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AC term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CAE7E1D9-EEB8-43C7-9FD5-B01FFF17F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071" y="5587821"/>
                <a:ext cx="1418209" cy="369332"/>
              </a:xfrm>
              <a:prstGeom prst="rect">
                <a:avLst/>
              </a:prstGeom>
              <a:blipFill>
                <a:blip r:embed="rId14"/>
                <a:stretch>
                  <a:fillRect l="-3433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E3B5D5AE-7ECA-41F0-8683-2B4BBB544F70}"/>
                  </a:ext>
                </a:extLst>
              </p:cNvPr>
              <p:cNvSpPr txBox="1"/>
              <p:nvPr/>
            </p:nvSpPr>
            <p:spPr>
              <a:xfrm>
                <a:off x="8109400" y="5590319"/>
                <a:ext cx="1180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Output :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E3B5D5AE-7ECA-41F0-8683-2B4BBB544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400" y="5590319"/>
                <a:ext cx="1180131" cy="369332"/>
              </a:xfrm>
              <a:prstGeom prst="rect">
                <a:avLst/>
              </a:prstGeom>
              <a:blipFill>
                <a:blip r:embed="rId15"/>
                <a:stretch>
                  <a:fillRect l="-4124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號: 向右 28">
            <a:extLst>
              <a:ext uri="{FF2B5EF4-FFF2-40B4-BE49-F238E27FC236}">
                <a16:creationId xmlns:a16="http://schemas.microsoft.com/office/drawing/2014/main" id="{71D79FE2-029B-45CB-A261-224A10F47961}"/>
              </a:ext>
            </a:extLst>
          </p:cNvPr>
          <p:cNvSpPr/>
          <p:nvPr/>
        </p:nvSpPr>
        <p:spPr>
          <a:xfrm>
            <a:off x="2296093" y="6150271"/>
            <a:ext cx="512929" cy="19726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20456ECE-4BDF-4FC6-BF15-09B0BE9889F6}"/>
              </a:ext>
            </a:extLst>
          </p:cNvPr>
          <p:cNvSpPr/>
          <p:nvPr/>
        </p:nvSpPr>
        <p:spPr>
          <a:xfrm>
            <a:off x="3747390" y="6152010"/>
            <a:ext cx="512929" cy="19726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116325F2-C3DB-4D03-81FB-69DF52B43270}"/>
              </a:ext>
            </a:extLst>
          </p:cNvPr>
          <p:cNvSpPr/>
          <p:nvPr/>
        </p:nvSpPr>
        <p:spPr>
          <a:xfrm>
            <a:off x="5293718" y="6138065"/>
            <a:ext cx="512929" cy="19726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D0BD1FE2-E5B0-4D13-B5FC-F00924A4AAF7}"/>
              </a:ext>
            </a:extLst>
          </p:cNvPr>
          <p:cNvSpPr/>
          <p:nvPr/>
        </p:nvSpPr>
        <p:spPr>
          <a:xfrm>
            <a:off x="7340903" y="6138685"/>
            <a:ext cx="512929" cy="19726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023CFEF-E3C2-4E57-BD01-F6C32BF24DBB}"/>
              </a:ext>
            </a:extLst>
          </p:cNvPr>
          <p:cNvSpPr/>
          <p:nvPr/>
        </p:nvSpPr>
        <p:spPr>
          <a:xfrm>
            <a:off x="1371600" y="5633114"/>
            <a:ext cx="8340860" cy="994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41EAE9A7-9C75-4334-9092-454B1E30C41D}"/>
                  </a:ext>
                </a:extLst>
              </p:cNvPr>
              <p:cNvSpPr txBox="1"/>
              <p:nvPr/>
            </p:nvSpPr>
            <p:spPr>
              <a:xfrm>
                <a:off x="1435742" y="5614313"/>
                <a:ext cx="9829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Input :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41EAE9A7-9C75-4334-9092-454B1E30C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42" y="5614313"/>
                <a:ext cx="982961" cy="369332"/>
              </a:xfrm>
              <a:prstGeom prst="rect">
                <a:avLst/>
              </a:prstGeom>
              <a:blipFill>
                <a:blip r:embed="rId16"/>
                <a:stretch>
                  <a:fillRect l="-5590" t="-9836" r="-1242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2B82434B-15E5-485A-A2F1-22692BD504EE}"/>
                  </a:ext>
                </a:extLst>
              </p:cNvPr>
              <p:cNvSpPr txBox="1"/>
              <p:nvPr/>
            </p:nvSpPr>
            <p:spPr>
              <a:xfrm>
                <a:off x="1405302" y="6036130"/>
                <a:ext cx="951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2B82434B-15E5-485A-A2F1-22692BD50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302" y="6036130"/>
                <a:ext cx="951543" cy="369332"/>
              </a:xfrm>
              <a:prstGeom prst="rect">
                <a:avLst/>
              </a:prstGeom>
              <a:blipFill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>
            <a:extLst>
              <a:ext uri="{FF2B5EF4-FFF2-40B4-BE49-F238E27FC236}">
                <a16:creationId xmlns:a16="http://schemas.microsoft.com/office/drawing/2014/main" id="{7C855604-77E4-40E3-8BCD-A30B6341795B}"/>
              </a:ext>
            </a:extLst>
          </p:cNvPr>
          <p:cNvSpPr txBox="1"/>
          <p:nvPr/>
        </p:nvSpPr>
        <p:spPr>
          <a:xfrm>
            <a:off x="18407" y="223770"/>
            <a:ext cx="858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Unsupervised Representation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2F173C5E-61D8-4921-9B3F-34787ADCD76E}"/>
              </a:ext>
            </a:extLst>
          </p:cNvPr>
          <p:cNvCxnSpPr/>
          <p:nvPr/>
        </p:nvCxnSpPr>
        <p:spPr>
          <a:xfrm>
            <a:off x="10091956" y="3489820"/>
            <a:ext cx="301516" cy="8808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EA2101CD-A99D-4128-BFE9-9D313A136814}"/>
              </a:ext>
            </a:extLst>
          </p:cNvPr>
          <p:cNvSpPr txBox="1"/>
          <p:nvPr/>
        </p:nvSpPr>
        <p:spPr>
          <a:xfrm>
            <a:off x="9695306" y="4382609"/>
            <a:ext cx="257403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Pays the price of </a:t>
            </a:r>
          </a:p>
          <a:p>
            <a:r>
              <a:rPr lang="en-US" altLang="zh-TW" sz="1600" dirty="0">
                <a:solidFill>
                  <a:srgbClr val="FF0000"/>
                </a:solidFill>
              </a:rPr>
              <a:t>doubled spectral dimensions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zh-TW" sz="1600" dirty="0">
                <a:solidFill>
                  <a:srgbClr val="FF0000"/>
                </a:solidFill>
                <a:sym typeface="Wingdings" panose="05000000000000000000" pitchFamily="2" charset="2"/>
              </a:rPr>
              <a:t>Saab transform</a:t>
            </a:r>
          </a:p>
          <a:p>
            <a:r>
              <a:rPr lang="en-US" altLang="zh-TW" sz="1600" dirty="0">
                <a:solidFill>
                  <a:srgbClr val="FF0000"/>
                </a:solidFill>
                <a:sym typeface="Wingdings" panose="05000000000000000000" pitchFamily="2" charset="2"/>
              </a:rPr>
              <a:t> (Subspace Approximation of</a:t>
            </a:r>
          </a:p>
          <a:p>
            <a:r>
              <a:rPr lang="en-US" altLang="zh-TW" sz="1600" dirty="0">
                <a:solidFill>
                  <a:srgbClr val="FF0000"/>
                </a:solidFill>
                <a:sym typeface="Wingdings" panose="05000000000000000000" pitchFamily="2" charset="2"/>
              </a:rPr>
              <a:t>  adjusted bias)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98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EBA5AC6-E459-4779-A885-E94334DD3330}"/>
              </a:ext>
            </a:extLst>
          </p:cNvPr>
          <p:cNvSpPr txBox="1"/>
          <p:nvPr/>
        </p:nvSpPr>
        <p:spPr>
          <a:xfrm>
            <a:off x="-282133" y="81433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2018-Saak transform (Subspace approximation via augmented kernels transform)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CECB6B0-B276-4C09-86DB-9A4BEEB6766A}"/>
                  </a:ext>
                </a:extLst>
              </p:cNvPr>
              <p:cNvSpPr txBox="1"/>
              <p:nvPr/>
            </p:nvSpPr>
            <p:spPr>
              <a:xfrm>
                <a:off x="625793" y="1226493"/>
                <a:ext cx="10940414" cy="200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Inverse </a:t>
                </a:r>
                <a:r>
                  <a:rPr lang="en-US" altLang="zh-TW" sz="2400" dirty="0" err="1"/>
                  <a:t>Saak</a:t>
                </a:r>
                <a:r>
                  <a:rPr lang="en-US" altLang="zh-TW" sz="2400" dirty="0"/>
                  <a:t> transform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KLT basis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 ,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TW" sz="2000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Projection vector after KLT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zh-TW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Reconstruction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lvl="2"/>
                <a:endParaRPr lang="en-US" altLang="zh-TW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1CECB6B0-B276-4C09-86DB-9A4BEEB67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93" y="1226493"/>
                <a:ext cx="10940414" cy="2007537"/>
              </a:xfrm>
              <a:prstGeom prst="rect">
                <a:avLst/>
              </a:prstGeom>
              <a:blipFill>
                <a:blip r:embed="rId3"/>
                <a:stretch>
                  <a:fillRect l="-780" t="-2424" b="-209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5D8D593D-E754-4061-B12F-7BC3C106C709}"/>
              </a:ext>
            </a:extLst>
          </p:cNvPr>
          <p:cNvSpPr/>
          <p:nvPr/>
        </p:nvSpPr>
        <p:spPr>
          <a:xfrm>
            <a:off x="3195999" y="3519203"/>
            <a:ext cx="926842" cy="546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5963A2-F36B-4AF1-B870-0F33D4F2BA6B}"/>
              </a:ext>
            </a:extLst>
          </p:cNvPr>
          <p:cNvSpPr/>
          <p:nvPr/>
        </p:nvSpPr>
        <p:spPr>
          <a:xfrm>
            <a:off x="6180146" y="3507436"/>
            <a:ext cx="1512658" cy="546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98202EC-F95E-45BF-B30E-F2F5AACEA60B}"/>
              </a:ext>
            </a:extLst>
          </p:cNvPr>
          <p:cNvSpPr txBox="1"/>
          <p:nvPr/>
        </p:nvSpPr>
        <p:spPr>
          <a:xfrm>
            <a:off x="3229879" y="3481075"/>
            <a:ext cx="8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Inverse</a:t>
            </a:r>
          </a:p>
          <a:p>
            <a:pPr algn="ctr"/>
            <a:r>
              <a:rPr lang="en-US" altLang="zh-TW" dirty="0"/>
              <a:t>KLT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2FC168B-DA04-4C91-A931-FC3DE826B625}"/>
              </a:ext>
            </a:extLst>
          </p:cNvPr>
          <p:cNvSpPr txBox="1"/>
          <p:nvPr/>
        </p:nvSpPr>
        <p:spPr>
          <a:xfrm>
            <a:off x="6141591" y="3586054"/>
            <a:ext cx="15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P/S conversion</a:t>
            </a:r>
            <a:endParaRPr lang="zh-TW" altLang="en-US" dirty="0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61ED9F60-015E-4EE8-A8ED-75D10BAEB2E0}"/>
              </a:ext>
            </a:extLst>
          </p:cNvPr>
          <p:cNvSpPr/>
          <p:nvPr/>
        </p:nvSpPr>
        <p:spPr>
          <a:xfrm>
            <a:off x="2663792" y="3705606"/>
            <a:ext cx="512929" cy="197267"/>
          </a:xfrm>
          <a:prstGeom prst="rightArrow">
            <a:avLst/>
          </a:prstGeom>
          <a:solidFill>
            <a:srgbClr val="92D050"/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F993417-2893-4091-8139-680DAEBB5662}"/>
              </a:ext>
            </a:extLst>
          </p:cNvPr>
          <p:cNvGrpSpPr/>
          <p:nvPr/>
        </p:nvGrpSpPr>
        <p:grpSpPr>
          <a:xfrm>
            <a:off x="8398780" y="3438235"/>
            <a:ext cx="1723421" cy="651671"/>
            <a:chOff x="6112913" y="5981885"/>
            <a:chExt cx="1723421" cy="6516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8A348063-7A54-468A-9960-712BFD5E403E}"/>
                    </a:ext>
                  </a:extLst>
                </p:cNvPr>
                <p:cNvSpPr txBox="1"/>
                <p:nvPr/>
              </p:nvSpPr>
              <p:spPr>
                <a:xfrm>
                  <a:off x="6112913" y="5981885"/>
                  <a:ext cx="17234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4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8A348063-7A54-468A-9960-712BFD5E4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2913" y="5981885"/>
                  <a:ext cx="172342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41FB06CB-2292-4AE6-9686-3DCD7F7F7A0A}"/>
                    </a:ext>
                  </a:extLst>
                </p:cNvPr>
                <p:cNvSpPr txBox="1"/>
                <p:nvPr/>
              </p:nvSpPr>
              <p:spPr>
                <a:xfrm>
                  <a:off x="6134994" y="6295002"/>
                  <a:ext cx="4790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41FB06CB-2292-4AE6-9686-3DCD7F7F7A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4994" y="6295002"/>
                  <a:ext cx="479042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EDC5F21F-A99C-4BE9-996C-2F077D900559}"/>
                    </a:ext>
                  </a:extLst>
                </p:cNvPr>
                <p:cNvSpPr txBox="1"/>
                <p:nvPr/>
              </p:nvSpPr>
              <p:spPr>
                <a:xfrm>
                  <a:off x="6472251" y="6286805"/>
                  <a:ext cx="4790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EDC5F21F-A99C-4BE9-996C-2F077D900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2251" y="6286805"/>
                  <a:ext cx="479042" cy="338554"/>
                </a:xfrm>
                <a:prstGeom prst="rect">
                  <a:avLst/>
                </a:prstGeom>
                <a:blipFill>
                  <a:blip r:embed="rId6"/>
                  <a:stretch>
                    <a:fillRect r="-384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424A9D6C-6364-46A3-A29A-01A8ED8CE6EE}"/>
                    </a:ext>
                  </a:extLst>
                </p:cNvPr>
                <p:cNvSpPr txBox="1"/>
                <p:nvPr/>
              </p:nvSpPr>
              <p:spPr>
                <a:xfrm>
                  <a:off x="7264015" y="6276845"/>
                  <a:ext cx="4790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424A9D6C-6364-46A3-A29A-01A8ED8CE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4015" y="6276845"/>
                  <a:ext cx="479042" cy="338554"/>
                </a:xfrm>
                <a:prstGeom prst="rect">
                  <a:avLst/>
                </a:prstGeom>
                <a:blipFill>
                  <a:blip r:embed="rId7"/>
                  <a:stretch>
                    <a:fillRect r="-512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2E204970-FDAC-4B47-9732-26F8BCC97823}"/>
                    </a:ext>
                  </a:extLst>
                </p:cNvPr>
                <p:cNvSpPr txBox="1"/>
                <p:nvPr/>
              </p:nvSpPr>
              <p:spPr>
                <a:xfrm>
                  <a:off x="6940504" y="6286805"/>
                  <a:ext cx="47904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2E204970-FDAC-4B47-9732-26F8BCC97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0504" y="6286805"/>
                  <a:ext cx="479042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11F5B3FA-F318-4189-88A7-0E6908E0ECE4}"/>
                  </a:ext>
                </a:extLst>
              </p:cNvPr>
              <p:cNvSpPr txBox="1"/>
              <p:nvPr/>
            </p:nvSpPr>
            <p:spPr>
              <a:xfrm>
                <a:off x="4633398" y="3487586"/>
                <a:ext cx="117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11F5B3FA-F318-4189-88A7-0E6908E0E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398" y="3487586"/>
                <a:ext cx="11784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BDE06C4-035B-45FA-9201-B9E4CAA10249}"/>
                  </a:ext>
                </a:extLst>
              </p:cNvPr>
              <p:cNvSpPr txBox="1"/>
              <p:nvPr/>
            </p:nvSpPr>
            <p:spPr>
              <a:xfrm>
                <a:off x="4691950" y="3818416"/>
                <a:ext cx="4790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BDE06C4-035B-45FA-9201-B9E4CAA10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950" y="3818416"/>
                <a:ext cx="479042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77DC520-2014-4830-B9D3-6EC051DAE4D1}"/>
                  </a:ext>
                </a:extLst>
              </p:cNvPr>
              <p:cNvSpPr txBox="1"/>
              <p:nvPr/>
            </p:nvSpPr>
            <p:spPr>
              <a:xfrm>
                <a:off x="5222598" y="3818416"/>
                <a:ext cx="4512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77DC520-2014-4830-B9D3-6EC051DAE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598" y="3818416"/>
                <a:ext cx="45127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904EB6E7-55EA-4804-BB72-8B19F2E86FD4}"/>
              </a:ext>
            </a:extLst>
          </p:cNvPr>
          <p:cNvSpPr/>
          <p:nvPr/>
        </p:nvSpPr>
        <p:spPr>
          <a:xfrm>
            <a:off x="5658207" y="3693885"/>
            <a:ext cx="512929" cy="197267"/>
          </a:xfrm>
          <a:prstGeom prst="rightArrow">
            <a:avLst/>
          </a:prstGeom>
          <a:solidFill>
            <a:srgbClr val="92D050"/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1E549F9E-CB07-4D4B-92BF-C9E065794F5A}"/>
              </a:ext>
            </a:extLst>
          </p:cNvPr>
          <p:cNvSpPr/>
          <p:nvPr/>
        </p:nvSpPr>
        <p:spPr>
          <a:xfrm>
            <a:off x="4163267" y="3712465"/>
            <a:ext cx="512929" cy="197267"/>
          </a:xfrm>
          <a:prstGeom prst="rightArrow">
            <a:avLst/>
          </a:prstGeom>
          <a:solidFill>
            <a:srgbClr val="92D050"/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箭號: 向右 26">
            <a:extLst>
              <a:ext uri="{FF2B5EF4-FFF2-40B4-BE49-F238E27FC236}">
                <a16:creationId xmlns:a16="http://schemas.microsoft.com/office/drawing/2014/main" id="{A8B2A1FE-C70E-4CD8-85CE-472ED7E93BAB}"/>
              </a:ext>
            </a:extLst>
          </p:cNvPr>
          <p:cNvSpPr/>
          <p:nvPr/>
        </p:nvSpPr>
        <p:spPr>
          <a:xfrm>
            <a:off x="7718738" y="3719782"/>
            <a:ext cx="512929" cy="197267"/>
          </a:xfrm>
          <a:prstGeom prst="rightArrow">
            <a:avLst/>
          </a:prstGeom>
          <a:solidFill>
            <a:srgbClr val="92D050"/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BA212897-24F1-4999-B7F4-9E310685AD9A}"/>
                  </a:ext>
                </a:extLst>
              </p:cNvPr>
              <p:cNvSpPr txBox="1"/>
              <p:nvPr/>
            </p:nvSpPr>
            <p:spPr>
              <a:xfrm>
                <a:off x="4556660" y="3160678"/>
                <a:ext cx="1418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AC term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BA212897-24F1-4999-B7F4-9E310685A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660" y="3160678"/>
                <a:ext cx="1418209" cy="369332"/>
              </a:xfrm>
              <a:prstGeom prst="rect">
                <a:avLst/>
              </a:prstGeom>
              <a:blipFill>
                <a:blip r:embed="rId12"/>
                <a:stretch>
                  <a:fillRect l="-3433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1B80B06E-501D-43F5-B152-63378BA65DAA}"/>
                  </a:ext>
                </a:extLst>
              </p:cNvPr>
              <p:cNvSpPr txBox="1"/>
              <p:nvPr/>
            </p:nvSpPr>
            <p:spPr>
              <a:xfrm>
                <a:off x="8609272" y="3143523"/>
                <a:ext cx="1008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Input :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1B80B06E-501D-43F5-B152-63378BA65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272" y="3143523"/>
                <a:ext cx="1008609" cy="369332"/>
              </a:xfrm>
              <a:prstGeom prst="rect">
                <a:avLst/>
              </a:prstGeom>
              <a:blipFill>
                <a:blip r:embed="rId13"/>
                <a:stretch>
                  <a:fillRect l="-4819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5AB8BF0B-2AB3-443C-9109-9683E94FEEA3}"/>
                  </a:ext>
                </a:extLst>
              </p:cNvPr>
              <p:cNvSpPr txBox="1"/>
              <p:nvPr/>
            </p:nvSpPr>
            <p:spPr>
              <a:xfrm>
                <a:off x="1710326" y="3141971"/>
                <a:ext cx="1042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Output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5AB8BF0B-2AB3-443C-9109-9683E94FE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26" y="3141971"/>
                <a:ext cx="1042593" cy="369332"/>
              </a:xfrm>
              <a:prstGeom prst="rect">
                <a:avLst/>
              </a:prstGeom>
              <a:blipFill>
                <a:blip r:embed="rId14"/>
                <a:stretch>
                  <a:fillRect l="-5263" t="-8197" r="-58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C419D038-2218-467E-83CC-1B995CF3CA2A}"/>
                  </a:ext>
                </a:extLst>
              </p:cNvPr>
              <p:cNvSpPr txBox="1"/>
              <p:nvPr/>
            </p:nvSpPr>
            <p:spPr>
              <a:xfrm>
                <a:off x="1684831" y="3589221"/>
                <a:ext cx="955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C419D038-2218-467E-83CC-1B995CF3C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831" y="3589221"/>
                <a:ext cx="955069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extLst>
              <a:ext uri="{FF2B5EF4-FFF2-40B4-BE49-F238E27FC236}">
                <a16:creationId xmlns:a16="http://schemas.microsoft.com/office/drawing/2014/main" id="{DE7DB851-C382-4267-96E8-5C70AA0C0EBB}"/>
              </a:ext>
            </a:extLst>
          </p:cNvPr>
          <p:cNvSpPr/>
          <p:nvPr/>
        </p:nvSpPr>
        <p:spPr>
          <a:xfrm>
            <a:off x="1677935" y="3106648"/>
            <a:ext cx="8340860" cy="1150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24E7067C-325E-4620-AA0B-01A8466EC167}"/>
                  </a:ext>
                </a:extLst>
              </p:cNvPr>
              <p:cNvSpPr txBox="1"/>
              <p:nvPr/>
            </p:nvSpPr>
            <p:spPr>
              <a:xfrm>
                <a:off x="671384" y="4464293"/>
                <a:ext cx="10940414" cy="271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Stability of </a:t>
                </a:r>
                <a:r>
                  <a:rPr lang="en-US" altLang="zh-TW" sz="2400" dirty="0" err="1"/>
                  <a:t>Saak</a:t>
                </a:r>
                <a:r>
                  <a:rPr lang="en-US" altLang="zh-TW" sz="2400" dirty="0"/>
                  <a:t> transform : Bounded input bounded output (BIBO) system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Stability of forward </a:t>
                </a:r>
                <a:r>
                  <a:rPr lang="en-US" altLang="zh-TW" sz="2000" dirty="0" err="1"/>
                  <a:t>Saak</a:t>
                </a:r>
                <a:r>
                  <a:rPr lang="en-US" altLang="zh-TW" sz="2000" dirty="0"/>
                  <a:t> transform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Stability of inverse </a:t>
                </a:r>
                <a:r>
                  <a:rPr lang="en-US" altLang="zh-TW" sz="2000" dirty="0" err="1"/>
                  <a:t>Saak</a:t>
                </a:r>
                <a:r>
                  <a:rPr lang="en-US" altLang="zh-TW" sz="2000" dirty="0"/>
                  <a:t> transform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Lemma: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TW" sz="2000" dirty="0"/>
                  <a:t> is an orthonormal matrix,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/>
                  <a:t>is a vector,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TW" dirty="0"/>
              </a:p>
              <a:p>
                <a:pPr lvl="2"/>
                <a:endParaRPr lang="en-US" altLang="zh-TW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24E7067C-325E-4620-AA0B-01A8466EC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84" y="4464293"/>
                <a:ext cx="10940414" cy="2713948"/>
              </a:xfrm>
              <a:prstGeom prst="rect">
                <a:avLst/>
              </a:prstGeom>
              <a:blipFill>
                <a:blip r:embed="rId16"/>
                <a:stretch>
                  <a:fillRect l="-724" t="-17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>
            <a:extLst>
              <a:ext uri="{FF2B5EF4-FFF2-40B4-BE49-F238E27FC236}">
                <a16:creationId xmlns:a16="http://schemas.microsoft.com/office/drawing/2014/main" id="{277C60F9-8331-4B04-A4CE-49428F1E53B4}"/>
              </a:ext>
            </a:extLst>
          </p:cNvPr>
          <p:cNvSpPr txBox="1"/>
          <p:nvPr/>
        </p:nvSpPr>
        <p:spPr>
          <a:xfrm>
            <a:off x="23153" y="233540"/>
            <a:ext cx="858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Unsupervised Representation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328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B6DD45A-6062-440D-83FC-AC247157AC61}"/>
              </a:ext>
            </a:extLst>
          </p:cNvPr>
          <p:cNvSpPr txBox="1"/>
          <p:nvPr/>
        </p:nvSpPr>
        <p:spPr>
          <a:xfrm>
            <a:off x="226503" y="969762"/>
            <a:ext cx="1121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2019-</a:t>
            </a:r>
            <a:r>
              <a:rPr lang="zh-TW" altLang="en-US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Saab transform (Subspace approximation via adjusted bias transform)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43D6A67-F0E2-4410-8A42-4F1BE9257E34}"/>
              </a:ext>
            </a:extLst>
          </p:cNvPr>
          <p:cNvSpPr txBox="1"/>
          <p:nvPr/>
        </p:nvSpPr>
        <p:spPr>
          <a:xfrm>
            <a:off x="96155" y="282981"/>
            <a:ext cx="858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Unsupervised Representation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831545C1-ED4C-4982-9C6C-EB374B3EAB68}"/>
                  </a:ext>
                </a:extLst>
              </p:cNvPr>
              <p:cNvSpPr txBox="1"/>
              <p:nvPr/>
            </p:nvSpPr>
            <p:spPr>
              <a:xfrm>
                <a:off x="429950" y="1471878"/>
                <a:ext cx="8252324" cy="4973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Affine transformation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 ,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Kernel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 selection :   Using KLT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𝐷𝐶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 : One DC term: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𝐴𝐶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dirty="0"/>
                  <a:t> AC term: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dirty="0"/>
                  <a:t> 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Bias selection: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Positive response constraint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TW" dirty="0"/>
                  <a:t> ,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zh-TW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Constant bias constraint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rad>
                  </m:oMath>
                </a14:m>
                <a:r>
                  <a:rPr lang="en-US" altLang="zh-TW" dirty="0"/>
                  <a:t> ,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/>
                  <a:t>: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bias value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𝑑</m:t>
                    </m:r>
                    <m:rad>
                      <m:radPr>
                        <m:deg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rad>
                    <m:r>
                      <a:rPr lang="en-US" altLang="zh-TW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altLang="zh-TW" dirty="0"/>
                  <a:t>, ,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All biases are lied in the DC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Bias selection rule 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rad>
                  </m:oMath>
                </a14:m>
                <a:r>
                  <a:rPr lang="en-US" altLang="zh-TW" dirty="0"/>
                  <a:t> ,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/>
                  <a:t>: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bias value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dirty="0"/>
                  <a:t>  ,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zh-TW" altLang="en-US" dirty="0"/>
                  <a:t>  </a:t>
                </a:r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831545C1-ED4C-4982-9C6C-EB374B3EA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50" y="1471878"/>
                <a:ext cx="8252324" cy="4973926"/>
              </a:xfrm>
              <a:prstGeom prst="rect">
                <a:avLst/>
              </a:prstGeom>
              <a:blipFill>
                <a:blip r:embed="rId3"/>
                <a:stretch>
                  <a:fillRect l="-517" t="-30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>
            <a:extLst>
              <a:ext uri="{FF2B5EF4-FFF2-40B4-BE49-F238E27FC236}">
                <a16:creationId xmlns:a16="http://schemas.microsoft.com/office/drawing/2014/main" id="{8FF44A6F-C7CA-4F7B-8FF8-FEAC2C7F6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04" y="2409487"/>
            <a:ext cx="5471384" cy="20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13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CB86E2-398D-4163-BFC3-13E63DDD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67" y="-24394"/>
            <a:ext cx="12032609" cy="775778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Unsupervised Representation Learning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635E83-0B59-49C4-BD47-9F4DBB223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7" y="643812"/>
            <a:ext cx="12032609" cy="6117510"/>
          </a:xfrm>
        </p:spPr>
        <p:txBody>
          <a:bodyPr/>
          <a:lstStyle/>
          <a:p>
            <a:r>
              <a:rPr lang="en-US" altLang="zh-TW" dirty="0"/>
              <a:t>Multi-Saab transform :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  <a:r>
              <a:rPr lang="en-US" altLang="zh-TW" baseline="30000" dirty="0"/>
              <a:t>st</a:t>
            </a:r>
            <a:r>
              <a:rPr lang="en-US" altLang="zh-TW" dirty="0"/>
              <a:t> stage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A2D9DFD-73C4-4531-A225-ADCED8C61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0" y="1755073"/>
            <a:ext cx="957523" cy="982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E675290-7423-4418-812F-3E2626B69E4D}"/>
                  </a:ext>
                </a:extLst>
              </p:cNvPr>
              <p:cNvSpPr txBox="1"/>
              <p:nvPr/>
            </p:nvSpPr>
            <p:spPr>
              <a:xfrm>
                <a:off x="1573050" y="1665119"/>
                <a:ext cx="2323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60000×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×32×1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E675290-7423-4418-812F-3E2626B69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50" y="1665119"/>
                <a:ext cx="23230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690B947-6ABB-4149-A81D-A8335CD2E680}"/>
                  </a:ext>
                </a:extLst>
              </p:cNvPr>
              <p:cNvSpPr txBox="1"/>
              <p:nvPr/>
            </p:nvSpPr>
            <p:spPr>
              <a:xfrm>
                <a:off x="-110974" y="1208762"/>
                <a:ext cx="42108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𝑡𝑟𝑎𝑖𝑛𝑖𝑛𝑔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h𝑒𝑖𝑔h𝑡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𝑤𝑖𝑑𝑡h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𝑐h𝑎𝑛𝑛𝑒𝑙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2690B947-6ABB-4149-A81D-A8335CD2E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974" y="1208762"/>
                <a:ext cx="4210896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3EC6D47-D378-4197-9E49-46641794AB93}"/>
                  </a:ext>
                </a:extLst>
              </p:cNvPr>
              <p:cNvSpPr txBox="1"/>
              <p:nvPr/>
            </p:nvSpPr>
            <p:spPr>
              <a:xfrm>
                <a:off x="3933021" y="1997786"/>
                <a:ext cx="24079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/>
                  <a:t>Patches with kernel size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with stride=1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3EC6D47-D378-4197-9E49-46641794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021" y="1997786"/>
                <a:ext cx="2407968" cy="646331"/>
              </a:xfrm>
              <a:prstGeom prst="rect">
                <a:avLst/>
              </a:prstGeom>
              <a:blipFill>
                <a:blip r:embed="rId5"/>
                <a:stretch>
                  <a:fillRect l="-1772" t="-5660" r="-1772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3DC6E157-DEB0-4B19-A05D-95DF96077DCB}"/>
              </a:ext>
            </a:extLst>
          </p:cNvPr>
          <p:cNvSpPr/>
          <p:nvPr/>
        </p:nvSpPr>
        <p:spPr>
          <a:xfrm>
            <a:off x="4024362" y="1878136"/>
            <a:ext cx="2260802" cy="88787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275CC23-6456-4964-A067-843361C00A97}"/>
                  </a:ext>
                </a:extLst>
              </p:cNvPr>
              <p:cNvSpPr txBox="1"/>
              <p:nvPr/>
            </p:nvSpPr>
            <p:spPr>
              <a:xfrm>
                <a:off x="6340989" y="1788973"/>
                <a:ext cx="21942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60000×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275CC23-6456-4964-A067-843361C00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989" y="1788973"/>
                <a:ext cx="219425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148B5DF-D497-40A1-A48D-0031901E4D46}"/>
                  </a:ext>
                </a:extLst>
              </p:cNvPr>
              <p:cNvSpPr txBox="1"/>
              <p:nvPr/>
            </p:nvSpPr>
            <p:spPr>
              <a:xfrm>
                <a:off x="103464" y="5145488"/>
                <a:ext cx="10261655" cy="2204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TW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1981-Karhunen–</a:t>
                </a:r>
                <a:r>
                  <a:rPr lang="en-US" altLang="zh-TW" b="1" dirty="0" err="1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Loéve</a:t>
                </a:r>
                <a:r>
                  <a:rPr lang="en-US" altLang="zh-TW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transform (KLT or PCA)</a:t>
                </a:r>
                <a:r>
                  <a:rPr lang="zh-TW" altLang="en-US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Doing decorrelation</a:t>
                </a:r>
              </a:p>
              <a:p>
                <a:endParaRPr lang="en-US" altLang="zh-TW" b="1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𝒛</m:t>
                    </m:r>
                    <m:r>
                      <a:rPr lang="en-US" altLang="zh-TW" sz="16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en-US" altLang="zh-TW" sz="16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𝑲𝒙</m:t>
                    </m:r>
                  </m:oMath>
                </a14:m>
                <a:r>
                  <a:rPr lang="zh-TW" altLang="en-US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   where the input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𝒙</m:t>
                    </m:r>
                    <m:r>
                      <a:rPr lang="en-US" altLang="zh-TW" sz="16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 transformation matrix </a:t>
                </a:r>
                <a14:m>
                  <m:oMath xmlns:m="http://schemas.openxmlformats.org/officeDocument/2006/math">
                    <m:r>
                      <a:rPr lang="en-US" altLang="zh-TW" sz="1600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𝑲</m:t>
                    </m:r>
                    <m:r>
                      <a:rPr lang="en-US" altLang="zh-TW" sz="1600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 and the output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altLang="zh-TW" sz="1600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endParaRPr lang="en-US" altLang="zh-TW" sz="1600" b="1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Correlation matrix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𝑹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is a diagonal matrix, which means decorrelation, i.e.  </a:t>
                </a:r>
                <a14:m>
                  <m:oMath xmlns:m="http://schemas.openxmlformats.org/officeDocument/2006/math">
                    <m:r>
                      <a:rPr lang="zh-TW" altLang="en-US" sz="1600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1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1600" b="1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𝒊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1600" b="1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1600" b="1" i="1">
                                    <a:solidFill>
                                      <a:srgbClr val="004F8D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600" i="1">
                                    <a:solidFill>
                                      <a:srgbClr val="004F8D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sz="1600" b="1" i="1" smtClean="0">
                                    <a:solidFill>
                                      <a:srgbClr val="004F8D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  <m:t>𝒋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1600" b="1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𝑯</m:t>
                            </m:r>
                          </m:sup>
                        </m:sSup>
                      </m:e>
                    </m:d>
                    <m:r>
                      <a:rPr lang="en-US" altLang="zh-TW" sz="16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0</m:t>
                    </m:r>
                  </m:oMath>
                </a14:m>
                <a:r>
                  <a:rPr lang="en-US" altLang="zh-TW" sz="1600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𝑖</m:t>
                    </m:r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TW" sz="1600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𝑹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𝒛</m:t>
                        </m:r>
                      </m:sub>
                    </m:sSub>
                    <m:r>
                      <a:rPr lang="en-US" altLang="zh-TW" sz="16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zh-TW" altLang="en-US" sz="16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𝒛</m:t>
                        </m:r>
                        <m:sSup>
                          <m:sSupPr>
                            <m:ctrlPr>
                              <a:rPr lang="en-US" altLang="zh-TW" sz="1600" b="1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sz="1600" b="1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𝒛</m:t>
                            </m:r>
                          </m:e>
                          <m:sup>
                            <m:r>
                              <a:rPr lang="en-US" altLang="zh-TW" sz="1600" b="1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𝑯</m:t>
                            </m:r>
                          </m:sup>
                        </m:sSup>
                      </m:e>
                    </m:d>
                    <m:r>
                      <a:rPr lang="en-US" altLang="zh-TW" sz="1600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en-US" altLang="zh-TW" sz="1600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𝑲</m:t>
                    </m:r>
                    <m:r>
                      <a:rPr lang="zh-TW" altLang="en-US" sz="1600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𝒙</m:t>
                        </m:r>
                        <m:sSup>
                          <m:sSupPr>
                            <m:ctrlPr>
                              <a:rPr lang="en-US" altLang="zh-TW" sz="1600" b="1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sz="1600" b="1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TW" sz="1600" b="1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𝑯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𝑲</m:t>
                        </m:r>
                      </m:e>
                      <m:sup>
                        <m: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𝑯</m:t>
                        </m:r>
                      </m:sup>
                    </m:sSup>
                    <m:r>
                      <a:rPr lang="en-US" altLang="zh-TW" sz="16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en-US" altLang="zh-TW" sz="1600" b="1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𝑲</m:t>
                    </m:r>
                    <m:sSub>
                      <m:sSubPr>
                        <m:ctrlP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𝑹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𝒙</m:t>
                        </m:r>
                      </m:sub>
                    </m:sSub>
                    <m:sSup>
                      <m:sSupPr>
                        <m:ctrlP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𝑲</m:t>
                        </m:r>
                      </m:e>
                      <m:sup>
                        <m: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𝑯</m:t>
                        </m:r>
                      </m:sup>
                    </m:sSup>
                  </m:oMath>
                </a14:m>
                <a:endParaRPr lang="en-US" altLang="zh-TW" sz="1600" b="1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𝑲</m:t>
                    </m:r>
                  </m:oMath>
                </a14:m>
                <a:r>
                  <a:rPr lang="zh-TW" altLang="en-US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is an orthonormal matrix whose column vectors are composed of the eigenvectors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𝑹</m:t>
                        </m:r>
                      </m:e>
                      <m:sub>
                        <m:r>
                          <a:rPr lang="en-US" altLang="zh-TW" sz="1600" b="1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𝒙</m:t>
                        </m:r>
                      </m:sub>
                    </m:sSub>
                  </m:oMath>
                </a14:m>
                <a:endParaRPr lang="zh-TW" altLang="en-US" sz="1600" b="1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TW" sz="1600" b="1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148B5DF-D497-40A1-A48D-0031901E4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64" y="5145488"/>
                <a:ext cx="10261655" cy="2204193"/>
              </a:xfrm>
              <a:prstGeom prst="rect">
                <a:avLst/>
              </a:prstGeom>
              <a:blipFill>
                <a:blip r:embed="rId7"/>
                <a:stretch>
                  <a:fillRect l="-416" t="-1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>
            <a:extLst>
              <a:ext uri="{FF2B5EF4-FFF2-40B4-BE49-F238E27FC236}">
                <a16:creationId xmlns:a16="http://schemas.microsoft.com/office/drawing/2014/main" id="{E7ABB4F1-0535-4864-9ECB-6E33C351DCF0}"/>
              </a:ext>
            </a:extLst>
          </p:cNvPr>
          <p:cNvGrpSpPr/>
          <p:nvPr/>
        </p:nvGrpSpPr>
        <p:grpSpPr>
          <a:xfrm>
            <a:off x="8522104" y="1230994"/>
            <a:ext cx="3270837" cy="1713538"/>
            <a:chOff x="6977273" y="2219559"/>
            <a:chExt cx="3270837" cy="171353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32AE30B-6FAC-4A09-BD3E-B68B024596D3}"/>
                </a:ext>
              </a:extLst>
            </p:cNvPr>
            <p:cNvSpPr/>
            <p:nvPr/>
          </p:nvSpPr>
          <p:spPr>
            <a:xfrm>
              <a:off x="7032233" y="2688835"/>
              <a:ext cx="2843544" cy="124426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61420DA-FABE-4453-8015-2514D6C1DBB1}"/>
                </a:ext>
              </a:extLst>
            </p:cNvPr>
            <p:cNvSpPr txBox="1"/>
            <p:nvPr/>
          </p:nvSpPr>
          <p:spPr>
            <a:xfrm>
              <a:off x="7332113" y="2719079"/>
              <a:ext cx="24438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Do PCA with 5 AC filters</a:t>
              </a:r>
            </a:p>
            <a:p>
              <a:pPr algn="ctr"/>
              <a:r>
                <a:rPr lang="en-US" altLang="zh-TW" dirty="0"/>
                <a:t>And adding 1 DC filter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8C5F421A-B190-4C74-8AC4-1434E3F3CA5D}"/>
                    </a:ext>
                  </a:extLst>
                </p:cNvPr>
                <p:cNvSpPr txBox="1"/>
                <p:nvPr/>
              </p:nvSpPr>
              <p:spPr>
                <a:xfrm>
                  <a:off x="7161559" y="3281824"/>
                  <a:ext cx="3086551" cy="6251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TW" sz="1400" dirty="0"/>
                    <a:t>DC filter vector :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endParaRPr lang="en-US" altLang="zh-TW" sz="14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TW" sz="140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zh-TW" altLang="en-US" sz="1400" dirty="0"/>
                    <a:t> </a:t>
                  </a:r>
                  <a:r>
                    <a:rPr lang="en-US" altLang="zh-TW" sz="1400" dirty="0"/>
                    <a:t>is the number of channels</a:t>
                  </a:r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8C5F421A-B190-4C74-8AC4-1434E3F3CA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559" y="3281824"/>
                  <a:ext cx="3086551" cy="625108"/>
                </a:xfrm>
                <a:prstGeom prst="rect">
                  <a:avLst/>
                </a:prstGeom>
                <a:blipFill>
                  <a:blip r:embed="rId8"/>
                  <a:stretch>
                    <a:fillRect l="-197" b="-970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B31695B9-D379-404F-9F4D-86759F7A4502}"/>
                    </a:ext>
                  </a:extLst>
                </p:cNvPr>
                <p:cNvSpPr txBox="1"/>
                <p:nvPr/>
              </p:nvSpPr>
              <p:spPr>
                <a:xfrm>
                  <a:off x="6977273" y="2219559"/>
                  <a:ext cx="28431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/>
                    <a:t>Transformed matrix : </a:t>
                  </a:r>
                  <a14:m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×25</m:t>
                      </m:r>
                    </m:oMath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B31695B9-D379-404F-9F4D-86759F7A45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7273" y="2219559"/>
                  <a:ext cx="284315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931" t="-9836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CD69DCEA-3EC8-4694-844F-DE0EAD821F04}"/>
              </a:ext>
            </a:extLst>
          </p:cNvPr>
          <p:cNvSpPr/>
          <p:nvPr/>
        </p:nvSpPr>
        <p:spPr>
          <a:xfrm>
            <a:off x="8577064" y="3985836"/>
            <a:ext cx="2843544" cy="88787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744AB633-6C33-4CA2-8EB2-23635D581936}"/>
                  </a:ext>
                </a:extLst>
              </p:cNvPr>
              <p:cNvSpPr txBox="1"/>
              <p:nvPr/>
            </p:nvSpPr>
            <p:spPr>
              <a:xfrm>
                <a:off x="9091611" y="4127147"/>
                <a:ext cx="17578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Max pooling </a:t>
                </a:r>
              </a:p>
              <a:p>
                <a:pPr algn="ctr"/>
                <a:r>
                  <a:rPr lang="en-US" altLang="zh-TW" dirty="0"/>
                  <a:t>with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744AB633-6C33-4CA2-8EB2-23635D581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1611" y="4127147"/>
                <a:ext cx="1757877" cy="646331"/>
              </a:xfrm>
              <a:prstGeom prst="rect">
                <a:avLst/>
              </a:prstGeom>
              <a:blipFill>
                <a:blip r:embed="rId10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92F1F3C-4057-4768-A9CC-8998E51F20D9}"/>
                  </a:ext>
                </a:extLst>
              </p:cNvPr>
              <p:cNvSpPr txBox="1"/>
              <p:nvPr/>
            </p:nvSpPr>
            <p:spPr>
              <a:xfrm>
                <a:off x="6218160" y="3862732"/>
                <a:ext cx="2323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60000×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92F1F3C-4057-4768-A9CC-8998E51F2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160" y="3862732"/>
                <a:ext cx="23230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D9E52D0E-ED41-4706-A7C1-80AEC2904526}"/>
              </a:ext>
            </a:extLst>
          </p:cNvPr>
          <p:cNvSpPr/>
          <p:nvPr/>
        </p:nvSpPr>
        <p:spPr>
          <a:xfrm>
            <a:off x="1486203" y="2127576"/>
            <a:ext cx="2538159" cy="2539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61669BBA-007A-4D35-B02B-8678612B3222}"/>
              </a:ext>
            </a:extLst>
          </p:cNvPr>
          <p:cNvSpPr/>
          <p:nvPr/>
        </p:nvSpPr>
        <p:spPr>
          <a:xfrm>
            <a:off x="6329529" y="2195440"/>
            <a:ext cx="2247535" cy="253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箭號: 向下 26">
            <a:extLst>
              <a:ext uri="{FF2B5EF4-FFF2-40B4-BE49-F238E27FC236}">
                <a16:creationId xmlns:a16="http://schemas.microsoft.com/office/drawing/2014/main" id="{BD4049E0-A0C1-4A16-A163-62010CB64A59}"/>
              </a:ext>
            </a:extLst>
          </p:cNvPr>
          <p:cNvSpPr/>
          <p:nvPr/>
        </p:nvSpPr>
        <p:spPr>
          <a:xfrm>
            <a:off x="9478552" y="2960460"/>
            <a:ext cx="326572" cy="10413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8DD4E498-D3C6-4D6E-AA69-AE16638FD06D}"/>
                  </a:ext>
                </a:extLst>
              </p:cNvPr>
              <p:cNvSpPr txBox="1"/>
              <p:nvPr/>
            </p:nvSpPr>
            <p:spPr>
              <a:xfrm>
                <a:off x="9687952" y="3282401"/>
                <a:ext cx="2323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60000×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8DD4E498-D3C6-4D6E-AA69-AE16638FD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952" y="3282401"/>
                <a:ext cx="23230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號: 向左 28">
            <a:extLst>
              <a:ext uri="{FF2B5EF4-FFF2-40B4-BE49-F238E27FC236}">
                <a16:creationId xmlns:a16="http://schemas.microsoft.com/office/drawing/2014/main" id="{6AA9C13A-5EF6-47EF-81D5-AFE037E00044}"/>
              </a:ext>
            </a:extLst>
          </p:cNvPr>
          <p:cNvSpPr/>
          <p:nvPr/>
        </p:nvSpPr>
        <p:spPr>
          <a:xfrm>
            <a:off x="6253993" y="4256643"/>
            <a:ext cx="2323071" cy="30777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5283CBA4-A2ED-4677-BF99-C1C6F5F46A7F}"/>
              </a:ext>
            </a:extLst>
          </p:cNvPr>
          <p:cNvSpPr txBox="1"/>
          <p:nvPr/>
        </p:nvSpPr>
        <p:spPr>
          <a:xfrm>
            <a:off x="3682968" y="4215721"/>
            <a:ext cx="248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</a:t>
            </a:r>
            <a:r>
              <a:rPr lang="en-US" altLang="zh-TW" baseline="30000" dirty="0"/>
              <a:t>nd</a:t>
            </a:r>
            <a:r>
              <a:rPr lang="en-US" altLang="zh-TW" dirty="0"/>
              <a:t> stage Saab transform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82969" y="1063869"/>
            <a:ext cx="7809972" cy="22185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685201" y="1075151"/>
            <a:ext cx="153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Conv. layer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68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EFA879-BBEB-409F-9846-AC8FD840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5778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Unsupervised Representation Learning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7251D1-F5D9-4160-852F-341B078C9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3" y="775778"/>
            <a:ext cx="11996257" cy="5977360"/>
          </a:xfrm>
        </p:spPr>
        <p:txBody>
          <a:bodyPr/>
          <a:lstStyle/>
          <a:p>
            <a:r>
              <a:rPr lang="en-US" altLang="zh-TW" dirty="0"/>
              <a:t>Multi-Saab transform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2</a:t>
            </a:r>
            <a:r>
              <a:rPr lang="en-US" altLang="zh-TW" baseline="30000" dirty="0"/>
              <a:t>nd</a:t>
            </a:r>
            <a:r>
              <a:rPr lang="en-US" altLang="zh-TW" dirty="0"/>
              <a:t> stage</a:t>
            </a:r>
          </a:p>
          <a:p>
            <a:endParaRPr lang="zh-TW" altLang="en-US" dirty="0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8A6C93C8-7B71-49FC-9C03-161763CD7887}"/>
              </a:ext>
            </a:extLst>
          </p:cNvPr>
          <p:cNvGrpSpPr/>
          <p:nvPr/>
        </p:nvGrpSpPr>
        <p:grpSpPr>
          <a:xfrm>
            <a:off x="2261035" y="2288674"/>
            <a:ext cx="1396536" cy="887877"/>
            <a:chOff x="1944473" y="1646584"/>
            <a:chExt cx="1396536" cy="88787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BE430B8-F753-48A1-8201-031F17806944}"/>
                </a:ext>
              </a:extLst>
            </p:cNvPr>
            <p:cNvSpPr/>
            <p:nvPr/>
          </p:nvSpPr>
          <p:spPr>
            <a:xfrm>
              <a:off x="1944473" y="1646584"/>
              <a:ext cx="1396536" cy="88787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C6D5B775-97AC-435F-B976-5EC39FFA5063}"/>
                </a:ext>
              </a:extLst>
            </p:cNvPr>
            <p:cNvSpPr txBox="1"/>
            <p:nvPr/>
          </p:nvSpPr>
          <p:spPr>
            <a:xfrm>
              <a:off x="1944473" y="1892307"/>
              <a:ext cx="1396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Bias addition</a:t>
              </a:r>
              <a:endParaRPr lang="zh-TW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3BE0B44-5779-497E-93EE-8D184A38C945}"/>
                  </a:ext>
                </a:extLst>
              </p:cNvPr>
              <p:cNvSpPr txBox="1"/>
              <p:nvPr/>
            </p:nvSpPr>
            <p:spPr>
              <a:xfrm>
                <a:off x="184869" y="2253548"/>
                <a:ext cx="20804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60000×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3BE0B44-5779-497E-93EE-8D184A38C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69" y="2253548"/>
                <a:ext cx="208044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1EF2B0E-57DF-4298-8808-822F8BD3E6D4}"/>
                  </a:ext>
                </a:extLst>
              </p:cNvPr>
              <p:cNvSpPr txBox="1"/>
              <p:nvPr/>
            </p:nvSpPr>
            <p:spPr>
              <a:xfrm>
                <a:off x="3610650" y="2275430"/>
                <a:ext cx="20804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60000×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1EF2B0E-57DF-4298-8808-822F8BD3E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650" y="2275430"/>
                <a:ext cx="208044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1A60B52-5DAD-4AB8-922F-F1FDB0D8628E}"/>
                  </a:ext>
                </a:extLst>
              </p:cNvPr>
              <p:cNvSpPr txBox="1"/>
              <p:nvPr/>
            </p:nvSpPr>
            <p:spPr>
              <a:xfrm>
                <a:off x="5655879" y="2462270"/>
                <a:ext cx="24079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/>
                  <a:t>Patches with kernel size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with stride=1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1A60B52-5DAD-4AB8-922F-F1FDB0D86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79" y="2462270"/>
                <a:ext cx="2407968" cy="646331"/>
              </a:xfrm>
              <a:prstGeom prst="rect">
                <a:avLst/>
              </a:prstGeom>
              <a:blipFill>
                <a:blip r:embed="rId4"/>
                <a:stretch>
                  <a:fillRect l="-2025" t="-5660" r="-1519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D21CFD95-2C6B-4668-99B7-91281A2AADE5}"/>
              </a:ext>
            </a:extLst>
          </p:cNvPr>
          <p:cNvSpPr/>
          <p:nvPr/>
        </p:nvSpPr>
        <p:spPr>
          <a:xfrm>
            <a:off x="5729462" y="2288674"/>
            <a:ext cx="2260802" cy="88787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1992900-DD3B-42FB-BB28-981F63DB74C9}"/>
                  </a:ext>
                </a:extLst>
              </p:cNvPr>
              <p:cNvSpPr txBox="1"/>
              <p:nvPr/>
            </p:nvSpPr>
            <p:spPr>
              <a:xfrm>
                <a:off x="8238319" y="2247117"/>
                <a:ext cx="23080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60000×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0×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0×150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1992900-DD3B-42FB-BB28-981F63DB7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319" y="2247117"/>
                <a:ext cx="230806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>
            <a:extLst>
              <a:ext uri="{FF2B5EF4-FFF2-40B4-BE49-F238E27FC236}">
                <a16:creationId xmlns:a16="http://schemas.microsoft.com/office/drawing/2014/main" id="{E9CC1FFB-48F9-4E48-A4E1-1EB8EFE499C4}"/>
              </a:ext>
            </a:extLst>
          </p:cNvPr>
          <p:cNvGrpSpPr/>
          <p:nvPr/>
        </p:nvGrpSpPr>
        <p:grpSpPr>
          <a:xfrm>
            <a:off x="9120015" y="4264920"/>
            <a:ext cx="3358889" cy="1633220"/>
            <a:chOff x="7939780" y="4237734"/>
            <a:chExt cx="3358889" cy="163322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6E2DE51-58C9-4DB5-AFDB-DD955C69613B}"/>
                </a:ext>
              </a:extLst>
            </p:cNvPr>
            <p:cNvSpPr/>
            <p:nvPr/>
          </p:nvSpPr>
          <p:spPr>
            <a:xfrm>
              <a:off x="8082792" y="4626692"/>
              <a:ext cx="2843544" cy="124426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ABAFAAE9-1439-405D-8A82-08574C740F54}"/>
                </a:ext>
              </a:extLst>
            </p:cNvPr>
            <p:cNvSpPr txBox="1"/>
            <p:nvPr/>
          </p:nvSpPr>
          <p:spPr>
            <a:xfrm>
              <a:off x="8291013" y="4694642"/>
              <a:ext cx="25265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Do PCA with 15 AC filters</a:t>
              </a:r>
            </a:p>
            <a:p>
              <a:pPr algn="ctr"/>
              <a:r>
                <a:rPr lang="en-US" altLang="zh-TW" dirty="0"/>
                <a:t>and adding 1 DC filter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6B5D2F6F-5841-4A79-899E-A305FB50BF12}"/>
                    </a:ext>
                  </a:extLst>
                </p:cNvPr>
                <p:cNvSpPr txBox="1"/>
                <p:nvPr/>
              </p:nvSpPr>
              <p:spPr>
                <a:xfrm>
                  <a:off x="8212118" y="5219681"/>
                  <a:ext cx="3086551" cy="6251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TW" sz="1400" dirty="0"/>
                    <a:t>DC filter vector :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endParaRPr lang="en-US" altLang="zh-TW" sz="14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TW" sz="140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zh-TW" altLang="en-US" sz="1400" dirty="0"/>
                    <a:t> </a:t>
                  </a:r>
                  <a:r>
                    <a:rPr lang="en-US" altLang="zh-TW" sz="1400" dirty="0"/>
                    <a:t>is the number of channels</a:t>
                  </a:r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6B5D2F6F-5841-4A79-899E-A305FB50B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2118" y="5219681"/>
                  <a:ext cx="3086551" cy="625108"/>
                </a:xfrm>
                <a:prstGeom prst="rect">
                  <a:avLst/>
                </a:prstGeom>
                <a:blipFill>
                  <a:blip r:embed="rId6"/>
                  <a:stretch>
                    <a:fillRect l="-395" b="-980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52B89D83-4960-415F-B865-F435DC1EF7A8}"/>
                    </a:ext>
                  </a:extLst>
                </p:cNvPr>
                <p:cNvSpPr txBox="1"/>
                <p:nvPr/>
              </p:nvSpPr>
              <p:spPr>
                <a:xfrm>
                  <a:off x="7939780" y="4237734"/>
                  <a:ext cx="30996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/>
                    <a:t>Transformed matrix : </a:t>
                  </a:r>
                  <a14:m>
                    <m:oMath xmlns:m="http://schemas.openxmlformats.org/officeDocument/2006/math">
                      <m:r>
                        <a:rPr lang="en-US" altLang="zh-TW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52B89D83-4960-415F-B865-F435DC1EF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780" y="4237734"/>
                  <a:ext cx="3099631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572" t="-10000" b="-2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A2C83960-315B-4096-A852-067459164F9F}"/>
                  </a:ext>
                </a:extLst>
              </p:cNvPr>
              <p:cNvSpPr txBox="1"/>
              <p:nvPr/>
            </p:nvSpPr>
            <p:spPr>
              <a:xfrm>
                <a:off x="7044863" y="4815560"/>
                <a:ext cx="21942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60000×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0×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0×16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A2C83960-315B-4096-A852-067459164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863" y="4815560"/>
                <a:ext cx="2194255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F25DBE46-7577-4973-A35B-A248B120EA23}"/>
              </a:ext>
            </a:extLst>
          </p:cNvPr>
          <p:cNvSpPr/>
          <p:nvPr/>
        </p:nvSpPr>
        <p:spPr>
          <a:xfrm>
            <a:off x="2188502" y="4858112"/>
            <a:ext cx="1396536" cy="88787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0277E8E-582E-4FAD-BE2A-C7BB593D0F28}"/>
                  </a:ext>
                </a:extLst>
              </p:cNvPr>
              <p:cNvSpPr txBox="1"/>
              <p:nvPr/>
            </p:nvSpPr>
            <p:spPr>
              <a:xfrm>
                <a:off x="2213242" y="4954236"/>
                <a:ext cx="1397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/>
                  <a:t>Max pooling </a:t>
                </a:r>
              </a:p>
              <a:p>
                <a:pPr algn="ctr"/>
                <a:r>
                  <a:rPr lang="en-US" altLang="zh-TW" dirty="0"/>
                  <a:t>with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0277E8E-582E-4FAD-BE2A-C7BB593D0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242" y="4954236"/>
                <a:ext cx="1397626" cy="646331"/>
              </a:xfrm>
              <a:prstGeom prst="rect">
                <a:avLst/>
              </a:prstGeom>
              <a:blipFill>
                <a:blip r:embed="rId9"/>
                <a:stretch>
                  <a:fillRect l="-3057" t="-5660" r="-3493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FF6EE10E-FBC0-4E60-9412-4E2CBACD4B21}"/>
              </a:ext>
            </a:extLst>
          </p:cNvPr>
          <p:cNvSpPr/>
          <p:nvPr/>
        </p:nvSpPr>
        <p:spPr>
          <a:xfrm>
            <a:off x="5752298" y="4858112"/>
            <a:ext cx="1380781" cy="87767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671F23B-CB50-43F7-A619-F16EC8D7E592}"/>
              </a:ext>
            </a:extLst>
          </p:cNvPr>
          <p:cNvSpPr txBox="1"/>
          <p:nvPr/>
        </p:nvSpPr>
        <p:spPr>
          <a:xfrm>
            <a:off x="5761486" y="5055647"/>
            <a:ext cx="137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Remove bias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9CB6EC1-2850-4D96-9A37-895E670746E5}"/>
                  </a:ext>
                </a:extLst>
              </p:cNvPr>
              <p:cNvSpPr txBox="1"/>
              <p:nvPr/>
            </p:nvSpPr>
            <p:spPr>
              <a:xfrm>
                <a:off x="3555526" y="4761592"/>
                <a:ext cx="21942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60000×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0×</m:t>
                      </m:r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0×16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9CB6EC1-2850-4D96-9A37-895E67074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526" y="4761592"/>
                <a:ext cx="2194255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A5517230-1051-4FF6-943B-ACBC6F12DF75}"/>
                  </a:ext>
                </a:extLst>
              </p:cNvPr>
              <p:cNvSpPr txBox="1"/>
              <p:nvPr/>
            </p:nvSpPr>
            <p:spPr>
              <a:xfrm>
                <a:off x="182425" y="4713694"/>
                <a:ext cx="19666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60000×</m:t>
                      </m:r>
                      <m:r>
                        <a:rPr lang="en-US" altLang="zh-TW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×5×16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A5517230-1051-4FF6-943B-ACBC6F12D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" y="4713694"/>
                <a:ext cx="1966629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0E055C67-3FDE-48CB-A803-1C34FBC9FE34}"/>
              </a:ext>
            </a:extLst>
          </p:cNvPr>
          <p:cNvSpPr/>
          <p:nvPr/>
        </p:nvSpPr>
        <p:spPr>
          <a:xfrm>
            <a:off x="517801" y="2592102"/>
            <a:ext cx="1743234" cy="2539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2B3E0E0F-4DF2-4C71-9D3C-5BF74EC1D101}"/>
              </a:ext>
            </a:extLst>
          </p:cNvPr>
          <p:cNvSpPr/>
          <p:nvPr/>
        </p:nvSpPr>
        <p:spPr>
          <a:xfrm>
            <a:off x="3657570" y="2605651"/>
            <a:ext cx="2071891" cy="2539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669D098-3512-464B-963F-097AF69B6432}"/>
              </a:ext>
            </a:extLst>
          </p:cNvPr>
          <p:cNvGrpSpPr/>
          <p:nvPr/>
        </p:nvGrpSpPr>
        <p:grpSpPr>
          <a:xfrm>
            <a:off x="7990264" y="2658388"/>
            <a:ext cx="2679567" cy="1515977"/>
            <a:chOff x="7747669" y="1955565"/>
            <a:chExt cx="2679567" cy="1515977"/>
          </a:xfrm>
        </p:grpSpPr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CA8A9FB1-836E-4853-B87A-51F700227937}"/>
                </a:ext>
              </a:extLst>
            </p:cNvPr>
            <p:cNvCxnSpPr>
              <a:cxnSpLocks/>
            </p:cNvCxnSpPr>
            <p:nvPr/>
          </p:nvCxnSpPr>
          <p:spPr>
            <a:xfrm>
              <a:off x="7747669" y="2010065"/>
              <a:ext cx="2679567" cy="0"/>
            </a:xfrm>
            <a:prstGeom prst="line">
              <a:avLst/>
            </a:prstGeom>
            <a:ln w="1206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DCDF1C8F-3CAA-46CE-924C-F169CE26CD4E}"/>
                </a:ext>
              </a:extLst>
            </p:cNvPr>
            <p:cNvCxnSpPr/>
            <p:nvPr/>
          </p:nvCxnSpPr>
          <p:spPr>
            <a:xfrm>
              <a:off x="10427236" y="1955565"/>
              <a:ext cx="0" cy="1515977"/>
            </a:xfrm>
            <a:prstGeom prst="straightConnector1">
              <a:avLst/>
            </a:prstGeom>
            <a:ln w="1206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箭號: 向左 32">
            <a:extLst>
              <a:ext uri="{FF2B5EF4-FFF2-40B4-BE49-F238E27FC236}">
                <a16:creationId xmlns:a16="http://schemas.microsoft.com/office/drawing/2014/main" id="{AC45C619-9269-4AD2-BE83-4A08949AF754}"/>
              </a:ext>
            </a:extLst>
          </p:cNvPr>
          <p:cNvSpPr/>
          <p:nvPr/>
        </p:nvSpPr>
        <p:spPr>
          <a:xfrm>
            <a:off x="7144785" y="5178917"/>
            <a:ext cx="2112523" cy="30777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箭號: 向左 33">
            <a:extLst>
              <a:ext uri="{FF2B5EF4-FFF2-40B4-BE49-F238E27FC236}">
                <a16:creationId xmlns:a16="http://schemas.microsoft.com/office/drawing/2014/main" id="{CA97A170-5B98-4A41-8519-36220651ADD2}"/>
              </a:ext>
            </a:extLst>
          </p:cNvPr>
          <p:cNvSpPr/>
          <p:nvPr/>
        </p:nvSpPr>
        <p:spPr>
          <a:xfrm>
            <a:off x="3613945" y="5142077"/>
            <a:ext cx="2112523" cy="30777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箭號: 向左 34">
            <a:extLst>
              <a:ext uri="{FF2B5EF4-FFF2-40B4-BE49-F238E27FC236}">
                <a16:creationId xmlns:a16="http://schemas.microsoft.com/office/drawing/2014/main" id="{E553BB80-3117-4BDC-8790-865AC5787034}"/>
              </a:ext>
            </a:extLst>
          </p:cNvPr>
          <p:cNvSpPr/>
          <p:nvPr/>
        </p:nvSpPr>
        <p:spPr>
          <a:xfrm>
            <a:off x="470308" y="5124816"/>
            <a:ext cx="1692364" cy="30777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8201046" y="1632502"/>
            <a:ext cx="153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Conv. layer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5655879" y="1468314"/>
            <a:ext cx="6474601" cy="4914901"/>
            <a:chOff x="5655879" y="1468314"/>
            <a:chExt cx="6474601" cy="4914901"/>
          </a:xfrm>
        </p:grpSpPr>
        <p:cxnSp>
          <p:nvCxnSpPr>
            <p:cNvPr id="27" name="直線接點 26"/>
            <p:cNvCxnSpPr/>
            <p:nvPr/>
          </p:nvCxnSpPr>
          <p:spPr>
            <a:xfrm>
              <a:off x="5655879" y="1468315"/>
              <a:ext cx="6474601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655879" y="1468315"/>
              <a:ext cx="0" cy="2938659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5655879" y="4406974"/>
              <a:ext cx="350185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>
              <a:stCxn id="14" idx="1"/>
            </p:cNvCxnSpPr>
            <p:nvPr/>
          </p:nvCxnSpPr>
          <p:spPr>
            <a:xfrm>
              <a:off x="9120015" y="4449586"/>
              <a:ext cx="0" cy="187952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12106571" y="1468314"/>
              <a:ext cx="0" cy="4914901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9120015" y="6350976"/>
              <a:ext cx="3010465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3967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B6DD45A-6062-440D-83FC-AC247157AC61}"/>
              </a:ext>
            </a:extLst>
          </p:cNvPr>
          <p:cNvSpPr txBox="1"/>
          <p:nvPr/>
        </p:nvSpPr>
        <p:spPr>
          <a:xfrm>
            <a:off x="96155" y="960089"/>
            <a:ext cx="1121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2019-</a:t>
            </a:r>
            <a:r>
              <a:rPr lang="zh-TW" altLang="en-US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Saab transform (Subspace approximation via adjusted bias transform)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43D6A67-F0E2-4410-8A42-4F1BE9257E34}"/>
              </a:ext>
            </a:extLst>
          </p:cNvPr>
          <p:cNvSpPr txBox="1"/>
          <p:nvPr/>
        </p:nvSpPr>
        <p:spPr>
          <a:xfrm>
            <a:off x="96155" y="282981"/>
            <a:ext cx="858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Unsupervised Representation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AFF8A1D-7602-46CB-9AB0-E4807EDC46C2}"/>
              </a:ext>
            </a:extLst>
          </p:cNvPr>
          <p:cNvSpPr txBox="1"/>
          <p:nvPr/>
        </p:nvSpPr>
        <p:spPr>
          <a:xfrm>
            <a:off x="385895" y="1385260"/>
            <a:ext cx="2053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Max-pooling</a:t>
            </a:r>
            <a:endParaRPr lang="zh-TW" altLang="en-US" sz="20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4DEB4F1-E7DC-426E-ABD5-71E38E72A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18" y="2061473"/>
            <a:ext cx="6659062" cy="382245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6C1AF0E-8765-4D34-B1A2-2F91BA192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5" y="2270854"/>
            <a:ext cx="4739778" cy="3075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4BB5E4B-4BA4-4D2B-8C50-338B6DF73874}"/>
                  </a:ext>
                </a:extLst>
              </p:cNvPr>
              <p:cNvSpPr txBox="1"/>
              <p:nvPr/>
            </p:nvSpPr>
            <p:spPr>
              <a:xfrm>
                <a:off x="846723" y="5411518"/>
                <a:ext cx="318548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A patch of size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window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Projection values :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TW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TW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Max pooing: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fun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4BB5E4B-4BA4-4D2B-8C50-338B6DF73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23" y="5411518"/>
                <a:ext cx="3185487" cy="1200329"/>
              </a:xfrm>
              <a:prstGeom prst="rect">
                <a:avLst/>
              </a:prstGeom>
              <a:blipFill>
                <a:blip r:embed="rId5"/>
                <a:stretch>
                  <a:fillRect l="-1341" t="-3046" b="-71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B89FDD07-0EF1-43CC-A5A0-88B7AC4B5D11}"/>
              </a:ext>
            </a:extLst>
          </p:cNvPr>
          <p:cNvSpPr txBox="1"/>
          <p:nvPr/>
        </p:nvSpPr>
        <p:spPr>
          <a:xfrm>
            <a:off x="5886909" y="5949101"/>
            <a:ext cx="504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Multi-stage Saab transform</a:t>
            </a:r>
            <a:r>
              <a:rPr lang="zh-TW" altLang="en-US" dirty="0"/>
              <a:t>  </a:t>
            </a:r>
            <a:r>
              <a:rPr lang="en-US" altLang="zh-TW" dirty="0"/>
              <a:t>(Conv. + Max Pooling)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EF53A2B-BB90-4BE3-B08E-E317EBB88B29}"/>
              </a:ext>
            </a:extLst>
          </p:cNvPr>
          <p:cNvSpPr txBox="1"/>
          <p:nvPr/>
        </p:nvSpPr>
        <p:spPr>
          <a:xfrm>
            <a:off x="9857065" y="1876807"/>
            <a:ext cx="184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C000"/>
                </a:solidFill>
              </a:rPr>
              <a:t>Lower correlation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C64722A-A5C3-45B1-8E34-C32D57A31318}"/>
              </a:ext>
            </a:extLst>
          </p:cNvPr>
          <p:cNvSpPr txBox="1"/>
          <p:nvPr/>
        </p:nvSpPr>
        <p:spPr>
          <a:xfrm>
            <a:off x="5343591" y="3318537"/>
            <a:ext cx="188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2">
                    <a:lumMod val="50000"/>
                  </a:schemeClr>
                </a:solidFill>
              </a:rPr>
              <a:t>Higher correlation</a:t>
            </a:r>
            <a:endParaRPr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F23AC3C7-EEEC-489C-8638-B6781767757D}"/>
              </a:ext>
            </a:extLst>
          </p:cNvPr>
          <p:cNvCxnSpPr>
            <a:stCxn id="15" idx="3"/>
          </p:cNvCxnSpPr>
          <p:nvPr/>
        </p:nvCxnSpPr>
        <p:spPr>
          <a:xfrm>
            <a:off x="7230005" y="3503203"/>
            <a:ext cx="546589" cy="1846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4E8CAEA-F22B-49F2-AA15-4480376D3621}"/>
              </a:ext>
            </a:extLst>
          </p:cNvPr>
          <p:cNvCxnSpPr>
            <a:cxnSpLocks/>
          </p:cNvCxnSpPr>
          <p:nvPr/>
        </p:nvCxnSpPr>
        <p:spPr>
          <a:xfrm>
            <a:off x="10030967" y="2246139"/>
            <a:ext cx="0" cy="1257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8DA3B55-1DA3-48AA-B14F-6872926A6E01}"/>
                  </a:ext>
                </a:extLst>
              </p:cNvPr>
              <p:cNvSpPr txBox="1"/>
              <p:nvPr/>
            </p:nvSpPr>
            <p:spPr>
              <a:xfrm>
                <a:off x="6802919" y="1450313"/>
                <a:ext cx="32149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0" dirty="0">
                    <a:solidFill>
                      <a:srgbClr val="FF0000"/>
                    </a:solidFill>
                  </a:rPr>
                  <a:t>Kernel size (window size)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altLang="zh-TW" dirty="0">
                  <a:solidFill>
                    <a:srgbClr val="FF0000"/>
                  </a:solidFill>
                </a:endParaRPr>
              </a:p>
              <a:p>
                <a:r>
                  <a:rPr lang="en-US" altLang="zh-TW" dirty="0">
                    <a:solidFill>
                      <a:srgbClr val="FF0000"/>
                    </a:solidFill>
                  </a:rPr>
                  <a:t>Stride = 1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8DA3B55-1DA3-48AA-B14F-6872926A6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919" y="1450313"/>
                <a:ext cx="3214919" cy="646331"/>
              </a:xfrm>
              <a:prstGeom prst="rect">
                <a:avLst/>
              </a:prstGeom>
              <a:blipFill>
                <a:blip r:embed="rId6"/>
                <a:stretch>
                  <a:fillRect l="-1708" t="-5660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41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B6DD45A-6062-440D-83FC-AC247157AC61}"/>
              </a:ext>
            </a:extLst>
          </p:cNvPr>
          <p:cNvSpPr txBox="1"/>
          <p:nvPr/>
        </p:nvSpPr>
        <p:spPr>
          <a:xfrm>
            <a:off x="0" y="797875"/>
            <a:ext cx="1121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2019-</a:t>
            </a:r>
            <a:r>
              <a:rPr lang="zh-TW" altLang="en-US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Saab transform (Subspace approximation via adjusted bias transform)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43D6A67-F0E2-4410-8A42-4F1BE9257E34}"/>
              </a:ext>
            </a:extLst>
          </p:cNvPr>
          <p:cNvSpPr txBox="1"/>
          <p:nvPr/>
        </p:nvSpPr>
        <p:spPr>
          <a:xfrm>
            <a:off x="96155" y="282981"/>
            <a:ext cx="858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Unsupervised Representation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D18052B-F038-4B78-BB58-AC600900C83A}"/>
                  </a:ext>
                </a:extLst>
              </p:cNvPr>
              <p:cNvSpPr txBox="1"/>
              <p:nvPr/>
            </p:nvSpPr>
            <p:spPr>
              <a:xfrm>
                <a:off x="96155" y="1197985"/>
                <a:ext cx="9562105" cy="5239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Least-square regressor (LSR):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/>
                  <a:t> 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dirty="0"/>
                  <a:t>   (Affine transformation)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dirty="0"/>
                  <a:t> clusters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Input feature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altLang="zh-TW" dirty="0"/>
                  <a:t>   ,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dirty="0"/>
                  <a:t>    (N : Numbers of training data)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Output label :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altLang="zh-TW" dirty="0"/>
                  <a:t> ,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dirty="0"/>
                  <a:t>    (N : Numbers of training data)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2,1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1,2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1,2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2,1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2,2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Fully connection layer of </a:t>
                </a:r>
                <a:r>
                  <a:rPr lang="en-US" altLang="zh-TW" dirty="0" err="1"/>
                  <a:t>LeNet</a:t>
                </a:r>
                <a:r>
                  <a:rPr lang="en-US" altLang="zh-TW" dirty="0"/>
                  <a:t> (Multi-Stage LSR):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Stage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</m:oMath>
                </a14:m>
                <a:r>
                  <a:rPr lang="en-US" altLang="zh-TW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=400+1 , 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endParaRPr lang="en-US" altLang="zh-TW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Stage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</m:oMath>
                </a14:m>
                <a:r>
                  <a:rPr lang="en-US" altLang="zh-TW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120+1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, 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84</m:t>
                    </m:r>
                  </m:oMath>
                </a14:m>
                <a:endParaRPr lang="en-US" altLang="zh-TW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Stage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ΙΙ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84+1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, 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altLang="zh-TW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Output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altLang="zh-TW" dirty="0"/>
                  <a:t> one-hot vectors  </a:t>
                </a:r>
              </a:p>
              <a:p>
                <a:pPr lvl="1"/>
                <a:r>
                  <a:rPr lang="en-US" altLang="zh-TW" dirty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1,0,…,0</m:t>
                            </m:r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,…,0</m:t>
                            </m:r>
                          </m:e>
                        </m:d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,0,…,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Pseudo-labels generation: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K-means cluster :</a:t>
                </a:r>
                <a:r>
                  <a:rPr lang="zh-TW" altLang="en-US" dirty="0"/>
                  <a:t> </a:t>
                </a:r>
                <a:endParaRPr lang="en-US" altLang="zh-TW" dirty="0"/>
              </a:p>
              <a:p>
                <a:pPr lvl="1"/>
                <a:r>
                  <a:rPr lang="en-US" altLang="zh-TW" dirty="0"/>
                  <a:t>     10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labels expand to 120 labels </a:t>
                </a:r>
              </a:p>
              <a:p>
                <a:pPr lvl="1"/>
                <a:r>
                  <a:rPr lang="en-US" altLang="zh-TW" dirty="0"/>
                  <a:t>     with dividing same digit into 12 cluster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D18052B-F038-4B78-BB58-AC600900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5" y="1197985"/>
                <a:ext cx="9562105" cy="5239704"/>
              </a:xfrm>
              <a:prstGeom prst="rect">
                <a:avLst/>
              </a:prstGeom>
              <a:blipFill>
                <a:blip r:embed="rId3"/>
                <a:stretch>
                  <a:fillRect l="-446" t="-4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4C465BB0-0EC1-4F4D-957F-4F5A3CE6B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53" y="4170998"/>
            <a:ext cx="6450792" cy="2404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4181225-D086-41E9-A9A0-A6FFB8C882DD}"/>
                  </a:ext>
                </a:extLst>
              </p:cNvPr>
              <p:cNvSpPr txBox="1"/>
              <p:nvPr/>
            </p:nvSpPr>
            <p:spPr>
              <a:xfrm>
                <a:off x="5464400" y="3931427"/>
                <a:ext cx="15708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400=16</m:t>
                      </m:r>
                      <m:r>
                        <a:rPr lang="en-US" altLang="zh-TW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×5×5</m:t>
                      </m:r>
                    </m:oMath>
                  </m:oMathPara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4181225-D086-41E9-A9A0-A6FFB8C88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400" y="3931427"/>
                <a:ext cx="157087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0C5CE07-D774-406C-99CA-B57D5D526C19}"/>
                  </a:ext>
                </a:extLst>
              </p:cNvPr>
              <p:cNvSpPr txBox="1"/>
              <p:nvPr/>
            </p:nvSpPr>
            <p:spPr>
              <a:xfrm>
                <a:off x="9389547" y="2538380"/>
                <a:ext cx="2688428" cy="653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solidFill>
                      <a:srgbClr val="FF0000"/>
                    </a:solidFill>
                  </a:rPr>
                  <a:t>&lt;Note&gt;: Pseudo inverse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zh-TW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0C5CE07-D774-406C-99CA-B57D5D526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547" y="2538380"/>
                <a:ext cx="2688428" cy="653449"/>
              </a:xfrm>
              <a:prstGeom prst="rect">
                <a:avLst/>
              </a:prstGeom>
              <a:blipFill>
                <a:blip r:embed="rId6"/>
                <a:stretch>
                  <a:fillRect l="-1361" t="-4630" r="-1361" b="-10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394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3681D3-7BDE-40D2-A4E1-989A96A7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0"/>
            <a:ext cx="11803225" cy="894508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Unsupervised Representation Learning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D8A684E-55E2-434B-B5C8-4A0DBFC33C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519" y="894508"/>
                <a:ext cx="11936964" cy="5814202"/>
              </a:xfrm>
            </p:spPr>
            <p:txBody>
              <a:bodyPr/>
              <a:lstStyle/>
              <a:p>
                <a:r>
                  <a:rPr lang="en-US" altLang="zh-TW" dirty="0"/>
                  <a:t>(60000,400)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(60000,120)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(60000,84)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(60000,10)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D8A684E-55E2-434B-B5C8-4A0DBFC33C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519" y="894508"/>
                <a:ext cx="11936964" cy="5814202"/>
              </a:xfrm>
              <a:blipFill>
                <a:blip r:embed="rId2"/>
                <a:stretch>
                  <a:fillRect l="-919" t="-17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>
            <a:extLst>
              <a:ext uri="{FF2B5EF4-FFF2-40B4-BE49-F238E27FC236}">
                <a16:creationId xmlns:a16="http://schemas.microsoft.com/office/drawing/2014/main" id="{2CAEA3D0-FAED-4ECC-9F26-C444963DCFF4}"/>
              </a:ext>
            </a:extLst>
          </p:cNvPr>
          <p:cNvGrpSpPr/>
          <p:nvPr/>
        </p:nvGrpSpPr>
        <p:grpSpPr>
          <a:xfrm>
            <a:off x="5217266" y="3386736"/>
            <a:ext cx="1396536" cy="887877"/>
            <a:chOff x="3142495" y="2628781"/>
            <a:chExt cx="1396536" cy="88787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ECDBB32-FBBB-4B4A-B8E0-212C12110A89}"/>
                </a:ext>
              </a:extLst>
            </p:cNvPr>
            <p:cNvSpPr/>
            <p:nvPr/>
          </p:nvSpPr>
          <p:spPr>
            <a:xfrm>
              <a:off x="3142495" y="2628781"/>
              <a:ext cx="1396536" cy="88787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E9D0E0D0-B4E4-44E4-A094-6EC66128ED29}"/>
                </a:ext>
              </a:extLst>
            </p:cNvPr>
            <p:cNvSpPr txBox="1"/>
            <p:nvPr/>
          </p:nvSpPr>
          <p:spPr>
            <a:xfrm>
              <a:off x="3234891" y="2749555"/>
              <a:ext cx="13041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/>
                <a:t>K-Means</a:t>
              </a:r>
            </a:p>
            <a:p>
              <a:pPr algn="ctr"/>
              <a:r>
                <a:rPr lang="en-US" altLang="zh-TW" dirty="0"/>
                <a:t>120 clusters</a:t>
              </a:r>
              <a:endParaRPr lang="zh-TW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F403215-C21D-49CD-B29C-A14B8A9684D2}"/>
                  </a:ext>
                </a:extLst>
              </p:cNvPr>
              <p:cNvSpPr txBox="1"/>
              <p:nvPr/>
            </p:nvSpPr>
            <p:spPr>
              <a:xfrm>
                <a:off x="1826517" y="3993826"/>
                <a:ext cx="1541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60000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CF403215-C21D-49CD-B29C-A14B8A968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517" y="3993826"/>
                <a:ext cx="15416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AD04781-1514-430D-BDCA-D2E57F330B3B}"/>
                  </a:ext>
                </a:extLst>
              </p:cNvPr>
              <p:cNvSpPr txBox="1"/>
              <p:nvPr/>
            </p:nvSpPr>
            <p:spPr>
              <a:xfrm>
                <a:off x="7490526" y="3247024"/>
                <a:ext cx="4207370" cy="1164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60000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60000</m:t>
                        </m:r>
                      </m:sup>
                    </m:sSup>
                  </m:oMath>
                </a14:m>
                <a:r>
                  <a:rPr lang="en-US" altLang="zh-TW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120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AD04781-1514-430D-BDCA-D2E57F330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526" y="3247024"/>
                <a:ext cx="4207370" cy="1164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0BEB6770-75AA-42E3-9B74-E8D19EDF0D3E}"/>
              </a:ext>
            </a:extLst>
          </p:cNvPr>
          <p:cNvSpPr txBox="1"/>
          <p:nvPr/>
        </p:nvSpPr>
        <p:spPr>
          <a:xfrm>
            <a:off x="7661535" y="2902323"/>
            <a:ext cx="158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Predicted label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C2F0036-9C18-4D61-946A-EF3758873044}"/>
              </a:ext>
            </a:extLst>
          </p:cNvPr>
          <p:cNvSpPr txBox="1"/>
          <p:nvPr/>
        </p:nvSpPr>
        <p:spPr>
          <a:xfrm>
            <a:off x="646444" y="3290699"/>
            <a:ext cx="375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Input feature </a:t>
            </a:r>
          </a:p>
          <a:p>
            <a:pPr algn="ctr"/>
            <a:r>
              <a:rPr lang="en-US" altLang="zh-TW" dirty="0"/>
              <a:t>(# of training data, feature dimension)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5CF0FC7-BD83-408B-9CFE-97C89E8E4C84}"/>
                  </a:ext>
                </a:extLst>
              </p:cNvPr>
              <p:cNvSpPr txBox="1"/>
              <p:nvPr/>
            </p:nvSpPr>
            <p:spPr>
              <a:xfrm>
                <a:off x="711260" y="4661717"/>
                <a:ext cx="10311881" cy="1525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𝑓𝑜𝑟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60000</m:t>
                    </m:r>
                  </m:oMath>
                </a14:m>
                <a:r>
                  <a:rPr lang="en-US" altLang="zh-TW" dirty="0"/>
                  <a:t> : </a:t>
                </a:r>
              </a:p>
              <a:p>
                <a:r>
                  <a:rPr lang="en-US" altLang="zh-TW" dirty="0"/>
                  <a:t>	If predicted label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/>
                  <a:t> , </a:t>
                </a:r>
                <a:r>
                  <a:rPr lang="en-US" altLang="zh-TW" dirty="0" err="1"/>
                  <a:t>i</a:t>
                </a:r>
                <a:r>
                  <a:rPr lang="en-US" altLang="zh-TW" dirty="0"/>
                  <a:t>=1,2,…,120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(clusters)  and training label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b="0" i="1" dirty="0">
                    <a:latin typeface="Cambria Math" panose="02040503050406030204" pitchFamily="18" charset="0"/>
                  </a:rPr>
                  <a:t> , </a:t>
                </a:r>
                <a:r>
                  <a:rPr lang="en-US" altLang="zh-TW" b="0" dirty="0">
                    <a:latin typeface="Cambria Math" panose="02040503050406030204" pitchFamily="18" charset="0"/>
                  </a:rPr>
                  <a:t>t=1,2,…,10 (classes)</a:t>
                </a:r>
              </a:p>
              <a:p>
                <a:r>
                  <a:rPr lang="en-US" altLang="zh-TW" b="0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𝑛𝑢𝑚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𝑐𝑙𝑎𝑠𝑠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𝑛𝑢𝑚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𝑐𝑙𝑎𝑠𝑠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 : 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120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                </a:t>
                </a:r>
                <a:r>
                  <a:rPr lang="en-US" altLang="zh-TW" dirty="0" err="1"/>
                  <a:t>Cluster_labels</a:t>
                </a:r>
                <a:r>
                  <a:rPr lang="en-US" altLang="zh-TW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dirty="0"/>
                  <a:t>= </a:t>
                </a:r>
                <a:r>
                  <a:rPr lang="en-US" altLang="zh-TW" dirty="0" err="1"/>
                  <a:t>np.argmax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𝑛𝑢𝑚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𝑐𝑙𝑎𝑠𝑠</m:t>
                    </m:r>
                  </m:oMath>
                </a14:m>
                <a:r>
                  <a:rPr lang="en-US" altLang="zh-TW" dirty="0"/>
                  <a:t>, axis = 1)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</m:sup>
                    </m:sSup>
                  </m:oMath>
                </a14:m>
                <a:r>
                  <a:rPr lang="en-US" altLang="zh-TW" dirty="0"/>
                  <a:t>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,,,,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altLang="zh-TW" dirty="0"/>
                  <a:t> (classes)</a:t>
                </a:r>
              </a:p>
              <a:p>
                <a:r>
                  <a:rPr lang="en-US" altLang="zh-TW" dirty="0"/>
                  <a:t>               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  <m:d>
                          <m:dPr>
                            <m:begChr m:val="["/>
                            <m:endChr m:val="]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Built label matrix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  <m:d>
                          <m:dPr>
                            <m:begChr m:val="["/>
                            <m:endChr m:val="]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dirty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𝐿𝑎𝑏𝑒𝑙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𝑚𝑎𝑡𝑟𝑖𝑥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𝑠𝑖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𝑧𝑒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60000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05CF0FC7-BD83-408B-9CFE-97C89E8E4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60" y="4661717"/>
                <a:ext cx="10311881" cy="1525161"/>
              </a:xfrm>
              <a:prstGeom prst="rect">
                <a:avLst/>
              </a:prstGeom>
              <a:blipFill>
                <a:blip r:embed="rId5"/>
                <a:stretch>
                  <a:fillRect l="-177" t="-2400" r="-473" b="-48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38FCF9E-8623-4B4F-98C0-5743F4730187}"/>
                  </a:ext>
                </a:extLst>
              </p:cNvPr>
              <p:cNvSpPr txBox="1"/>
              <p:nvPr/>
            </p:nvSpPr>
            <p:spPr>
              <a:xfrm>
                <a:off x="646444" y="1382337"/>
                <a:ext cx="5643276" cy="1389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Number of training data : 60000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Training label :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60000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60000</m:t>
                        </m:r>
                      </m:sup>
                    </m:sSup>
                    <m:r>
                      <m:rPr>
                        <m:nor/>
                      </m:rPr>
                      <a:rPr lang="en-US" altLang="zh-TW" dirty="0"/>
                      <m:t>,</m:t>
                    </m:r>
                  </m:oMath>
                </a14:m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38FCF9E-8623-4B4F-98C0-5743F4730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44" y="1382337"/>
                <a:ext cx="5643276" cy="1389804"/>
              </a:xfrm>
              <a:prstGeom prst="rect">
                <a:avLst/>
              </a:prstGeom>
              <a:blipFill>
                <a:blip r:embed="rId6"/>
                <a:stretch>
                  <a:fillRect l="-648" t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A68BA6FC-58D7-4B00-B869-CF2480390780}"/>
              </a:ext>
            </a:extLst>
          </p:cNvPr>
          <p:cNvSpPr/>
          <p:nvPr/>
        </p:nvSpPr>
        <p:spPr>
          <a:xfrm>
            <a:off x="4340543" y="3680769"/>
            <a:ext cx="876724" cy="2539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2F485972-7F21-4382-8090-1C6606396A18}"/>
              </a:ext>
            </a:extLst>
          </p:cNvPr>
          <p:cNvSpPr/>
          <p:nvPr/>
        </p:nvSpPr>
        <p:spPr>
          <a:xfrm>
            <a:off x="6613803" y="3739905"/>
            <a:ext cx="876724" cy="2539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25DBE46-7577-4973-A35B-A248B120EA23}"/>
              </a:ext>
            </a:extLst>
          </p:cNvPr>
          <p:cNvSpPr/>
          <p:nvPr/>
        </p:nvSpPr>
        <p:spPr>
          <a:xfrm>
            <a:off x="553715" y="1345077"/>
            <a:ext cx="5811916" cy="143900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25DBE46-7577-4973-A35B-A248B120EA23}"/>
              </a:ext>
            </a:extLst>
          </p:cNvPr>
          <p:cNvSpPr/>
          <p:nvPr/>
        </p:nvSpPr>
        <p:spPr>
          <a:xfrm>
            <a:off x="553714" y="2910809"/>
            <a:ext cx="11144181" cy="15996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25DBE46-7577-4973-A35B-A248B120EA23}"/>
              </a:ext>
            </a:extLst>
          </p:cNvPr>
          <p:cNvSpPr/>
          <p:nvPr/>
        </p:nvSpPr>
        <p:spPr>
          <a:xfrm>
            <a:off x="523910" y="4661717"/>
            <a:ext cx="11144181" cy="171270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84546" y="1789016"/>
            <a:ext cx="31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78231" y="3411470"/>
            <a:ext cx="31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2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85895" y="5162687"/>
            <a:ext cx="31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3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20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70AFBB-85CA-4029-A6BF-1C49FEA8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5" y="140151"/>
            <a:ext cx="11878811" cy="54088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Green learning for speech processing model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5C8A5D-85C2-479B-A72F-9B3ED6B84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788565"/>
            <a:ext cx="11761365" cy="5855516"/>
          </a:xfrm>
        </p:spPr>
        <p:txBody>
          <a:bodyPr/>
          <a:lstStyle/>
          <a:p>
            <a:r>
              <a:rPr lang="en-US" altLang="zh-TW" dirty="0"/>
              <a:t>Modularized : Bilateral LSTM  (BLSTM)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079D396-5812-472D-8F65-90646CD64B40}"/>
              </a:ext>
            </a:extLst>
          </p:cNvPr>
          <p:cNvSpPr/>
          <p:nvPr/>
        </p:nvSpPr>
        <p:spPr>
          <a:xfrm>
            <a:off x="2315361" y="2130804"/>
            <a:ext cx="1384183" cy="8221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E5DE4B9-DC80-4254-AA04-A4A63091A96C}"/>
              </a:ext>
            </a:extLst>
          </p:cNvPr>
          <p:cNvSpPr/>
          <p:nvPr/>
        </p:nvSpPr>
        <p:spPr>
          <a:xfrm>
            <a:off x="4967680" y="2130804"/>
            <a:ext cx="1793846" cy="8221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8A9B99F-F355-4FEE-9BE0-8F2E334E788F}"/>
              </a:ext>
            </a:extLst>
          </p:cNvPr>
          <p:cNvSpPr/>
          <p:nvPr/>
        </p:nvSpPr>
        <p:spPr>
          <a:xfrm>
            <a:off x="7905225" y="2130804"/>
            <a:ext cx="1384183" cy="8221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669B759-480F-4263-8E49-D37C5808FFFE}"/>
              </a:ext>
            </a:extLst>
          </p:cNvPr>
          <p:cNvSpPr txBox="1"/>
          <p:nvPr/>
        </p:nvSpPr>
        <p:spPr>
          <a:xfrm>
            <a:off x="2596922" y="2341949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BLSTM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8E5969F-E2F1-4B5F-ABB1-F18262C8D007}"/>
              </a:ext>
            </a:extLst>
          </p:cNvPr>
          <p:cNvSpPr txBox="1"/>
          <p:nvPr/>
        </p:nvSpPr>
        <p:spPr>
          <a:xfrm>
            <a:off x="5018666" y="2351975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Linear mapping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72507FE-CB75-433C-AD9B-9DA456F83367}"/>
              </a:ext>
            </a:extLst>
          </p:cNvPr>
          <p:cNvSpPr txBox="1"/>
          <p:nvPr/>
        </p:nvSpPr>
        <p:spPr>
          <a:xfrm>
            <a:off x="8266199" y="2360364"/>
            <a:ext cx="66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RELU</a:t>
            </a:r>
            <a:endParaRPr lang="zh-TW" altLang="en-US" dirty="0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5344B681-3D64-4A26-A407-EE80FDCE4959}"/>
              </a:ext>
            </a:extLst>
          </p:cNvPr>
          <p:cNvSpPr/>
          <p:nvPr/>
        </p:nvSpPr>
        <p:spPr>
          <a:xfrm>
            <a:off x="3732447" y="2360364"/>
            <a:ext cx="1184245" cy="350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71E33FE1-86FD-4598-8329-1A01EB8D68D3}"/>
              </a:ext>
            </a:extLst>
          </p:cNvPr>
          <p:cNvSpPr/>
          <p:nvPr/>
        </p:nvSpPr>
        <p:spPr>
          <a:xfrm>
            <a:off x="6766586" y="2341949"/>
            <a:ext cx="1138638" cy="350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61C5633-831F-4F8B-9906-FAE325285AF8}"/>
              </a:ext>
            </a:extLst>
          </p:cNvPr>
          <p:cNvSpPr/>
          <p:nvPr/>
        </p:nvSpPr>
        <p:spPr>
          <a:xfrm>
            <a:off x="2309981" y="4195894"/>
            <a:ext cx="1384183" cy="8221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B06C313-C7E0-4AED-9A2D-2D9655C9C7D7}"/>
              </a:ext>
            </a:extLst>
          </p:cNvPr>
          <p:cNvSpPr txBox="1"/>
          <p:nvPr/>
        </p:nvSpPr>
        <p:spPr>
          <a:xfrm>
            <a:off x="2563569" y="4145289"/>
            <a:ext cx="1002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Green </a:t>
            </a:r>
          </a:p>
          <a:p>
            <a:r>
              <a:rPr lang="en-US" altLang="zh-TW" dirty="0"/>
              <a:t>learning </a:t>
            </a:r>
          </a:p>
          <a:p>
            <a:r>
              <a:rPr lang="en-US" altLang="zh-TW" dirty="0"/>
              <a:t>model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6C9038D-A1EB-4F51-BBD3-1D8A30515EF2}"/>
              </a:ext>
            </a:extLst>
          </p:cNvPr>
          <p:cNvSpPr/>
          <p:nvPr/>
        </p:nvSpPr>
        <p:spPr>
          <a:xfrm>
            <a:off x="4865903" y="4195894"/>
            <a:ext cx="1793846" cy="8221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3E157BA-0252-4210-9EEB-7969398EF7EB}"/>
              </a:ext>
            </a:extLst>
          </p:cNvPr>
          <p:cNvSpPr txBox="1"/>
          <p:nvPr/>
        </p:nvSpPr>
        <p:spPr>
          <a:xfrm>
            <a:off x="5468631" y="4437538"/>
            <a:ext cx="79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LSR</a:t>
            </a:r>
            <a:endParaRPr lang="zh-TW" altLang="en-US" dirty="0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B35ACAA4-E7BA-4663-AA81-AD9DCE5DB84A}"/>
              </a:ext>
            </a:extLst>
          </p:cNvPr>
          <p:cNvSpPr/>
          <p:nvPr/>
        </p:nvSpPr>
        <p:spPr>
          <a:xfrm>
            <a:off x="6657256" y="4455953"/>
            <a:ext cx="1138638" cy="350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7AE8044B-CF58-439A-B9C4-DBC1239C47BF}"/>
              </a:ext>
            </a:extLst>
          </p:cNvPr>
          <p:cNvSpPr/>
          <p:nvPr/>
        </p:nvSpPr>
        <p:spPr>
          <a:xfrm>
            <a:off x="3699714" y="4455953"/>
            <a:ext cx="1166189" cy="350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9B54938-D250-4FA7-A1D0-187686DB80A3}"/>
              </a:ext>
            </a:extLst>
          </p:cNvPr>
          <p:cNvSpPr/>
          <p:nvPr/>
        </p:nvSpPr>
        <p:spPr>
          <a:xfrm>
            <a:off x="7828484" y="4195894"/>
            <a:ext cx="1384183" cy="8221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7A28D17-9607-44F7-9C13-5F7031931DC5}"/>
              </a:ext>
            </a:extLst>
          </p:cNvPr>
          <p:cNvSpPr txBox="1"/>
          <p:nvPr/>
        </p:nvSpPr>
        <p:spPr>
          <a:xfrm>
            <a:off x="8189458" y="442545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Bias</a:t>
            </a:r>
            <a:endParaRPr lang="zh-TW" altLang="en-US" dirty="0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97CF044A-ACD6-4272-BC75-45518B185005}"/>
              </a:ext>
            </a:extLst>
          </p:cNvPr>
          <p:cNvSpPr/>
          <p:nvPr/>
        </p:nvSpPr>
        <p:spPr>
          <a:xfrm>
            <a:off x="9289406" y="2341948"/>
            <a:ext cx="1166189" cy="350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18A280DE-079F-4723-B415-5DE5651894A2}"/>
              </a:ext>
            </a:extLst>
          </p:cNvPr>
          <p:cNvSpPr/>
          <p:nvPr/>
        </p:nvSpPr>
        <p:spPr>
          <a:xfrm>
            <a:off x="9212667" y="4431495"/>
            <a:ext cx="1166189" cy="350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4D570462-CAF2-4C02-8D59-F4FA0504A2DD}"/>
              </a:ext>
            </a:extLst>
          </p:cNvPr>
          <p:cNvSpPr/>
          <p:nvPr/>
        </p:nvSpPr>
        <p:spPr>
          <a:xfrm>
            <a:off x="1430735" y="2341947"/>
            <a:ext cx="851723" cy="350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959E1A16-1B8F-46AA-BC7C-61DCAF1B97A2}"/>
              </a:ext>
            </a:extLst>
          </p:cNvPr>
          <p:cNvSpPr/>
          <p:nvPr/>
        </p:nvSpPr>
        <p:spPr>
          <a:xfrm>
            <a:off x="1446610" y="4417063"/>
            <a:ext cx="851723" cy="350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6761630-265D-41CE-8CB4-4BEDF05897DC}"/>
              </a:ext>
            </a:extLst>
          </p:cNvPr>
          <p:cNvSpPr txBox="1"/>
          <p:nvPr/>
        </p:nvSpPr>
        <p:spPr>
          <a:xfrm>
            <a:off x="507528" y="2130804"/>
            <a:ext cx="75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Input </a:t>
            </a:r>
          </a:p>
          <a:p>
            <a:pPr algn="ctr"/>
            <a:r>
              <a:rPr lang="en-US" altLang="zh-TW" dirty="0"/>
              <a:t>image</a:t>
            </a:r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EC38A7CC-238A-4A89-AB62-3F3FC27B555C}"/>
              </a:ext>
            </a:extLst>
          </p:cNvPr>
          <p:cNvSpPr txBox="1"/>
          <p:nvPr/>
        </p:nvSpPr>
        <p:spPr>
          <a:xfrm>
            <a:off x="563783" y="4204283"/>
            <a:ext cx="75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Input </a:t>
            </a:r>
          </a:p>
          <a:p>
            <a:pPr algn="ctr"/>
            <a:r>
              <a:rPr lang="en-US" altLang="zh-TW" dirty="0"/>
              <a:t>image</a:t>
            </a:r>
            <a:endParaRPr lang="zh-TW" altLang="en-US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9D0731F-83D1-4486-A062-3D1DCE5AE9DC}"/>
              </a:ext>
            </a:extLst>
          </p:cNvPr>
          <p:cNvSpPr txBox="1"/>
          <p:nvPr/>
        </p:nvSpPr>
        <p:spPr>
          <a:xfrm>
            <a:off x="10607256" y="2130803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Output </a:t>
            </a:r>
          </a:p>
          <a:p>
            <a:pPr algn="ctr"/>
            <a:r>
              <a:rPr lang="en-US" altLang="zh-TW" dirty="0"/>
              <a:t>feature</a:t>
            </a:r>
            <a:endParaRPr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226783A-0D3C-4A38-B8BC-FAEAAFD7349C}"/>
              </a:ext>
            </a:extLst>
          </p:cNvPr>
          <p:cNvSpPr txBox="1"/>
          <p:nvPr/>
        </p:nvSpPr>
        <p:spPr>
          <a:xfrm>
            <a:off x="10607255" y="4269355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Output </a:t>
            </a:r>
          </a:p>
          <a:p>
            <a:pPr algn="ctr"/>
            <a:r>
              <a:rPr lang="en-US" altLang="zh-TW" dirty="0"/>
              <a:t>feature</a:t>
            </a:r>
            <a:endParaRPr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B01D373-7247-4F06-AAE5-F43C6A6B7FE5}"/>
              </a:ext>
            </a:extLst>
          </p:cNvPr>
          <p:cNvSpPr txBox="1"/>
          <p:nvPr/>
        </p:nvSpPr>
        <p:spPr>
          <a:xfrm>
            <a:off x="209725" y="1495018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/>
              <a:t>Deep learning model</a:t>
            </a:r>
            <a:endParaRPr lang="zh-TW" altLang="en-US" sz="2400" b="1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1C8A3CF-BB7E-4ABE-ADE2-2E23817DE86A}"/>
              </a:ext>
            </a:extLst>
          </p:cNvPr>
          <p:cNvSpPr txBox="1"/>
          <p:nvPr/>
        </p:nvSpPr>
        <p:spPr>
          <a:xfrm>
            <a:off x="251001" y="3558439"/>
            <a:ext cx="3242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b="1" dirty="0"/>
              <a:t>Green learning model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22213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C1296EFE-AF2F-4F99-AC0A-9F0642E54690}"/>
              </a:ext>
            </a:extLst>
          </p:cNvPr>
          <p:cNvSpPr txBox="1"/>
          <p:nvPr/>
        </p:nvSpPr>
        <p:spPr>
          <a:xfrm>
            <a:off x="99587" y="282981"/>
            <a:ext cx="1064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Demonstrated examples : Deepfake-hop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88DAD6-9850-4A06-A8AD-C7B74DF40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3798"/>
            <a:ext cx="12192000" cy="37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5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A0625F-76FC-4DDE-80DC-273C4B2D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6" y="0"/>
            <a:ext cx="11920756" cy="733833"/>
          </a:xfrm>
        </p:spPr>
        <p:txBody>
          <a:bodyPr/>
          <a:lstStyle/>
          <a:p>
            <a:pPr algn="ctr"/>
            <a:r>
              <a:rPr lang="en-US" altLang="zh-TW" dirty="0"/>
              <a:t>Outline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2F991EA-F37F-4579-8886-5144DD9569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5622" y="872251"/>
                <a:ext cx="11920756" cy="598574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/>
                  <a:t>Overview of Green Learning ---- p.4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TW" dirty="0"/>
                  <a:t> p.11</a:t>
                </a:r>
              </a:p>
              <a:p>
                <a:r>
                  <a:rPr lang="en-US" altLang="zh-TW" dirty="0"/>
                  <a:t>Unsupervised Representation Learning---- p.12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TW" dirty="0"/>
                  <a:t> p.31</a:t>
                </a:r>
              </a:p>
              <a:p>
                <a:pPr lvl="1"/>
                <a:r>
                  <a:rPr lang="en-US" altLang="zh-TW" dirty="0">
                    <a:ea typeface="微軟正黑體" panose="020B0604030504040204" pitchFamily="34" charset="-120"/>
                  </a:rPr>
                  <a:t>2017 - Rectified-correlations on a sphere (RECOS) transform</a:t>
                </a:r>
                <a:endParaRPr lang="en-US" altLang="zh-TW" dirty="0"/>
              </a:p>
              <a:p>
                <a:pPr lvl="1"/>
                <a:r>
                  <a:rPr lang="en-US" altLang="zh-TW" dirty="0"/>
                  <a:t>2018 - </a:t>
                </a:r>
                <a:r>
                  <a:rPr lang="en-US" altLang="zh-TW" dirty="0" err="1"/>
                  <a:t>Saak</a:t>
                </a:r>
                <a:r>
                  <a:rPr lang="en-US" altLang="zh-TW" dirty="0"/>
                  <a:t> transform (</a:t>
                </a:r>
                <a:r>
                  <a:rPr lang="en-US" altLang="zh-TW" sz="2400" dirty="0">
                    <a:ea typeface="微軟正黑體" panose="020B0604030504040204" pitchFamily="34" charset="-120"/>
                  </a:rPr>
                  <a:t>Subspace approximation via augmented kernels transform</a:t>
                </a:r>
                <a:r>
                  <a:rPr lang="en-US" altLang="zh-TW" dirty="0"/>
                  <a:t>)</a:t>
                </a:r>
              </a:p>
              <a:p>
                <a:pPr lvl="1"/>
                <a:r>
                  <a:rPr lang="en-US" altLang="zh-TW" dirty="0"/>
                  <a:t>2019 - Saab transform (</a:t>
                </a:r>
                <a:r>
                  <a:rPr lang="en-US" altLang="zh-TW" sz="2400" dirty="0">
                    <a:ea typeface="微軟正黑體" panose="020B0604030504040204" pitchFamily="34" charset="-120"/>
                  </a:rPr>
                  <a:t>Subspace approximation via adjusted bias transform</a:t>
                </a:r>
                <a:r>
                  <a:rPr lang="en-US" altLang="zh-TW" dirty="0"/>
                  <a:t>)</a:t>
                </a:r>
              </a:p>
              <a:p>
                <a:pPr lvl="1"/>
                <a:r>
                  <a:rPr lang="en-US" altLang="zh-TW" dirty="0"/>
                  <a:t>2020 – Multi-stage Saab transform</a:t>
                </a:r>
              </a:p>
              <a:p>
                <a:r>
                  <a:rPr lang="en-US" altLang="zh-TW" dirty="0"/>
                  <a:t>Supervised Feature Learning ---- p.32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TW" dirty="0"/>
                  <a:t> p.36</a:t>
                </a:r>
              </a:p>
              <a:p>
                <a:pPr lvl="1"/>
                <a:r>
                  <a:rPr lang="en-US" altLang="zh-TW" dirty="0"/>
                  <a:t>2022 - </a:t>
                </a:r>
                <a:r>
                  <a:rPr lang="en-US" altLang="zh-TW" sz="2400" dirty="0">
                    <a:ea typeface="微軟正黑體" panose="020B0604030504040204" pitchFamily="34" charset="-120"/>
                  </a:rPr>
                  <a:t>Discriminant feature test (DFT) </a:t>
                </a:r>
              </a:p>
              <a:p>
                <a:pPr lvl="1"/>
                <a:r>
                  <a:rPr lang="en-US" altLang="zh-TW" dirty="0">
                    <a:ea typeface="微軟正黑體" panose="020B0604030504040204" pitchFamily="34" charset="-120"/>
                  </a:rPr>
                  <a:t>2022 - </a:t>
                </a:r>
                <a:r>
                  <a:rPr lang="en-US" altLang="zh-TW" sz="2400" dirty="0">
                    <a:ea typeface="微軟正黑體" panose="020B0604030504040204" pitchFamily="34" charset="-120"/>
                  </a:rPr>
                  <a:t>Relevant feature test (RFT) </a:t>
                </a:r>
                <a:endParaRPr lang="en-US" altLang="zh-TW" dirty="0"/>
              </a:p>
              <a:p>
                <a:r>
                  <a:rPr lang="en-US" altLang="zh-TW" dirty="0"/>
                  <a:t>Supervised Decision Learning---- p.37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TW" dirty="0"/>
                  <a:t> p.41</a:t>
                </a:r>
              </a:p>
              <a:p>
                <a:pPr lvl="1"/>
                <a:r>
                  <a:rPr lang="en-US" altLang="zh-TW" dirty="0"/>
                  <a:t>2022- </a:t>
                </a:r>
                <a:r>
                  <a:rPr lang="en-US" altLang="zh-TW" sz="2400" dirty="0">
                    <a:ea typeface="微軟正黑體" panose="020B0604030504040204" pitchFamily="34" charset="-120"/>
                  </a:rPr>
                  <a:t>Subspace Learning Machine (SLM)</a:t>
                </a:r>
                <a:endParaRPr lang="en-US" altLang="zh-TW" dirty="0"/>
              </a:p>
              <a:p>
                <a:r>
                  <a:rPr lang="en-US" altLang="zh-TW" dirty="0"/>
                  <a:t>Demonstrations and applications--- p.42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TW" dirty="0"/>
                  <a:t> p.66</a:t>
                </a:r>
              </a:p>
              <a:p>
                <a:pPr lvl="1"/>
                <a:r>
                  <a:rPr lang="en-US" altLang="zh-TW" dirty="0"/>
                  <a:t>Multi-stage Saab transform for MNIST data</a:t>
                </a:r>
              </a:p>
              <a:p>
                <a:pPr lvl="1"/>
                <a:r>
                  <a:rPr lang="en-US" altLang="zh-TW" dirty="0"/>
                  <a:t>Deep-fake face detection</a:t>
                </a:r>
              </a:p>
              <a:p>
                <a:pPr lvl="1"/>
                <a:r>
                  <a:rPr lang="en-US" altLang="zh-TW" dirty="0"/>
                  <a:t>Graph node classification</a:t>
                </a:r>
              </a:p>
              <a:p>
                <a:pPr lvl="1"/>
                <a:r>
                  <a:rPr lang="en-US" altLang="zh-TW" dirty="0"/>
                  <a:t>Cloud data augmentation</a:t>
                </a:r>
              </a:p>
              <a:p>
                <a:pPr lvl="1"/>
                <a:r>
                  <a:rPr lang="en-US" altLang="zh-TW" dirty="0"/>
                  <a:t>Blind image quality </a:t>
                </a:r>
                <a:r>
                  <a:rPr lang="en-US" altLang="zh-TW" dirty="0" smtClean="0"/>
                  <a:t>assessment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2F991EA-F37F-4579-8886-5144DD9569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622" y="872251"/>
                <a:ext cx="11920756" cy="5985749"/>
              </a:xfrm>
              <a:blipFill>
                <a:blip r:embed="rId2"/>
                <a:stretch>
                  <a:fillRect l="-767" t="-25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263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15F0A2-6984-4138-AC74-EF1532B12D64}"/>
              </a:ext>
            </a:extLst>
          </p:cNvPr>
          <p:cNvSpPr txBox="1"/>
          <p:nvPr/>
        </p:nvSpPr>
        <p:spPr>
          <a:xfrm>
            <a:off x="99588" y="282981"/>
            <a:ext cx="9522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Demonstrated examples : Green BQA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141596E-089A-44BF-9812-04D6BDAD7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6" y="1736358"/>
            <a:ext cx="11352794" cy="26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6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B6DD45A-6062-440D-83FC-AC247157AC61}"/>
              </a:ext>
            </a:extLst>
          </p:cNvPr>
          <p:cNvSpPr txBox="1"/>
          <p:nvPr/>
        </p:nvSpPr>
        <p:spPr>
          <a:xfrm>
            <a:off x="84710" y="979295"/>
            <a:ext cx="1121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2019-</a:t>
            </a:r>
            <a:r>
              <a:rPr lang="zh-TW" altLang="en-US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Saab transform (Subspace approximation via adjusted bias transform)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43D6A67-F0E2-4410-8A42-4F1BE9257E34}"/>
              </a:ext>
            </a:extLst>
          </p:cNvPr>
          <p:cNvSpPr txBox="1"/>
          <p:nvPr/>
        </p:nvSpPr>
        <p:spPr>
          <a:xfrm>
            <a:off x="96155" y="282981"/>
            <a:ext cx="858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Unsupervised Representation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97C0DC9-C92D-4DFD-A957-C235D325A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8" y="1608355"/>
            <a:ext cx="6123993" cy="4758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F896C5A-D41C-49B7-9A0E-11013622D489}"/>
                  </a:ext>
                </a:extLst>
              </p:cNvPr>
              <p:cNvSpPr txBox="1"/>
              <p:nvPr/>
            </p:nvSpPr>
            <p:spPr>
              <a:xfrm>
                <a:off x="6367212" y="2586410"/>
                <a:ext cx="5311839" cy="2883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Standard Saab transform: </a:t>
                </a:r>
                <a:endParaRPr lang="zh-TW" altLang="en-US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The dimensions of the inputs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Output size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Channel-wise Saab transform: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The dimensions of the inputs of each channel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1600" dirty="0"/>
                  <a:t>Output size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TW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zh-TW" altLang="en-US" sz="16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F896C5A-D41C-49B7-9A0E-11013622D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12" y="2586410"/>
                <a:ext cx="5311839" cy="2883610"/>
              </a:xfrm>
              <a:prstGeom prst="rect">
                <a:avLst/>
              </a:prstGeom>
              <a:blipFill>
                <a:blip r:embed="rId4"/>
                <a:stretch>
                  <a:fillRect l="-1032" t="-10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4CD3889C-0F01-480A-991B-8FA2D198DD3B}"/>
              </a:ext>
            </a:extLst>
          </p:cNvPr>
          <p:cNvSpPr txBox="1"/>
          <p:nvPr/>
        </p:nvSpPr>
        <p:spPr>
          <a:xfrm>
            <a:off x="1630191" y="3059668"/>
            <a:ext cx="250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/>
              <a:t>Standard Saab transform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E240495-967D-43C0-AFE2-CD74243BB60D}"/>
              </a:ext>
            </a:extLst>
          </p:cNvPr>
          <p:cNvSpPr txBox="1"/>
          <p:nvPr/>
        </p:nvSpPr>
        <p:spPr>
          <a:xfrm>
            <a:off x="1337974" y="5293929"/>
            <a:ext cx="292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/>
              <a:t>Channel-wise Saab transform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8572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3616503" cy="6858000"/>
          </a:xfrm>
          <a:prstGeom prst="rect">
            <a:avLst/>
          </a:prstGeom>
          <a:gradFill flip="none" rotWithShape="1">
            <a:gsLst>
              <a:gs pos="0">
                <a:srgbClr val="DED6C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616503" y="0"/>
            <a:ext cx="8575497" cy="6858000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30" y="3113990"/>
            <a:ext cx="1134979" cy="112550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37059" y="2236827"/>
            <a:ext cx="1210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004F8D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03</a:t>
            </a:r>
            <a:endParaRPr lang="zh-TW" altLang="en-US" sz="6600" b="1" dirty="0">
              <a:solidFill>
                <a:srgbClr val="004F8D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4158529" y="3021970"/>
            <a:ext cx="6718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Supervised Feature Learning 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77" y="2037796"/>
            <a:ext cx="982823" cy="260998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820948" y="-163518"/>
            <a:ext cx="3371052" cy="357020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9C690DC-6471-479D-95BE-F1B72DC68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3090">
            <a:off x="10805374" y="328936"/>
            <a:ext cx="727223" cy="5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9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15F0A2-6984-4138-AC74-EF1532B12D64}"/>
              </a:ext>
            </a:extLst>
          </p:cNvPr>
          <p:cNvSpPr txBox="1"/>
          <p:nvPr/>
        </p:nvSpPr>
        <p:spPr>
          <a:xfrm>
            <a:off x="99588" y="282981"/>
            <a:ext cx="664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Supervised Feature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B2D7E5B-86CF-43F2-AC5D-7858DCFB9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6" y="1395571"/>
            <a:ext cx="6706536" cy="475363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6F5CD43-B834-45C2-9130-3A5FA0A3A09E}"/>
              </a:ext>
            </a:extLst>
          </p:cNvPr>
          <p:cNvSpPr txBox="1"/>
          <p:nvPr/>
        </p:nvSpPr>
        <p:spPr>
          <a:xfrm>
            <a:off x="2106322" y="1082180"/>
            <a:ext cx="3768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Binary classification problem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70EF8E6-3EFA-4C27-89AA-F0CFF10E0208}"/>
                  </a:ext>
                </a:extLst>
              </p:cNvPr>
              <p:cNvSpPr txBox="1"/>
              <p:nvPr/>
            </p:nvSpPr>
            <p:spPr>
              <a:xfrm>
                <a:off x="7343632" y="2139313"/>
                <a:ext cx="4247830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Case 1: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en-US" sz="2000" dirty="0"/>
                  <a:t>  </a:t>
                </a:r>
                <a:r>
                  <a:rPr lang="en-US" altLang="zh-TW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Cross entropy: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Discriminant feature</a:t>
                </a:r>
                <a:r>
                  <a:rPr lang="zh-TW" altLang="en-US" sz="2000" dirty="0"/>
                  <a:t> 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(Perfect !!)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TW" sz="20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Case 2: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zh-TW" altLang="en-US" sz="2000" dirty="0"/>
                  <a:t>  </a:t>
                </a:r>
                <a:r>
                  <a:rPr lang="en-US" altLang="zh-TW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altLang="zh-TW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Cross entropy: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TW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Not discriminant feature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70EF8E6-3EFA-4C27-89AA-F0CFF10E0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632" y="2139313"/>
                <a:ext cx="4247830" cy="2862322"/>
              </a:xfrm>
              <a:prstGeom prst="rect">
                <a:avLst/>
              </a:prstGeom>
              <a:blipFill>
                <a:blip r:embed="rId4"/>
                <a:stretch>
                  <a:fillRect l="-1293" t="-1279" r="-718" b="-29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086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4663C54-595D-4831-9F00-55F8A1DBD801}"/>
              </a:ext>
            </a:extLst>
          </p:cNvPr>
          <p:cNvSpPr txBox="1"/>
          <p:nvPr/>
        </p:nvSpPr>
        <p:spPr>
          <a:xfrm>
            <a:off x="222903" y="349999"/>
            <a:ext cx="858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Supervised Feature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A62035B-1617-4024-85F6-4BD93AC02461}"/>
              </a:ext>
            </a:extLst>
          </p:cNvPr>
          <p:cNvSpPr txBox="1"/>
          <p:nvPr/>
        </p:nvSpPr>
        <p:spPr>
          <a:xfrm>
            <a:off x="222903" y="1010125"/>
            <a:ext cx="11211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Main purpose using supervised feature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Lower computational and modeling costs with little performance degradation because of a high dimensional feature space yielded from image and video.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Dimension reduction avoiding curse of dimensionality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Techniques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2022- Discriminant feature test (DFT) : for classification problem (Using entropy)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TW" sz="20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2022- Relevant feature test (RFT) : for regression problem (Using MSE)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9159AE2-E147-4F05-B1A5-C1213C7A2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2" y="3539551"/>
            <a:ext cx="10413420" cy="30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40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99588" y="282981"/>
            <a:ext cx="664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Supervised Feature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1574209-46F6-4D75-A2DA-6DD19DAA262A}"/>
                  </a:ext>
                </a:extLst>
              </p:cNvPr>
              <p:cNvSpPr txBox="1"/>
              <p:nvPr/>
            </p:nvSpPr>
            <p:spPr>
              <a:xfrm>
                <a:off x="279980" y="840316"/>
                <a:ext cx="11018068" cy="3444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TW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2022-Discriminant feature test (DFT)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 classification problem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𝑁</m:t>
                    </m:r>
                  </m:oMath>
                </a14:m>
                <a:r>
                  <a:rPr lang="en-US" altLang="zh-TW" sz="1600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data samples,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𝑃</m:t>
                    </m:r>
                  </m:oMath>
                </a14:m>
                <a:r>
                  <a:rPr lang="en-US" altLang="zh-TW" sz="1600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features, and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𝐶</m:t>
                    </m:r>
                  </m:oMath>
                </a14:m>
                <a:r>
                  <a:rPr lang="en-US" altLang="zh-TW" sz="1600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classes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: feature dimension with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1</m:t>
                    </m:r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zh-TW" sz="1600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Weighted entropy loss at the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en-US" altLang="zh-TW" sz="1600" b="1" dirty="0" err="1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th</a:t>
                </a:r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feature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zh-TW" sz="1600" dirty="0">
                    <a:solidFill>
                      <a:srgbClr val="004F8D"/>
                    </a:solidFill>
                    <a:ea typeface="微軟正黑體" panose="020B0604030504040204" pitchFamily="34" charset="-120"/>
                  </a:rPr>
                  <a:t>Left entropy loss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𝐿</m:t>
                        </m:r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,</m:t>
                        </m:r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𝑡</m:t>
                        </m:r>
                      </m:sub>
                      <m:sup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𝑖</m:t>
                        </m:r>
                      </m:sup>
                    </m:sSubSup>
                    <m:r>
                      <a:rPr lang="en-US" altLang="zh-TW" sz="16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altLang="zh-TW" sz="160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𝑐</m:t>
                        </m:r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=1</m:t>
                        </m:r>
                      </m:sub>
                      <m:sup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𝐶</m:t>
                        </m:r>
                      </m:sup>
                      <m:e>
                        <m:sSubSup>
                          <m:sSubSupPr>
                            <m:ctrlPr>
                              <a:rPr lang="en-US" altLang="zh-TW" sz="160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TW" sz="1600" b="0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𝐿</m:t>
                            </m:r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,</m:t>
                            </m:r>
                            <m:r>
                              <a:rPr lang="en-US" altLang="zh-TW" sz="1600" b="0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𝑖</m:t>
                            </m:r>
                          </m:sup>
                        </m:sSubSup>
                        <m:func>
                          <m:funcPr>
                            <m:ctrlPr>
                              <a:rPr lang="en-US" altLang="zh-TW" sz="1600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1600" i="1" smtClean="0">
                                    <a:solidFill>
                                      <a:srgbClr val="004F8D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sz="1600" i="1">
                                        <a:solidFill>
                                          <a:srgbClr val="004F8D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600" b="0" i="1">
                                        <a:solidFill>
                                          <a:srgbClr val="004F8D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1600" b="0" i="1">
                                        <a:solidFill>
                                          <a:srgbClr val="004F8D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𝐿</m:t>
                                    </m:r>
                                    <m:r>
                                      <a:rPr lang="en-US" altLang="zh-TW" sz="1600" b="0" i="1">
                                        <a:solidFill>
                                          <a:srgbClr val="004F8D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,</m:t>
                                    </m:r>
                                    <m:r>
                                      <a:rPr lang="en-US" altLang="zh-TW" sz="1600" b="0" i="1">
                                        <a:solidFill>
                                          <a:srgbClr val="004F8D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sz="1600" b="0" i="1">
                                        <a:solidFill>
                                          <a:srgbClr val="004F8D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TW" sz="1600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zh-TW" sz="1600" dirty="0">
                    <a:solidFill>
                      <a:srgbClr val="004F8D"/>
                    </a:solidFill>
                    <a:ea typeface="微軟正黑體" panose="020B0604030504040204" pitchFamily="34" charset="-120"/>
                  </a:rPr>
                  <a:t>Right entropy loss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𝑅</m:t>
                        </m:r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,</m:t>
                        </m:r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𝑡</m:t>
                        </m:r>
                      </m:sub>
                      <m:sup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𝑖</m:t>
                        </m:r>
                      </m:sup>
                    </m:sSubSup>
                    <m:r>
                      <a:rPr lang="en-US" altLang="zh-TW" sz="16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altLang="zh-TW" sz="160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𝑐</m:t>
                        </m:r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=1</m:t>
                        </m:r>
                      </m:sub>
                      <m:sup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𝐶</m:t>
                        </m:r>
                      </m:sup>
                      <m:e>
                        <m:sSubSup>
                          <m:sSubSupPr>
                            <m:ctrlPr>
                              <a:rPr lang="en-US" altLang="zh-TW" sz="160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TW" sz="1600" b="0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𝑅</m:t>
                            </m:r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,</m:t>
                            </m:r>
                            <m:r>
                              <a:rPr lang="en-US" altLang="zh-TW" sz="1600" b="0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𝑖</m:t>
                            </m:r>
                          </m:sup>
                        </m:sSubSup>
                        <m:func>
                          <m:funcPr>
                            <m:ctrlPr>
                              <a:rPr lang="en-US" altLang="zh-TW" sz="1600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1600" i="1" smtClean="0">
                                    <a:solidFill>
                                      <a:srgbClr val="004F8D"/>
                                    </a:solidFill>
                                    <a:latin typeface="Cambria Math" panose="02040503050406030204" pitchFamily="18" charset="0"/>
                                    <a:ea typeface="微軟正黑體" panose="020B0604030504040204" pitchFamily="34" charset="-12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sz="1600" i="1">
                                        <a:solidFill>
                                          <a:srgbClr val="004F8D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600" b="0" i="1">
                                        <a:solidFill>
                                          <a:srgbClr val="004F8D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solidFill>
                                          <a:srgbClr val="004F8D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𝑅</m:t>
                                    </m:r>
                                    <m:r>
                                      <a:rPr lang="en-US" altLang="zh-TW" sz="1600" b="0" i="1">
                                        <a:solidFill>
                                          <a:srgbClr val="004F8D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,</m:t>
                                    </m:r>
                                    <m:r>
                                      <a:rPr lang="en-US" altLang="zh-TW" sz="1600" b="0" i="1">
                                        <a:solidFill>
                                          <a:srgbClr val="004F8D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sz="1600" b="0" i="1">
                                        <a:solidFill>
                                          <a:srgbClr val="004F8D"/>
                                        </a:solidFill>
                                        <a:latin typeface="Cambria Math" panose="02040503050406030204" pitchFamily="18" charset="0"/>
                                        <a:ea typeface="微軟正黑體" panose="020B0604030504040204" pitchFamily="34" charset="-12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TW" sz="1600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zh-TW" sz="1600" dirty="0">
                    <a:solidFill>
                      <a:srgbClr val="004F8D"/>
                    </a:solidFill>
                    <a:ea typeface="微軟正黑體" panose="020B0604030504040204" pitchFamily="34" charset="-120"/>
                  </a:rPr>
                  <a:t>Weighted entropy loss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𝑡</m:t>
                        </m:r>
                      </m:sub>
                      <m:sup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𝑖</m:t>
                        </m:r>
                      </m:sup>
                    </m:sSubSup>
                    <m:r>
                      <a:rPr lang="en-US" altLang="zh-TW" sz="1600" b="1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TW" sz="160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TW" sz="160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TW" sz="1600" b="0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𝐿</m:t>
                            </m:r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,</m:t>
                            </m:r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𝑖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sz="160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𝐿</m:t>
                            </m:r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,</m:t>
                            </m:r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sz="160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TW" sz="1600" b="0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𝑅</m:t>
                            </m:r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,</m:t>
                            </m:r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𝑖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sz="160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𝑅</m:t>
                            </m:r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,</m:t>
                            </m:r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1600" b="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𝑖</m:t>
                            </m:r>
                          </m:sup>
                        </m:sSubSup>
                      </m:num>
                      <m:den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TW" sz="1600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,   </a:t>
                </a:r>
                <a:r>
                  <a:rPr lang="en-US" altLang="zh-TW" sz="1600" dirty="0">
                    <a:solidFill>
                      <a:srgbClr val="004F8D"/>
                    </a:solidFill>
                    <a:ea typeface="微軟正黑體" panose="020B0604030504040204" pitchFamily="34" charset="-120"/>
                  </a:rPr>
                  <a:t>where 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𝑁</m:t>
                    </m:r>
                    <m:r>
                      <a:rPr lang="en-US" altLang="zh-TW" sz="1600" b="0" i="0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sSubSup>
                      <m:sSubSupPr>
                        <m:ctrlP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𝑁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𝐿</m:t>
                        </m:r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,</m:t>
                        </m:r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𝑡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𝑖</m:t>
                        </m:r>
                      </m:sup>
                    </m:sSubSup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+</m:t>
                    </m:r>
                    <m:sSubSup>
                      <m:sSubSupPr>
                        <m:ctrlP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𝑁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𝑅</m:t>
                        </m:r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,</m:t>
                        </m:r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𝑡</m:t>
                        </m:r>
                      </m:sub>
                      <m:sup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TW" sz="1600" b="1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Optimized entropy loss for the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en-US" altLang="zh-TW" sz="1600" b="1" dirty="0" err="1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th</a:t>
                </a:r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feature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𝑂𝑃</m:t>
                        </m:r>
                      </m:sub>
                      <m:sup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𝑖</m:t>
                        </m:r>
                      </m:sup>
                    </m:sSubSup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func>
                      <m:funcPr>
                        <m:ctrlP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1600" b="0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1600" b="0" i="0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TW" sz="1600" b="0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𝑡</m:t>
                            </m:r>
                            <m:r>
                              <a:rPr lang="en-US" altLang="zh-TW" sz="1600" b="0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sz="1600" b="0" i="1" smtClean="0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zh-TW" sz="160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TW" sz="160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TW" sz="160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sz="1600" i="1">
                                <a:solidFill>
                                  <a:srgbClr val="004F8D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𝑖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,  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=1,2,…,</m:t>
                    </m:r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zh-TW" sz="1600" b="1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𝐾</m:t>
                    </m:r>
                  </m:oMath>
                </a14:m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𝐾</m:t>
                        </m:r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zh-TW" sz="1600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features with the lowest entropy values as discriminant features</a:t>
                </a:r>
                <a:endParaRPr lang="en-US" altLang="zh-TW" sz="1600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zh-TW" sz="1600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60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𝑂𝑃</m:t>
                        </m:r>
                      </m:sub>
                      <m:sup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sup>
                    </m:sSubSup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𝑂𝑃</m:t>
                        </m:r>
                      </m:sub>
                      <m:sup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TW" sz="160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…≤</m:t>
                    </m:r>
                    <m:sSubSup>
                      <m:sSubSupPr>
                        <m:ctrlP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𝑂𝑃</m:t>
                        </m:r>
                      </m:sub>
                      <m:sup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𝐾</m:t>
                        </m:r>
                      </m:sup>
                    </m:sSubSup>
                    <m:r>
                      <a:rPr lang="en-US" altLang="zh-TW" sz="160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16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…≤</m:t>
                    </m:r>
                    <m:sSubSup>
                      <m:sSubSupPr>
                        <m:ctrlP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𝑂𝑃</m:t>
                        </m:r>
                      </m:sub>
                      <m:sup>
                        <m:r>
                          <a:rPr lang="en-US" altLang="zh-TW" sz="16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altLang="zh-TW" sz="1600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 then we use the first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𝐾</m:t>
                    </m:r>
                  </m:oMath>
                </a14:m>
                <a:r>
                  <a:rPr lang="en-US" altLang="zh-TW" sz="1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𝐾</m:t>
                        </m:r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TW" sz="16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zh-TW" sz="1600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600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features </a:t>
                </a: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1574209-46F6-4D75-A2DA-6DD19DAA2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80" y="840316"/>
                <a:ext cx="11018068" cy="3444084"/>
              </a:xfrm>
              <a:prstGeom prst="rect">
                <a:avLst/>
              </a:prstGeom>
              <a:blipFill>
                <a:blip r:embed="rId3"/>
                <a:stretch>
                  <a:fillRect l="-498" t="-1062" b="-14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9D6170A3-AF8C-47FA-BBF1-C849A1237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" y="4658926"/>
            <a:ext cx="2681825" cy="209669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3458F3D-69EC-4D17-B290-9983CC3DB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65" y="4802068"/>
            <a:ext cx="8354591" cy="1810003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55F05DA-78C4-49CC-9C46-3AD8B04BE6BA}"/>
              </a:ext>
            </a:extLst>
          </p:cNvPr>
          <p:cNvSpPr txBox="1"/>
          <p:nvPr/>
        </p:nvSpPr>
        <p:spPr>
          <a:xfrm>
            <a:off x="350257" y="4367781"/>
            <a:ext cx="210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&lt;Case&gt;: two clusters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917EF07-B8F1-4481-9B2E-389E9F81FF71}"/>
              </a:ext>
            </a:extLst>
          </p:cNvPr>
          <p:cNvSpPr/>
          <p:nvPr/>
        </p:nvSpPr>
        <p:spPr>
          <a:xfrm>
            <a:off x="350257" y="4367781"/>
            <a:ext cx="11272636" cy="2313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958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99588" y="222864"/>
            <a:ext cx="610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Supervised Feature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FFBC821-9174-4217-9B64-FA3BBC916B27}"/>
                  </a:ext>
                </a:extLst>
              </p:cNvPr>
              <p:cNvSpPr txBox="1"/>
              <p:nvPr/>
            </p:nvSpPr>
            <p:spPr>
              <a:xfrm>
                <a:off x="279980" y="992268"/>
                <a:ext cx="11018068" cy="1147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TW" sz="26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2022-Discriminant feature test (DFT)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TW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𝐾</m:t>
                    </m:r>
                  </m:oMath>
                </a14:m>
                <a:r>
                  <a:rPr lang="en-US" altLang="zh-TW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𝐾</m:t>
                        </m:r>
                        <m: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zh-TW" sz="2000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features with the lowest entropy values as discriminant features</a:t>
                </a:r>
                <a:endParaRPr lang="en-US" altLang="zh-TW" sz="2000" dirty="0">
                  <a:solidFill>
                    <a:srgbClr val="004F8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zh-TW" sz="2000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𝑂𝑃</m:t>
                        </m:r>
                      </m:sub>
                      <m:sup>
                        <m:r>
                          <a:rPr lang="en-US" altLang="zh-TW" sz="20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sup>
                    </m:sSubSup>
                    <m:r>
                      <a:rPr lang="en-US" altLang="zh-TW" sz="20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𝑂𝑃</m:t>
                        </m:r>
                      </m:sub>
                      <m:sup>
                        <m:r>
                          <a:rPr lang="en-US" altLang="zh-TW" sz="20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TW" sz="200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0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…≤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𝑂𝑃</m:t>
                        </m:r>
                      </m:sub>
                      <m:sup>
                        <m:r>
                          <a:rPr lang="en-US" altLang="zh-TW" sz="20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𝐾</m:t>
                        </m:r>
                      </m:sup>
                    </m:sSubSup>
                    <m:r>
                      <a:rPr lang="en-US" altLang="zh-TW" sz="200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000" b="0" i="1" smtClean="0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…≤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𝑂𝑃</m:t>
                        </m:r>
                      </m:sub>
                      <m:sup>
                        <m:r>
                          <a:rPr lang="en-US" altLang="zh-TW" sz="2000" b="0" i="1" smtClean="0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altLang="zh-TW" sz="2000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 then we use the first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𝐾</m:t>
                    </m:r>
                  </m:oMath>
                </a14:m>
                <a:r>
                  <a:rPr lang="en-US" altLang="zh-TW" sz="2000" b="1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𝐾</m:t>
                        </m:r>
                        <m: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TW" sz="2000" i="1">
                            <a:solidFill>
                              <a:srgbClr val="004F8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zh-TW" sz="2000" i="1">
                        <a:solidFill>
                          <a:srgbClr val="004F8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solidFill>
                      <a:srgbClr val="004F8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features </a:t>
                </a: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FFBC821-9174-4217-9B64-FA3BBC916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80" y="992268"/>
                <a:ext cx="11018068" cy="1147045"/>
              </a:xfrm>
              <a:prstGeom prst="rect">
                <a:avLst/>
              </a:prstGeom>
              <a:blipFill>
                <a:blip r:embed="rId3"/>
                <a:stretch>
                  <a:fillRect l="-885" t="-4255"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37C1B814-E92E-4F81-AB53-84E932918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9" y="2959773"/>
            <a:ext cx="4462776" cy="3517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B41899D-D5B0-4673-9B45-9D63FDAE7DEF}"/>
                  </a:ext>
                </a:extLst>
              </p:cNvPr>
              <p:cNvSpPr txBox="1"/>
              <p:nvPr/>
            </p:nvSpPr>
            <p:spPr>
              <a:xfrm>
                <a:off x="2463308" y="3557666"/>
                <a:ext cx="406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B41899D-D5B0-4673-9B45-9D63FDAE7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308" y="3557666"/>
                <a:ext cx="40645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ADF5FA25-ADF8-4DC4-8213-74C139047421}"/>
              </a:ext>
            </a:extLst>
          </p:cNvPr>
          <p:cNvSpPr txBox="1"/>
          <p:nvPr/>
        </p:nvSpPr>
        <p:spPr>
          <a:xfrm>
            <a:off x="5296797" y="2365074"/>
            <a:ext cx="6630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Table. Comparison of classification performance(%) on Clean Fashion</a:t>
            </a:r>
          </a:p>
          <a:p>
            <a:r>
              <a:rPr lang="en-US" altLang="zh-TW" dirty="0"/>
              <a:t>            MNIST between different feature selection methods</a:t>
            </a:r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80FB4ED0-FB07-4CD6-A217-D58585B11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88" y="3015942"/>
            <a:ext cx="6230498" cy="34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62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3616503" cy="6858000"/>
          </a:xfrm>
          <a:prstGeom prst="rect">
            <a:avLst/>
          </a:prstGeom>
          <a:gradFill flip="none" rotWithShape="1">
            <a:gsLst>
              <a:gs pos="0">
                <a:srgbClr val="DED6C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616503" y="0"/>
            <a:ext cx="8575497" cy="6858000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30" y="3113990"/>
            <a:ext cx="1134979" cy="112550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37059" y="2236827"/>
            <a:ext cx="1210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004F8D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04</a:t>
            </a:r>
            <a:endParaRPr lang="zh-TW" altLang="en-US" sz="6600" b="1" dirty="0">
              <a:solidFill>
                <a:srgbClr val="004F8D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4304673" y="3052748"/>
            <a:ext cx="693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Supervised Decision Learning 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77" y="2037796"/>
            <a:ext cx="982823" cy="260998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820948" y="-163518"/>
            <a:ext cx="3371052" cy="357020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9C690DC-6471-479D-95BE-F1B72DC68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3090">
            <a:off x="10805374" y="328936"/>
            <a:ext cx="727223" cy="5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56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15F0A2-6984-4138-AC74-EF1532B12D64}"/>
              </a:ext>
            </a:extLst>
          </p:cNvPr>
          <p:cNvSpPr txBox="1"/>
          <p:nvPr/>
        </p:nvSpPr>
        <p:spPr>
          <a:xfrm>
            <a:off x="99588" y="282981"/>
            <a:ext cx="664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Supervised Decision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41F0200-40F6-4275-AFFB-1CBB7809DCFC}"/>
              </a:ext>
            </a:extLst>
          </p:cNvPr>
          <p:cNvSpPr txBox="1"/>
          <p:nvPr/>
        </p:nvSpPr>
        <p:spPr>
          <a:xfrm>
            <a:off x="279980" y="939476"/>
            <a:ext cx="110180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6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Support Vector Machine (SVM)</a:t>
            </a:r>
            <a:endParaRPr lang="en-US" altLang="zh-TW" sz="20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95D7ED7-DB0D-4210-9857-334315469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31" y="1938004"/>
            <a:ext cx="5318207" cy="262317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8449DA36-251D-40B1-9977-1CD5ADB00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" y="1982587"/>
            <a:ext cx="3115110" cy="253400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25006062-18B1-4015-85FF-68476D7B1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35" y="2139313"/>
            <a:ext cx="3105583" cy="244826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650738C-BAE4-4A43-9936-16BA25E30E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5" y="5106508"/>
            <a:ext cx="3307926" cy="1025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3D58E3E-0191-41D5-A2EB-E1F2CBFE0ABD}"/>
                  </a:ext>
                </a:extLst>
              </p:cNvPr>
              <p:cNvSpPr txBox="1"/>
              <p:nvPr/>
            </p:nvSpPr>
            <p:spPr>
              <a:xfrm>
                <a:off x="516240" y="2065993"/>
                <a:ext cx="620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3D58E3E-0191-41D5-A2EB-E1F2CBFE0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0" y="2065993"/>
                <a:ext cx="620170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C390724B-820E-4363-AD6E-2005EFB67624}"/>
                  </a:ext>
                </a:extLst>
              </p:cNvPr>
              <p:cNvSpPr txBox="1"/>
              <p:nvPr/>
            </p:nvSpPr>
            <p:spPr>
              <a:xfrm>
                <a:off x="2480908" y="3957544"/>
                <a:ext cx="620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C390724B-820E-4363-AD6E-2005EFB67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08" y="3957544"/>
                <a:ext cx="62017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CE6E34D-E51A-4E0E-AAB9-4B111D66AA99}"/>
                  </a:ext>
                </a:extLst>
              </p:cNvPr>
              <p:cNvSpPr txBox="1"/>
              <p:nvPr/>
            </p:nvSpPr>
            <p:spPr>
              <a:xfrm>
                <a:off x="2183968" y="2096770"/>
                <a:ext cx="1214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CE6E34D-E51A-4E0E-AAB9-4B111D66A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68" y="2096770"/>
                <a:ext cx="1214050" cy="400110"/>
              </a:xfrm>
              <a:prstGeom prst="rect">
                <a:avLst/>
              </a:prstGeom>
              <a:blipFill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>
            <a:extLst>
              <a:ext uri="{FF2B5EF4-FFF2-40B4-BE49-F238E27FC236}">
                <a16:creationId xmlns:a16="http://schemas.microsoft.com/office/drawing/2014/main" id="{1E6441F8-3DC6-4D3F-BBF4-B7BCEBDB43BD}"/>
              </a:ext>
            </a:extLst>
          </p:cNvPr>
          <p:cNvSpPr txBox="1"/>
          <p:nvPr/>
        </p:nvSpPr>
        <p:spPr>
          <a:xfrm>
            <a:off x="1604820" y="4505544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(a)</a:t>
            </a:r>
            <a:endParaRPr lang="zh-TW" altLang="en-US" sz="2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1CE7D99-8BC6-43E0-B54A-22BA02E86A43}"/>
              </a:ext>
            </a:extLst>
          </p:cNvPr>
          <p:cNvSpPr txBox="1"/>
          <p:nvPr/>
        </p:nvSpPr>
        <p:spPr>
          <a:xfrm>
            <a:off x="5465870" y="4505544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(b)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D50D24C-414B-4FD1-AD67-4CD5B0356567}"/>
              </a:ext>
            </a:extLst>
          </p:cNvPr>
          <p:cNvSpPr txBox="1"/>
          <p:nvPr/>
        </p:nvSpPr>
        <p:spPr>
          <a:xfrm>
            <a:off x="4155535" y="5112432"/>
            <a:ext cx="3180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Sensitive to data distribution</a:t>
            </a:r>
            <a:endParaRPr lang="zh-TW" altLang="en-US" sz="20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D4A77BF-E66B-4CBE-9467-B5A5A6A2B788}"/>
              </a:ext>
            </a:extLst>
          </p:cNvPr>
          <p:cNvSpPr txBox="1"/>
          <p:nvPr/>
        </p:nvSpPr>
        <p:spPr>
          <a:xfrm>
            <a:off x="7922287" y="4837147"/>
            <a:ext cx="3685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Non-linear SVM : High complexity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00085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15F0A2-6984-4138-AC74-EF1532B12D64}"/>
              </a:ext>
            </a:extLst>
          </p:cNvPr>
          <p:cNvSpPr txBox="1"/>
          <p:nvPr/>
        </p:nvSpPr>
        <p:spPr>
          <a:xfrm>
            <a:off x="99588" y="282981"/>
            <a:ext cx="664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Supervised Decision Learning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ABBA1E-EAC7-47D5-9B0C-62A12526E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39" y="1544376"/>
            <a:ext cx="4105848" cy="415348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1F010E4-BF91-47A7-B37E-FC893AB9C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80" y="2210072"/>
            <a:ext cx="4791744" cy="312463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5E02B74-49EF-473B-92C6-F811EA586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75" y="5518847"/>
            <a:ext cx="4964613" cy="58477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41F0200-40F6-4275-AFFB-1CBB7809DCFC}"/>
              </a:ext>
            </a:extLst>
          </p:cNvPr>
          <p:cNvSpPr txBox="1"/>
          <p:nvPr/>
        </p:nvSpPr>
        <p:spPr>
          <a:xfrm>
            <a:off x="279980" y="908236"/>
            <a:ext cx="110180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6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2022-Subspace Learning Machine (SLM)</a:t>
            </a:r>
            <a:endParaRPr lang="en-US" altLang="zh-TW" sz="2000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362AFD1-35BB-4B21-9FE0-92C8E65A0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88" y="6108306"/>
            <a:ext cx="4553585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3616503" cy="6858000"/>
          </a:xfrm>
          <a:prstGeom prst="rect">
            <a:avLst/>
          </a:prstGeom>
          <a:gradFill flip="none" rotWithShape="1">
            <a:gsLst>
              <a:gs pos="0">
                <a:srgbClr val="DED6C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616503" y="0"/>
            <a:ext cx="8575497" cy="6858000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30" y="3113990"/>
            <a:ext cx="1134979" cy="112550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37059" y="2236827"/>
            <a:ext cx="1210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004F8D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01</a:t>
            </a:r>
            <a:endParaRPr lang="zh-TW" altLang="en-US" sz="6600" b="1" dirty="0">
              <a:solidFill>
                <a:srgbClr val="004F8D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4286540" y="3052748"/>
            <a:ext cx="633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Overview of Green Learning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77" y="2037796"/>
            <a:ext cx="982823" cy="260998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820948" y="-163518"/>
            <a:ext cx="3371052" cy="357020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9C690DC-6471-479D-95BE-F1B72DC68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3090">
            <a:off x="10805374" y="328936"/>
            <a:ext cx="727223" cy="5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0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15F0A2-6984-4138-AC74-EF1532B12D64}"/>
              </a:ext>
            </a:extLst>
          </p:cNvPr>
          <p:cNvSpPr txBox="1"/>
          <p:nvPr/>
        </p:nvSpPr>
        <p:spPr>
          <a:xfrm>
            <a:off x="99588" y="282981"/>
            <a:ext cx="924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Overall Green Learning Architecture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6F99026-790B-4DA3-9067-A335CC92A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12" y="1181329"/>
            <a:ext cx="10477639" cy="51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74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15F0A2-6984-4138-AC74-EF1532B12D64}"/>
              </a:ext>
            </a:extLst>
          </p:cNvPr>
          <p:cNvSpPr txBox="1"/>
          <p:nvPr/>
        </p:nvSpPr>
        <p:spPr>
          <a:xfrm>
            <a:off x="99588" y="282981"/>
            <a:ext cx="924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Overall Green Learning Architecture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B508350-DA77-4807-8F41-89B2C391A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8" y="1281454"/>
            <a:ext cx="10872775" cy="50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92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3616503" cy="6858000"/>
          </a:xfrm>
          <a:prstGeom prst="rect">
            <a:avLst/>
          </a:prstGeom>
          <a:gradFill flip="none" rotWithShape="1">
            <a:gsLst>
              <a:gs pos="0">
                <a:srgbClr val="DED6C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616503" y="0"/>
            <a:ext cx="8575497" cy="6858000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30" y="3113990"/>
            <a:ext cx="1134979" cy="112550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37059" y="2236827"/>
            <a:ext cx="1210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solidFill>
                  <a:srgbClr val="004F8D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05</a:t>
            </a:r>
            <a:endParaRPr lang="zh-TW" altLang="en-US" sz="6600" b="1" dirty="0">
              <a:solidFill>
                <a:srgbClr val="004F8D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4480527" y="3113990"/>
            <a:ext cx="5864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Demonstrated examples and Applications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77" y="2037796"/>
            <a:ext cx="982823" cy="260998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820948" y="-163518"/>
            <a:ext cx="3371052" cy="357020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9C690DC-6471-479D-95BE-F1B72DC68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3090">
            <a:off x="10805374" y="328936"/>
            <a:ext cx="727223" cy="5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40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10800000">
            <a:off x="0" y="6308332"/>
            <a:ext cx="12192000" cy="549668"/>
          </a:xfrm>
          <a:prstGeom prst="rect">
            <a:avLst/>
          </a:prstGeom>
          <a:gradFill flip="none" rotWithShape="1">
            <a:gsLst>
              <a:gs pos="44000">
                <a:srgbClr val="DED6C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667129"/>
            <a:ext cx="12192000" cy="5641203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10568" y="2478473"/>
            <a:ext cx="8400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bg1"/>
                </a:solidFill>
                <a:ea typeface="微軟正黑體" panose="020B0604030504040204" pitchFamily="34" charset="-120"/>
              </a:rPr>
              <a:t>Multi-stage Saab transform for MNIST data</a:t>
            </a:r>
            <a:endParaRPr lang="zh-TW" altLang="en-US" sz="44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3179" y="6391275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4F8D"/>
                </a:solidFill>
              </a:rPr>
              <a:t>10 / 03 / 2023</a:t>
            </a:r>
            <a:endParaRPr lang="zh-TW" altLang="en-US" dirty="0">
              <a:solidFill>
                <a:srgbClr val="004F8D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77" y="2037796"/>
            <a:ext cx="982823" cy="260998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02" y="1250076"/>
            <a:ext cx="5051461" cy="53498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rot="10800000">
            <a:off x="0" y="-1"/>
            <a:ext cx="12192000" cy="667130"/>
          </a:xfrm>
          <a:prstGeom prst="rect">
            <a:avLst/>
          </a:prstGeom>
          <a:gradFill flip="none" rotWithShape="1">
            <a:gsLst>
              <a:gs pos="44000">
                <a:srgbClr val="DED6C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59AAEC1-6B46-485E-959C-0633AFE89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24" y="5269785"/>
            <a:ext cx="1180019" cy="9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22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5DF645-E5C3-4BFC-A48C-3CBD5679E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93" y="31094"/>
            <a:ext cx="11761365" cy="64994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Multi-Saab transform on MNIST and CIFAR10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31FFD72-D0E2-4427-810D-EB1AA4045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8" y="1372124"/>
            <a:ext cx="5887272" cy="4486901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62608DC-939D-482C-A86E-E88E95167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21" y="998975"/>
            <a:ext cx="5659265" cy="541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266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47F69B-7BA9-4A40-A2CE-22AA24B1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34"/>
            <a:ext cx="10515600" cy="67511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Multi-Saab transform on MNIST and CIFAR10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A995A3C-07FB-4363-AEBB-266FC741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80" y="1814965"/>
            <a:ext cx="7931827" cy="3579155"/>
          </a:xfrm>
          <a:prstGeom prst="rect">
            <a:avLst/>
          </a:prstGeo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25EBCE1-C926-4636-A5C4-03BDC9290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73" y="816399"/>
            <a:ext cx="10515600" cy="5069616"/>
          </a:xfrm>
        </p:spPr>
        <p:txBody>
          <a:bodyPr/>
          <a:lstStyle/>
          <a:p>
            <a:r>
              <a:rPr lang="en-US" altLang="zh-TW" dirty="0"/>
              <a:t>At viewpoint of signal processing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5482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15F0A2-6984-4138-AC74-EF1532B12D64}"/>
              </a:ext>
            </a:extLst>
          </p:cNvPr>
          <p:cNvSpPr txBox="1"/>
          <p:nvPr/>
        </p:nvSpPr>
        <p:spPr>
          <a:xfrm>
            <a:off x="99588" y="282981"/>
            <a:ext cx="664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Demonstrated examples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00ECE1A-86E3-4104-B6D1-82D88459DB24}"/>
              </a:ext>
            </a:extLst>
          </p:cNvPr>
          <p:cNvSpPr txBox="1"/>
          <p:nvPr/>
        </p:nvSpPr>
        <p:spPr>
          <a:xfrm>
            <a:off x="536895" y="1031317"/>
            <a:ext cx="517417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Deepfake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Blind image/video quality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Point clouds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Graph node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Knowledge graph 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1045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10800000">
            <a:off x="0" y="6308332"/>
            <a:ext cx="12192000" cy="549668"/>
          </a:xfrm>
          <a:prstGeom prst="rect">
            <a:avLst/>
          </a:prstGeom>
          <a:gradFill flip="none" rotWithShape="1">
            <a:gsLst>
              <a:gs pos="44000">
                <a:srgbClr val="DED6C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667129"/>
            <a:ext cx="12192000" cy="5641203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653181" y="2478474"/>
            <a:ext cx="8400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bg1"/>
                </a:solidFill>
                <a:ea typeface="微軟正黑體" panose="020B0604030504040204" pitchFamily="34" charset="-120"/>
              </a:rPr>
              <a:t>Deep fake detection</a:t>
            </a:r>
            <a:endParaRPr lang="zh-TW" altLang="en-US" sz="44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3179" y="6391275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4F8D"/>
                </a:solidFill>
              </a:rPr>
              <a:t>10 / 03 / 2023</a:t>
            </a:r>
            <a:endParaRPr lang="zh-TW" altLang="en-US" dirty="0">
              <a:solidFill>
                <a:srgbClr val="004F8D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77" y="2037796"/>
            <a:ext cx="982823" cy="260998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02" y="1226046"/>
            <a:ext cx="5051461" cy="53498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rot="10800000">
            <a:off x="0" y="-1"/>
            <a:ext cx="12192000" cy="667130"/>
          </a:xfrm>
          <a:prstGeom prst="rect">
            <a:avLst/>
          </a:prstGeom>
          <a:gradFill flip="none" rotWithShape="1">
            <a:gsLst>
              <a:gs pos="44000">
                <a:srgbClr val="DED6C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59AAEC1-6B46-485E-959C-0633AFE89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24" y="5269785"/>
            <a:ext cx="1180019" cy="9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9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15F0A2-6984-4138-AC74-EF1532B12D64}"/>
              </a:ext>
            </a:extLst>
          </p:cNvPr>
          <p:cNvSpPr txBox="1"/>
          <p:nvPr/>
        </p:nvSpPr>
        <p:spPr>
          <a:xfrm>
            <a:off x="99588" y="282981"/>
            <a:ext cx="664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Demonstrated examples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00ECE1A-86E3-4104-B6D1-82D88459DB24}"/>
              </a:ext>
            </a:extLst>
          </p:cNvPr>
          <p:cNvSpPr txBox="1"/>
          <p:nvPr/>
        </p:nvSpPr>
        <p:spPr>
          <a:xfrm>
            <a:off x="285225" y="867756"/>
            <a:ext cx="3313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Deepfake detection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B692745-1D51-40DF-B796-031843C62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8" y="1392396"/>
            <a:ext cx="8571306" cy="528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655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C1296EFE-AF2F-4F99-AC0A-9F0642E54690}"/>
              </a:ext>
            </a:extLst>
          </p:cNvPr>
          <p:cNvSpPr txBox="1"/>
          <p:nvPr/>
        </p:nvSpPr>
        <p:spPr>
          <a:xfrm>
            <a:off x="99587" y="282981"/>
            <a:ext cx="1064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Demonstrated examples : Deepfake-hop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88DAD6-9850-4A06-A8AD-C7B74DF40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3798"/>
            <a:ext cx="12192000" cy="37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1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>
            <a:extLst>
              <a:ext uri="{FF2B5EF4-FFF2-40B4-BE49-F238E27FC236}">
                <a16:creationId xmlns:a16="http://schemas.microsoft.com/office/drawing/2014/main" id="{106108A0-1530-4656-AEB7-FFC6DD1FC20F}"/>
              </a:ext>
            </a:extLst>
          </p:cNvPr>
          <p:cNvSpPr/>
          <p:nvPr/>
        </p:nvSpPr>
        <p:spPr>
          <a:xfrm rot="8100000">
            <a:off x="6898155" y="2017413"/>
            <a:ext cx="4544805" cy="370606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DED6C1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0" name="橢圓 29"/>
          <p:cNvSpPr/>
          <p:nvPr/>
        </p:nvSpPr>
        <p:spPr>
          <a:xfrm rot="8100000">
            <a:off x="6832503" y="2833858"/>
            <a:ext cx="3506661" cy="284934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DED6C1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>
          <a:xfrm>
            <a:off x="7060378" y="3232493"/>
            <a:ext cx="2479930" cy="2479930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75000"/>
                </a:schemeClr>
              </a:gs>
              <a:gs pos="100000">
                <a:srgbClr val="DED6C1">
                  <a:alpha val="1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58705" y="368547"/>
            <a:ext cx="470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Overview field of AI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2041" y="1251281"/>
            <a:ext cx="718750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Artificial intelligence (AI)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simulation of human intelligence processes</a:t>
            </a:r>
          </a:p>
          <a:p>
            <a:pPr lvl="2"/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by machines, especially computer systems. </a:t>
            </a:r>
          </a:p>
          <a:p>
            <a:pPr lvl="1"/>
            <a:endParaRPr lang="en-US" altLang="zh-TW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Machine learning (ML)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branch of artificial intelligence and computer</a:t>
            </a:r>
          </a:p>
          <a:p>
            <a:pPr lvl="2"/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science which focuses on the use of data and </a:t>
            </a:r>
          </a:p>
          <a:p>
            <a:pPr lvl="2"/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algorithms to imitate the way that human learn, </a:t>
            </a:r>
          </a:p>
          <a:p>
            <a:pPr lvl="2"/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gradually improving its accuracy.</a:t>
            </a:r>
          </a:p>
          <a:p>
            <a:pPr lvl="1"/>
            <a:endParaRPr lang="en-US" altLang="zh-TW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Deep learning (DL)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part of broader family of machine learning methods, which is based on artificial neural </a:t>
            </a:r>
          </a:p>
          <a:p>
            <a:pPr lvl="2"/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networks with representation learning.</a:t>
            </a:r>
          </a:p>
          <a:p>
            <a:pPr lvl="1"/>
            <a:endParaRPr lang="en-US" altLang="zh-TW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Green learning (GL)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Characterized by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low carbon footprints</a:t>
            </a:r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lightweight</a:t>
            </a:r>
          </a:p>
          <a:p>
            <a:pPr lvl="2"/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low computational complexity</a:t>
            </a:r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and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logical</a:t>
            </a:r>
          </a:p>
          <a:p>
            <a:pPr lvl="2"/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transparency</a:t>
            </a:r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from the viewpoint of deep learning.</a:t>
            </a:r>
          </a:p>
        </p:txBody>
      </p:sp>
      <p:sp>
        <p:nvSpPr>
          <p:cNvPr id="35" name="橢圓 34"/>
          <p:cNvSpPr/>
          <p:nvPr/>
        </p:nvSpPr>
        <p:spPr>
          <a:xfrm>
            <a:off x="7200179" y="4013371"/>
            <a:ext cx="1418692" cy="1418692"/>
          </a:xfrm>
          <a:prstGeom prst="ellipse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622151" y="4594471"/>
            <a:ext cx="1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GL</a:t>
            </a:r>
            <a:endParaRPr lang="zh-TW" altLang="en-US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42DDD9C-27EB-4F8C-BEF1-0419084F4177}"/>
              </a:ext>
            </a:extLst>
          </p:cNvPr>
          <p:cNvSpPr txBox="1"/>
          <p:nvPr/>
        </p:nvSpPr>
        <p:spPr>
          <a:xfrm>
            <a:off x="8484206" y="3876002"/>
            <a:ext cx="1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DL</a:t>
            </a:r>
            <a:endParaRPr lang="zh-TW" altLang="en-US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B169058-8572-461F-8FB3-8F2A6B5C60A0}"/>
              </a:ext>
            </a:extLst>
          </p:cNvPr>
          <p:cNvSpPr txBox="1"/>
          <p:nvPr/>
        </p:nvSpPr>
        <p:spPr>
          <a:xfrm>
            <a:off x="9303655" y="3147122"/>
            <a:ext cx="1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ML</a:t>
            </a:r>
            <a:endParaRPr lang="zh-TW" altLang="en-US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032CF51-7595-4FE7-8440-EE99BE0DFED0}"/>
              </a:ext>
            </a:extLst>
          </p:cNvPr>
          <p:cNvSpPr txBox="1"/>
          <p:nvPr/>
        </p:nvSpPr>
        <p:spPr>
          <a:xfrm>
            <a:off x="10084809" y="2704162"/>
            <a:ext cx="128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endParaRPr lang="zh-TW" altLang="en-US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65257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15F0A2-6984-4138-AC74-EF1532B12D64}"/>
              </a:ext>
            </a:extLst>
          </p:cNvPr>
          <p:cNvSpPr txBox="1"/>
          <p:nvPr/>
        </p:nvSpPr>
        <p:spPr>
          <a:xfrm>
            <a:off x="99588" y="282981"/>
            <a:ext cx="664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Demonstrated examples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00ECE1A-86E3-4104-B6D1-82D88459DB24}"/>
              </a:ext>
            </a:extLst>
          </p:cNvPr>
          <p:cNvSpPr txBox="1"/>
          <p:nvPr/>
        </p:nvSpPr>
        <p:spPr>
          <a:xfrm>
            <a:off x="285225" y="867756"/>
            <a:ext cx="3313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Deepfake detection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E27022D-AE2A-46A8-A82E-D3E4DE781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1" y="1840240"/>
            <a:ext cx="6013117" cy="404883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21D7B3F-8F4A-4CB4-9BCD-FB9E9776E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57" y="1798787"/>
            <a:ext cx="4180203" cy="400737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63C6B09-37FC-40AE-851D-392511818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40" y="5806166"/>
            <a:ext cx="5706271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143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10800000">
            <a:off x="0" y="6308332"/>
            <a:ext cx="12192000" cy="549668"/>
          </a:xfrm>
          <a:prstGeom prst="rect">
            <a:avLst/>
          </a:prstGeom>
          <a:gradFill flip="none" rotWithShape="1">
            <a:gsLst>
              <a:gs pos="44000">
                <a:srgbClr val="DED6C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667129"/>
            <a:ext cx="12192000" cy="5641203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653181" y="2478474"/>
            <a:ext cx="8400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bg1"/>
                </a:solidFill>
                <a:ea typeface="微軟正黑體" panose="020B0604030504040204" pitchFamily="34" charset="-120"/>
              </a:rPr>
              <a:t>Graph node classification</a:t>
            </a:r>
            <a:endParaRPr lang="zh-TW" altLang="en-US" sz="44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3179" y="6391275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4F8D"/>
                </a:solidFill>
              </a:rPr>
              <a:t>10 / 03 / 2023</a:t>
            </a:r>
            <a:endParaRPr lang="zh-TW" altLang="en-US" dirty="0">
              <a:solidFill>
                <a:srgbClr val="004F8D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77" y="2037796"/>
            <a:ext cx="982823" cy="260998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02" y="1226046"/>
            <a:ext cx="5051461" cy="53498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rot="10800000">
            <a:off x="0" y="-1"/>
            <a:ext cx="12192000" cy="667130"/>
          </a:xfrm>
          <a:prstGeom prst="rect">
            <a:avLst/>
          </a:prstGeom>
          <a:gradFill flip="none" rotWithShape="1">
            <a:gsLst>
              <a:gs pos="44000">
                <a:srgbClr val="DED6C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59AAEC1-6B46-485E-959C-0633AFE89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24" y="5269785"/>
            <a:ext cx="1180019" cy="9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760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15F0A2-6984-4138-AC74-EF1532B12D64}"/>
              </a:ext>
            </a:extLst>
          </p:cNvPr>
          <p:cNvSpPr txBox="1"/>
          <p:nvPr/>
        </p:nvSpPr>
        <p:spPr>
          <a:xfrm>
            <a:off x="99588" y="282981"/>
            <a:ext cx="664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Demonstrated examples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00ECE1A-86E3-4104-B6D1-82D88459DB24}"/>
              </a:ext>
            </a:extLst>
          </p:cNvPr>
          <p:cNvSpPr txBox="1"/>
          <p:nvPr/>
        </p:nvSpPr>
        <p:spPr>
          <a:xfrm>
            <a:off x="285225" y="867756"/>
            <a:ext cx="4133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Graph node classification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EAE3CE4-5967-4C57-98FC-A00C5405D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1" y="1604707"/>
            <a:ext cx="10433773" cy="402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797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15F0A2-6984-4138-AC74-EF1532B12D64}"/>
              </a:ext>
            </a:extLst>
          </p:cNvPr>
          <p:cNvSpPr txBox="1"/>
          <p:nvPr/>
        </p:nvSpPr>
        <p:spPr>
          <a:xfrm>
            <a:off x="99588" y="282981"/>
            <a:ext cx="664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Demonstrated examples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00ECE1A-86E3-4104-B6D1-82D88459DB24}"/>
              </a:ext>
            </a:extLst>
          </p:cNvPr>
          <p:cNvSpPr txBox="1"/>
          <p:nvPr/>
        </p:nvSpPr>
        <p:spPr>
          <a:xfrm>
            <a:off x="285225" y="867756"/>
            <a:ext cx="4133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Graph node classification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97F90E4-D3F4-43A2-8D20-FD7E57F69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15" y="1390976"/>
            <a:ext cx="9053789" cy="531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089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10800000">
            <a:off x="0" y="6308332"/>
            <a:ext cx="12192000" cy="549668"/>
          </a:xfrm>
          <a:prstGeom prst="rect">
            <a:avLst/>
          </a:prstGeom>
          <a:gradFill flip="none" rotWithShape="1">
            <a:gsLst>
              <a:gs pos="44000">
                <a:srgbClr val="DED6C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667129"/>
            <a:ext cx="12192000" cy="5641203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653181" y="2478474"/>
            <a:ext cx="8400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bg1"/>
                </a:solidFill>
                <a:ea typeface="微軟正黑體" panose="020B0604030504040204" pitchFamily="34" charset="-120"/>
              </a:rPr>
              <a:t>Cloud data augmentation</a:t>
            </a:r>
            <a:endParaRPr lang="zh-TW" altLang="en-US" sz="44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3179" y="6391275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4F8D"/>
                </a:solidFill>
              </a:rPr>
              <a:t>10 / 03 / 2023</a:t>
            </a:r>
            <a:endParaRPr lang="zh-TW" altLang="en-US" dirty="0">
              <a:solidFill>
                <a:srgbClr val="004F8D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77" y="2037796"/>
            <a:ext cx="982823" cy="260998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02" y="1226046"/>
            <a:ext cx="5051461" cy="53498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rot="10800000">
            <a:off x="0" y="-1"/>
            <a:ext cx="12192000" cy="667130"/>
          </a:xfrm>
          <a:prstGeom prst="rect">
            <a:avLst/>
          </a:prstGeom>
          <a:gradFill flip="none" rotWithShape="1">
            <a:gsLst>
              <a:gs pos="44000">
                <a:srgbClr val="DED6C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59AAEC1-6B46-485E-959C-0633AFE89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24" y="5269785"/>
            <a:ext cx="1180019" cy="9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998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844F50-274C-4906-BEF1-6196C901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851279"/>
          </a:xfrm>
        </p:spPr>
        <p:txBody>
          <a:bodyPr/>
          <a:lstStyle/>
          <a:p>
            <a:pPr algn="ctr"/>
            <a:r>
              <a:rPr lang="en-US" altLang="zh-TW" dirty="0"/>
              <a:t>Cloud data augmentation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80899F36-0831-4B0C-B29F-337D178B0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" y="1330674"/>
            <a:ext cx="10830079" cy="4633897"/>
          </a:xfrm>
        </p:spPr>
      </p:pic>
    </p:spTree>
    <p:extLst>
      <p:ext uri="{BB962C8B-B14F-4D97-AF65-F5344CB8AC3E}">
        <p14:creationId xmlns:p14="http://schemas.microsoft.com/office/powerpoint/2010/main" val="24503117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844F50-274C-4906-BEF1-6196C901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851279"/>
          </a:xfrm>
        </p:spPr>
        <p:txBody>
          <a:bodyPr/>
          <a:lstStyle/>
          <a:p>
            <a:pPr algn="ctr"/>
            <a:r>
              <a:rPr lang="en-US" altLang="zh-TW" dirty="0"/>
              <a:t>Cloud data augmentation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A19912A-1601-49A8-B6F5-CBC68C0E3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7" y="1519510"/>
            <a:ext cx="11642725" cy="4889115"/>
          </a:xfrm>
        </p:spPr>
      </p:pic>
    </p:spTree>
    <p:extLst>
      <p:ext uri="{BB962C8B-B14F-4D97-AF65-F5344CB8AC3E}">
        <p14:creationId xmlns:p14="http://schemas.microsoft.com/office/powerpoint/2010/main" val="10777540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844F50-274C-4906-BEF1-6196C901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851279"/>
          </a:xfrm>
        </p:spPr>
        <p:txBody>
          <a:bodyPr/>
          <a:lstStyle/>
          <a:p>
            <a:pPr algn="ctr"/>
            <a:r>
              <a:rPr lang="en-US" altLang="zh-TW" dirty="0"/>
              <a:t>Cloud data augmentation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2B79CC5-7AED-4BE8-8EE6-6913D7A7F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7" y="2489364"/>
            <a:ext cx="11642725" cy="2966186"/>
          </a:xfrm>
        </p:spPr>
      </p:pic>
    </p:spTree>
    <p:extLst>
      <p:ext uri="{BB962C8B-B14F-4D97-AF65-F5344CB8AC3E}">
        <p14:creationId xmlns:p14="http://schemas.microsoft.com/office/powerpoint/2010/main" val="39719026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844F50-274C-4906-BEF1-6196C901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851279"/>
          </a:xfrm>
        </p:spPr>
        <p:txBody>
          <a:bodyPr/>
          <a:lstStyle/>
          <a:p>
            <a:pPr algn="ctr"/>
            <a:r>
              <a:rPr lang="en-US" altLang="zh-TW" dirty="0"/>
              <a:t>Cloud data augmentation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1BEC0BF-CD5C-4C4E-B2CA-56E71405B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3" y="2052873"/>
            <a:ext cx="5641040" cy="3358026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671B5CF-2E92-43A6-8E4B-987AC009E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70" y="1636093"/>
            <a:ext cx="5204003" cy="44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826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844F50-274C-4906-BEF1-6196C901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851279"/>
          </a:xfrm>
        </p:spPr>
        <p:txBody>
          <a:bodyPr/>
          <a:lstStyle/>
          <a:p>
            <a:pPr algn="ctr"/>
            <a:r>
              <a:rPr lang="en-US" altLang="zh-TW" dirty="0"/>
              <a:t>Cloud data augmentation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4E10910B-5E98-4EB1-BA85-CCCD1C701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86" y="1347452"/>
            <a:ext cx="7055923" cy="5114997"/>
          </a:xfrm>
        </p:spPr>
      </p:pic>
    </p:spTree>
    <p:extLst>
      <p:ext uri="{BB962C8B-B14F-4D97-AF65-F5344CB8AC3E}">
        <p14:creationId xmlns:p14="http://schemas.microsoft.com/office/powerpoint/2010/main" val="68951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244451" y="372101"/>
            <a:ext cx="470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Overview field of AI</a:t>
            </a:r>
            <a:r>
              <a:rPr lang="zh-TW" altLang="en-US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12E97AC-6DBF-4D20-B46B-564E807F9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88" y="1307033"/>
            <a:ext cx="8814937" cy="161030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BD63DDB-56B3-4DA0-A33F-B1CF483B8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37" y="4160272"/>
            <a:ext cx="8951899" cy="1931978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F3579FEA-E8D5-45E9-8446-5C23C1625BE2}"/>
              </a:ext>
            </a:extLst>
          </p:cNvPr>
          <p:cNvSpPr txBox="1"/>
          <p:nvPr/>
        </p:nvSpPr>
        <p:spPr>
          <a:xfrm>
            <a:off x="244451" y="1635132"/>
            <a:ext cx="15632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/>
              <a:t>Machine </a:t>
            </a:r>
          </a:p>
          <a:p>
            <a:pPr algn="ctr"/>
            <a:r>
              <a:rPr lang="en-US" altLang="zh-TW" sz="2800" b="1" dirty="0"/>
              <a:t>Learning</a:t>
            </a:r>
            <a:endParaRPr lang="zh-TW" altLang="en-US" sz="2800" b="1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DED1A286-AEF2-41B5-B8D6-0B12538B2910}"/>
              </a:ext>
            </a:extLst>
          </p:cNvPr>
          <p:cNvSpPr txBox="1"/>
          <p:nvPr/>
        </p:nvSpPr>
        <p:spPr>
          <a:xfrm>
            <a:off x="292541" y="4376482"/>
            <a:ext cx="1467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/>
              <a:t>Deep </a:t>
            </a:r>
          </a:p>
          <a:p>
            <a:pPr algn="ctr"/>
            <a:r>
              <a:rPr lang="en-US" altLang="zh-TW" sz="2800" b="1" dirty="0"/>
              <a:t>Learning</a:t>
            </a:r>
            <a:endParaRPr lang="zh-TW" altLang="en-US" sz="2800" b="1" dirty="0"/>
          </a:p>
        </p:txBody>
      </p: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B1CE00F4-BD88-484D-AB6A-E356D9BBCC8A}"/>
              </a:ext>
            </a:extLst>
          </p:cNvPr>
          <p:cNvCxnSpPr/>
          <p:nvPr/>
        </p:nvCxnSpPr>
        <p:spPr>
          <a:xfrm>
            <a:off x="244451" y="3594225"/>
            <a:ext cx="11301343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460793-1BCB-48AF-AEA2-9404FBB8C89D}"/>
              </a:ext>
            </a:extLst>
          </p:cNvPr>
          <p:cNvSpPr txBox="1"/>
          <p:nvPr/>
        </p:nvSpPr>
        <p:spPr>
          <a:xfrm>
            <a:off x="4796016" y="2949469"/>
            <a:ext cx="144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Edge, Texture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12566" y="6167349"/>
            <a:ext cx="1132714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/>
              <a:t>&lt;Ref</a:t>
            </a:r>
            <a:r>
              <a:rPr lang="en-US" altLang="zh-TW" sz="1500" dirty="0" smtClean="0"/>
              <a:t>&gt;:Tommy Huang, </a:t>
            </a:r>
            <a:r>
              <a:rPr lang="zh-TW" altLang="en-US" sz="1500" b="1" dirty="0" smtClean="0"/>
              <a:t>什麼</a:t>
            </a:r>
            <a:r>
              <a:rPr lang="zh-TW" altLang="en-US" sz="1500" b="1" dirty="0"/>
              <a:t>是人工智慧、機器學習和深度學習</a:t>
            </a:r>
            <a:r>
              <a:rPr lang="en-US" altLang="zh-TW" sz="1500" b="1" dirty="0" smtClean="0"/>
              <a:t>?</a:t>
            </a:r>
            <a:endParaRPr lang="en-US" altLang="zh-TW" sz="1500" dirty="0" smtClean="0"/>
          </a:p>
          <a:p>
            <a:r>
              <a:rPr lang="en-US" altLang="zh-TW" sz="800" dirty="0" smtClean="0">
                <a:hlinkClick r:id="rId5"/>
              </a:rPr>
              <a:t>https</a:t>
            </a:r>
            <a:r>
              <a:rPr lang="en-US" altLang="zh-TW" sz="800" dirty="0">
                <a:hlinkClick r:id="rId5"/>
              </a:rPr>
              <a:t>://chih-sheng-huang821.medium.com/%E4%BB%80%E9%BA%BC%E6%98%AF%E4%BA%BA%E5%B7%A5%E6%99%BA%E6%85%A7-%</a:t>
            </a:r>
            <a:r>
              <a:rPr lang="en-US" altLang="zh-TW" sz="800" dirty="0" smtClean="0">
                <a:hlinkClick r:id="rId5"/>
              </a:rPr>
              <a:t>E6%A9%9F%E5%99%A8%E5%AD%B8%E7%BF%92%E5%92%8C%E6%B7%B1%E5%BA%A6%E5%AD%B8%E7%BF%92-587e6a0dc72a</a:t>
            </a:r>
            <a:endParaRPr lang="en-US" altLang="zh-TW" sz="800" dirty="0" smtClean="0"/>
          </a:p>
          <a:p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9591387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844F50-274C-4906-BEF1-6196C901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851279"/>
          </a:xfrm>
        </p:spPr>
        <p:txBody>
          <a:bodyPr/>
          <a:lstStyle/>
          <a:p>
            <a:pPr algn="ctr"/>
            <a:r>
              <a:rPr lang="en-US" altLang="zh-TW" dirty="0"/>
              <a:t>Cloud data augmentation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B335D60-D5ED-458A-8B03-95769AF5E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8" y="1489036"/>
            <a:ext cx="11274090" cy="4475536"/>
          </a:xfrm>
        </p:spPr>
      </p:pic>
    </p:spTree>
    <p:extLst>
      <p:ext uri="{BB962C8B-B14F-4D97-AF65-F5344CB8AC3E}">
        <p14:creationId xmlns:p14="http://schemas.microsoft.com/office/powerpoint/2010/main" val="37488764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10800000">
            <a:off x="0" y="6308332"/>
            <a:ext cx="12192000" cy="549668"/>
          </a:xfrm>
          <a:prstGeom prst="rect">
            <a:avLst/>
          </a:prstGeom>
          <a:gradFill flip="none" rotWithShape="1">
            <a:gsLst>
              <a:gs pos="44000">
                <a:srgbClr val="DED6C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667129"/>
            <a:ext cx="12192000" cy="5641203"/>
          </a:xfrm>
          <a:prstGeom prst="rect">
            <a:avLst/>
          </a:prstGeom>
          <a:solidFill>
            <a:srgbClr val="004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653181" y="2478474"/>
            <a:ext cx="8400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bg1"/>
                </a:solidFill>
                <a:ea typeface="微軟正黑體" panose="020B0604030504040204" pitchFamily="34" charset="-120"/>
              </a:rPr>
              <a:t>Quality Assessment</a:t>
            </a:r>
            <a:endParaRPr lang="zh-TW" altLang="en-US" sz="4400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3179" y="6391275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4F8D"/>
                </a:solidFill>
              </a:rPr>
              <a:t>10 / 03 / 2023</a:t>
            </a:r>
            <a:endParaRPr lang="zh-TW" altLang="en-US" dirty="0">
              <a:solidFill>
                <a:srgbClr val="004F8D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77" y="2037796"/>
            <a:ext cx="982823" cy="260998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02" y="1226046"/>
            <a:ext cx="5051461" cy="53498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rot="10800000">
            <a:off x="0" y="-1"/>
            <a:ext cx="12192000" cy="667130"/>
          </a:xfrm>
          <a:prstGeom prst="rect">
            <a:avLst/>
          </a:prstGeom>
          <a:gradFill flip="none" rotWithShape="1">
            <a:gsLst>
              <a:gs pos="44000">
                <a:srgbClr val="DED6C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59AAEC1-6B46-485E-959C-0633AFE89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24" y="5269785"/>
            <a:ext cx="1180019" cy="9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157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844F50-274C-4906-BEF1-6196C901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98" y="1351793"/>
            <a:ext cx="10515600" cy="851279"/>
          </a:xfrm>
        </p:spPr>
        <p:txBody>
          <a:bodyPr/>
          <a:lstStyle/>
          <a:p>
            <a:pPr algn="ctr"/>
            <a:r>
              <a:rPr lang="en-US" altLang="zh-TW" dirty="0"/>
              <a:t>Quality assessment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16E8B16-45EA-4D6A-ACD1-C5FA2070F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7" y="2643866"/>
            <a:ext cx="11642725" cy="3378636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992960A-8D3B-40B2-B59E-12DC5D8CBFBC}"/>
              </a:ext>
            </a:extLst>
          </p:cNvPr>
          <p:cNvSpPr txBox="1"/>
          <p:nvPr/>
        </p:nvSpPr>
        <p:spPr>
          <a:xfrm>
            <a:off x="274637" y="183611"/>
            <a:ext cx="9522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Demonstrated examples : Green BQA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2610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844F50-274C-4906-BEF1-6196C901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851279"/>
          </a:xfrm>
        </p:spPr>
        <p:txBody>
          <a:bodyPr/>
          <a:lstStyle/>
          <a:p>
            <a:pPr algn="ctr"/>
            <a:r>
              <a:rPr lang="en-US" altLang="zh-TW" dirty="0"/>
              <a:t>Quality assessment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9394618-4157-466B-854B-A4D9E59CA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4" y="830511"/>
            <a:ext cx="5353660" cy="4423101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E9D7127-0565-41D9-A24C-E2D5F00AC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46" y="4070786"/>
            <a:ext cx="6961454" cy="236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464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15F0A2-6984-4138-AC74-EF1532B12D64}"/>
              </a:ext>
            </a:extLst>
          </p:cNvPr>
          <p:cNvSpPr txBox="1"/>
          <p:nvPr/>
        </p:nvSpPr>
        <p:spPr>
          <a:xfrm>
            <a:off x="99588" y="282981"/>
            <a:ext cx="664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Demonstrated examples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00ECE1A-86E3-4104-B6D1-82D88459DB24}"/>
              </a:ext>
            </a:extLst>
          </p:cNvPr>
          <p:cNvSpPr txBox="1"/>
          <p:nvPr/>
        </p:nvSpPr>
        <p:spPr>
          <a:xfrm>
            <a:off x="285225" y="867756"/>
            <a:ext cx="5958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Blind image/video quality assessment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983324A-01F2-4E11-9353-0C123A2E3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6" y="1619568"/>
            <a:ext cx="10043362" cy="36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74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15F0A2-6984-4138-AC74-EF1532B12D64}"/>
              </a:ext>
            </a:extLst>
          </p:cNvPr>
          <p:cNvSpPr txBox="1"/>
          <p:nvPr/>
        </p:nvSpPr>
        <p:spPr>
          <a:xfrm>
            <a:off x="99588" y="282981"/>
            <a:ext cx="664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Demonstrated examples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00ECE1A-86E3-4104-B6D1-82D88459DB24}"/>
              </a:ext>
            </a:extLst>
          </p:cNvPr>
          <p:cNvSpPr txBox="1"/>
          <p:nvPr/>
        </p:nvSpPr>
        <p:spPr>
          <a:xfrm>
            <a:off x="226502" y="743032"/>
            <a:ext cx="5958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Blind image/video quality assessment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F697C07-0016-427F-BE30-3E08B42A6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56" y="1266252"/>
            <a:ext cx="6970511" cy="541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337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A15F0A2-6984-4138-AC74-EF1532B12D64}"/>
              </a:ext>
            </a:extLst>
          </p:cNvPr>
          <p:cNvSpPr txBox="1"/>
          <p:nvPr/>
        </p:nvSpPr>
        <p:spPr>
          <a:xfrm>
            <a:off x="99588" y="282981"/>
            <a:ext cx="664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Future Outlook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00ECE1A-86E3-4104-B6D1-82D88459DB24}"/>
              </a:ext>
            </a:extLst>
          </p:cNvPr>
          <p:cNvSpPr txBox="1"/>
          <p:nvPr/>
        </p:nvSpPr>
        <p:spPr>
          <a:xfrm>
            <a:off x="536895" y="1164100"/>
            <a:ext cx="1179130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Robustness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Related to statistics of training data against adversarial attacks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Ensemble technique for GL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However, if the distributions of sampled training and test data are sufficiently different,</a:t>
            </a:r>
          </a:p>
          <a:p>
            <a:pPr lvl="1"/>
            <a:r>
              <a:rPr lang="en-US" altLang="zh-TW" sz="2400" dirty="0"/>
              <a:t>    the trained GL systems will not predict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Trust and risk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Relationship between cognition and explainable AI/ML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Generative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Structures of high-dimensional representation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Object detection, classification and semantic segmentation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Multi-domain data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Lightweight DL versus GL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862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150326" y="356253"/>
            <a:ext cx="470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Overview field of AI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0B7EFFE5-A7C1-4B67-AC05-9ACB210873BA}"/>
              </a:ext>
            </a:extLst>
          </p:cNvPr>
          <p:cNvCxnSpPr>
            <a:cxnSpLocks/>
          </p:cNvCxnSpPr>
          <p:nvPr/>
        </p:nvCxnSpPr>
        <p:spPr>
          <a:xfrm>
            <a:off x="8030423" y="1513569"/>
            <a:ext cx="0" cy="1831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39FC231D-3C48-4ECE-9771-3DE990246C98}"/>
              </a:ext>
            </a:extLst>
          </p:cNvPr>
          <p:cNvCxnSpPr>
            <a:cxnSpLocks/>
          </p:cNvCxnSpPr>
          <p:nvPr/>
        </p:nvCxnSpPr>
        <p:spPr>
          <a:xfrm>
            <a:off x="6491335" y="3333845"/>
            <a:ext cx="1539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54AF3DE-6BDD-4F00-9B09-09A20F9BD3C6}"/>
              </a:ext>
            </a:extLst>
          </p:cNvPr>
          <p:cNvCxnSpPr>
            <a:cxnSpLocks/>
          </p:cNvCxnSpPr>
          <p:nvPr/>
        </p:nvCxnSpPr>
        <p:spPr>
          <a:xfrm flipV="1">
            <a:off x="6509441" y="2938315"/>
            <a:ext cx="0" cy="4072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107DAE20-FB7D-426E-8283-82D8844DE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05" y="1513569"/>
            <a:ext cx="1135621" cy="1831992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9388F85F-F825-4CFF-A588-D7439CE0E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61" y="1599565"/>
            <a:ext cx="2292185" cy="1265369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1D08F8B6-E655-4856-8FDC-EF1851F4F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115" y="1576907"/>
            <a:ext cx="1135618" cy="1648831"/>
          </a:xfrm>
          <a:prstGeom prst="rect">
            <a:avLst/>
          </a:prstGeom>
        </p:spPr>
      </p:pic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DDF642F6-BB0D-444E-A35F-3610792112CB}"/>
              </a:ext>
            </a:extLst>
          </p:cNvPr>
          <p:cNvCxnSpPr/>
          <p:nvPr/>
        </p:nvCxnSpPr>
        <p:spPr>
          <a:xfrm>
            <a:off x="5472892" y="1531675"/>
            <a:ext cx="291198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009C4C34-D21B-40C4-9A05-12040EE3E0E7}"/>
              </a:ext>
            </a:extLst>
          </p:cNvPr>
          <p:cNvSpPr/>
          <p:nvPr/>
        </p:nvSpPr>
        <p:spPr>
          <a:xfrm>
            <a:off x="3431235" y="2011702"/>
            <a:ext cx="1276538" cy="33814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E68D1812-2320-4C4B-8309-C8DB709752D4}"/>
              </a:ext>
            </a:extLst>
          </p:cNvPr>
          <p:cNvSpPr/>
          <p:nvPr/>
        </p:nvSpPr>
        <p:spPr>
          <a:xfrm>
            <a:off x="8767885" y="2063174"/>
            <a:ext cx="1276538" cy="33814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9487C39-D6BC-4CB3-8BA2-4DBBA6B8452C}"/>
              </a:ext>
            </a:extLst>
          </p:cNvPr>
          <p:cNvSpPr txBox="1"/>
          <p:nvPr/>
        </p:nvSpPr>
        <p:spPr>
          <a:xfrm>
            <a:off x="6159931" y="1080410"/>
            <a:ext cx="159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Feed-forward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8D89F448-EE49-4946-8CFD-C3ACE52171AD}"/>
              </a:ext>
            </a:extLst>
          </p:cNvPr>
          <p:cNvSpPr txBox="1"/>
          <p:nvPr/>
        </p:nvSpPr>
        <p:spPr>
          <a:xfrm>
            <a:off x="6509441" y="2933735"/>
            <a:ext cx="1575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Back-forward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94314D2-7AE3-4331-A900-BC96C8C9042E}"/>
              </a:ext>
            </a:extLst>
          </p:cNvPr>
          <p:cNvSpPr txBox="1"/>
          <p:nvPr/>
        </p:nvSpPr>
        <p:spPr>
          <a:xfrm>
            <a:off x="5309103" y="3427413"/>
            <a:ext cx="301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Feature Extraction + Classifier</a:t>
            </a:r>
            <a:endParaRPr lang="zh-TW" altLang="en-US" b="1" dirty="0"/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FB6767F3-B9DE-4F52-A98A-2FAEBEA61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05" y="4558332"/>
            <a:ext cx="1135621" cy="1831992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F44D493B-7355-4CD3-8AF3-F6DFFE89E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61" y="4644328"/>
            <a:ext cx="2292185" cy="1265369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BC1ADE9C-9CE0-4DE2-B207-77E3DB727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115" y="4621670"/>
            <a:ext cx="1135618" cy="1648831"/>
          </a:xfrm>
          <a:prstGeom prst="rect">
            <a:avLst/>
          </a:prstGeom>
        </p:spPr>
      </p:pic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4E999B76-9648-49E6-9F3D-760B4F9D1271}"/>
              </a:ext>
            </a:extLst>
          </p:cNvPr>
          <p:cNvCxnSpPr/>
          <p:nvPr/>
        </p:nvCxnSpPr>
        <p:spPr>
          <a:xfrm>
            <a:off x="5472892" y="4576438"/>
            <a:ext cx="291198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箭號: 向右 46">
            <a:extLst>
              <a:ext uri="{FF2B5EF4-FFF2-40B4-BE49-F238E27FC236}">
                <a16:creationId xmlns:a16="http://schemas.microsoft.com/office/drawing/2014/main" id="{375AF0D7-52BF-4291-8494-F46E8B077F1E}"/>
              </a:ext>
            </a:extLst>
          </p:cNvPr>
          <p:cNvSpPr/>
          <p:nvPr/>
        </p:nvSpPr>
        <p:spPr>
          <a:xfrm>
            <a:off x="3431235" y="5056465"/>
            <a:ext cx="1276538" cy="33814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箭號: 向右 47">
            <a:extLst>
              <a:ext uri="{FF2B5EF4-FFF2-40B4-BE49-F238E27FC236}">
                <a16:creationId xmlns:a16="http://schemas.microsoft.com/office/drawing/2014/main" id="{0F557D9F-2174-4B5C-8940-EBCD49DB6D57}"/>
              </a:ext>
            </a:extLst>
          </p:cNvPr>
          <p:cNvSpPr/>
          <p:nvPr/>
        </p:nvSpPr>
        <p:spPr>
          <a:xfrm>
            <a:off x="8767885" y="5107937"/>
            <a:ext cx="1276538" cy="33814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858055C2-8FFE-4D1A-B1E3-F33F55C8D38E}"/>
              </a:ext>
            </a:extLst>
          </p:cNvPr>
          <p:cNvSpPr txBox="1"/>
          <p:nvPr/>
        </p:nvSpPr>
        <p:spPr>
          <a:xfrm>
            <a:off x="6159931" y="4160458"/>
            <a:ext cx="159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Feed-forward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C3D0626D-3B73-465B-97E5-360DF5258DF2}"/>
              </a:ext>
            </a:extLst>
          </p:cNvPr>
          <p:cNvSpPr txBox="1"/>
          <p:nvPr/>
        </p:nvSpPr>
        <p:spPr>
          <a:xfrm>
            <a:off x="5404061" y="5909696"/>
            <a:ext cx="301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Feature Extraction + Classifier</a:t>
            </a:r>
            <a:endParaRPr lang="zh-TW" altLang="en-US" b="1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53DE9357-0166-40F8-9722-E44FCEFFEE35}"/>
              </a:ext>
            </a:extLst>
          </p:cNvPr>
          <p:cNvSpPr txBox="1"/>
          <p:nvPr/>
        </p:nvSpPr>
        <p:spPr>
          <a:xfrm>
            <a:off x="94646" y="1703722"/>
            <a:ext cx="1467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/>
              <a:t>Deep </a:t>
            </a:r>
          </a:p>
          <a:p>
            <a:pPr algn="ctr"/>
            <a:r>
              <a:rPr lang="en-US" altLang="zh-TW" sz="2800" b="1" dirty="0"/>
              <a:t>Learning</a:t>
            </a:r>
            <a:endParaRPr lang="zh-TW" altLang="en-US" sz="2800" b="1" dirty="0"/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0A073139-F4A1-4483-8193-9B5A335E360C}"/>
              </a:ext>
            </a:extLst>
          </p:cNvPr>
          <p:cNvSpPr txBox="1"/>
          <p:nvPr/>
        </p:nvSpPr>
        <p:spPr>
          <a:xfrm>
            <a:off x="128332" y="4767993"/>
            <a:ext cx="1467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/>
              <a:t>Green </a:t>
            </a:r>
          </a:p>
          <a:p>
            <a:pPr algn="ctr"/>
            <a:r>
              <a:rPr lang="en-US" altLang="zh-TW" sz="2800" b="1" dirty="0"/>
              <a:t>Learning</a:t>
            </a:r>
            <a:endParaRPr lang="zh-TW" altLang="en-US" sz="2800" b="1" dirty="0"/>
          </a:p>
        </p:txBody>
      </p: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96A32E3B-0C3C-4271-BED9-D52F5DCCFE42}"/>
              </a:ext>
            </a:extLst>
          </p:cNvPr>
          <p:cNvCxnSpPr/>
          <p:nvPr/>
        </p:nvCxnSpPr>
        <p:spPr>
          <a:xfrm>
            <a:off x="235390" y="3956364"/>
            <a:ext cx="11301343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24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05FCCC-A074-438E-B637-0F1BBE76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510"/>
            <a:ext cx="11794921" cy="901613"/>
          </a:xfrm>
        </p:spPr>
        <p:txBody>
          <a:bodyPr/>
          <a:lstStyle/>
          <a:p>
            <a:pPr algn="ctr"/>
            <a:r>
              <a:rPr lang="en-US" altLang="zh-TW" dirty="0"/>
              <a:t>Carbon Taxes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967EED-C41F-455D-AAD1-593214A91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32" y="830424"/>
            <a:ext cx="11934736" cy="5754934"/>
          </a:xfrm>
        </p:spPr>
        <p:txBody>
          <a:bodyPr/>
          <a:lstStyle/>
          <a:p>
            <a:r>
              <a:rPr lang="en-US" altLang="zh-TW" dirty="0"/>
              <a:t>Carbon pricing</a:t>
            </a:r>
          </a:p>
          <a:p>
            <a:pPr lvl="1"/>
            <a:r>
              <a:rPr lang="en-US" altLang="zh-TW" dirty="0"/>
              <a:t>Increasing prices of electricity coming from fossil fuels that emit carbon dioxide when burner</a:t>
            </a:r>
          </a:p>
          <a:p>
            <a:pPr lvl="1"/>
            <a:r>
              <a:rPr lang="en-US" altLang="zh-TW" dirty="0"/>
              <a:t>Carbon taxes offer the most efficient (lowest cost) way to tackle climate change</a:t>
            </a:r>
          </a:p>
          <a:p>
            <a:pPr lvl="2"/>
            <a:r>
              <a:rPr lang="en-US" altLang="zh-TW" dirty="0"/>
              <a:t>77 countries and over 100 cities have committed to achieving net zero emissions by 2050</a:t>
            </a:r>
          </a:p>
          <a:p>
            <a:pPr lvl="2"/>
            <a:r>
              <a:rPr lang="en-US" altLang="zh-TW" dirty="0"/>
              <a:t>As of 2019, carbon taxes have been implemented or scheduled for implementation in 25 countries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72A3301-1BDA-4337-A2FA-132A0534E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70" y="3166485"/>
            <a:ext cx="679227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5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004F8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 rot="10800000">
            <a:off x="0" y="6677025"/>
            <a:ext cx="12192000" cy="180975"/>
          </a:xfrm>
          <a:prstGeom prst="rect">
            <a:avLst/>
          </a:prstGeom>
          <a:gradFill flip="none" rotWithShape="1">
            <a:gsLst>
              <a:gs pos="0">
                <a:srgbClr val="BEAF85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048" y="2139313"/>
            <a:ext cx="971296" cy="2579374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340598" y="450027"/>
            <a:ext cx="4701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Green learning field</a:t>
            </a:r>
            <a:endParaRPr lang="zh-TW" altLang="en-US" sz="3200" b="1" dirty="0">
              <a:solidFill>
                <a:srgbClr val="BEAF8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4260B8C-63E7-4DF8-A5F8-7398099BF795}"/>
              </a:ext>
            </a:extLst>
          </p:cNvPr>
          <p:cNvSpPr txBox="1"/>
          <p:nvPr/>
        </p:nvSpPr>
        <p:spPr>
          <a:xfrm>
            <a:off x="216545" y="1433214"/>
            <a:ext cx="9473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Deep learning (DL) concerns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Mathematically intractable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 clear logical reasoning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Demanding heavy supervision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With high carbon footprint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Vulnerable to adversarial attacks</a:t>
            </a:r>
          </a:p>
          <a:p>
            <a:pPr lvl="1"/>
            <a:endParaRPr lang="en-US" altLang="zh-TW" sz="2400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Green learning (GL) </a:t>
            </a:r>
            <a:r>
              <a:rPr lang="en-US" altLang="zh-TW" sz="2400" b="1" dirty="0" err="1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v.s</a:t>
            </a: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Deep learning (DL)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GL</a:t>
            </a:r>
            <a:r>
              <a:rPr lang="zh-TW" altLang="en-US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has smaller sizes than DL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GL had lower computational complexity than DL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GL has logical reasoning (Interpretable AI)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Without computational neurons as its basic units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4F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Without a network architecture</a:t>
            </a:r>
          </a:p>
          <a:p>
            <a:pPr marL="1200150" lvl="2" indent="-285750">
              <a:buFont typeface="Wingdings" panose="05000000000000000000" pitchFamily="2" charset="2"/>
              <a:buChar char="l"/>
            </a:pPr>
            <a:endParaRPr lang="en-US" altLang="zh-TW" b="1" dirty="0">
              <a:solidFill>
                <a:srgbClr val="004F8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6835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15630</TotalTime>
  <Words>6889</Words>
  <Application>Microsoft Office PowerPoint</Application>
  <PresentationFormat>寬螢幕</PresentationFormat>
  <Paragraphs>611</Paragraphs>
  <Slides>66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66</vt:i4>
      </vt:variant>
    </vt:vector>
  </HeadingPairs>
  <TitlesOfParts>
    <vt:vector size="76" baseType="lpstr">
      <vt:lpstr>맑은 고딕</vt:lpstr>
      <vt:lpstr>微軟正黑體</vt:lpstr>
      <vt:lpstr>微軟正黑體 Light</vt:lpstr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PowerPoint 簡報</vt:lpstr>
      <vt:lpstr>Reference</vt:lpstr>
      <vt:lpstr>Outline</vt:lpstr>
      <vt:lpstr>PowerPoint 簡報</vt:lpstr>
      <vt:lpstr>PowerPoint 簡報</vt:lpstr>
      <vt:lpstr>PowerPoint 簡報</vt:lpstr>
      <vt:lpstr>PowerPoint 簡報</vt:lpstr>
      <vt:lpstr>Carbon Taxes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Unsupervised Representation Learning</vt:lpstr>
      <vt:lpstr>Unsupervised Representation Learning</vt:lpstr>
      <vt:lpstr>PowerPoint 簡報</vt:lpstr>
      <vt:lpstr>PowerPoint 簡報</vt:lpstr>
      <vt:lpstr>Unsupervised Representation Learning</vt:lpstr>
      <vt:lpstr>Green learning for speech processing model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Multi-Saab transform on MNIST and CIFAR10</vt:lpstr>
      <vt:lpstr>Multi-Saab transform on MNIST and CIFAR10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Cloud data augmentation</vt:lpstr>
      <vt:lpstr>Cloud data augmentation</vt:lpstr>
      <vt:lpstr>Cloud data augmentation</vt:lpstr>
      <vt:lpstr>Cloud data augmentation</vt:lpstr>
      <vt:lpstr>Cloud data augmentation</vt:lpstr>
      <vt:lpstr>Cloud data augmentation</vt:lpstr>
      <vt:lpstr>PowerPoint 簡報</vt:lpstr>
      <vt:lpstr>Quality assessment</vt:lpstr>
      <vt:lpstr>Quality assessment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德晏 盧</dc:creator>
  <cp:lastModifiedBy>盧德晏</cp:lastModifiedBy>
  <cp:revision>205</cp:revision>
  <dcterms:created xsi:type="dcterms:W3CDTF">2023-09-01T03:43:39Z</dcterms:created>
  <dcterms:modified xsi:type="dcterms:W3CDTF">2024-05-14T07:42:50Z</dcterms:modified>
</cp:coreProperties>
</file>