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71" r:id="rId6"/>
    <p:sldId id="257" r:id="rId7"/>
    <p:sldId id="258" r:id="rId8"/>
    <p:sldId id="273" r:id="rId9"/>
    <p:sldId id="269" r:id="rId10"/>
    <p:sldId id="270" r:id="rId11"/>
    <p:sldId id="259" r:id="rId12"/>
    <p:sldId id="260" r:id="rId13"/>
    <p:sldId id="261" r:id="rId14"/>
    <p:sldId id="274" r:id="rId15"/>
    <p:sldId id="275" r:id="rId16"/>
    <p:sldId id="276" r:id="rId17"/>
    <p:sldId id="264" r:id="rId18"/>
    <p:sldId id="265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0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1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63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50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26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9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65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3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96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29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9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7DB3-A770-4E1E-A6DA-75D38A7AB8A4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9913-B9ED-46FE-96BD-D37847CED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71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34915" y="436563"/>
            <a:ext cx="10580077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TFA-Net: A deep learning based time-frequency analysis tool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469" y="5123107"/>
            <a:ext cx="11893062" cy="1655762"/>
          </a:xfrm>
        </p:spPr>
        <p:txBody>
          <a:bodyPr/>
          <a:lstStyle/>
          <a:p>
            <a:pPr algn="l"/>
            <a:r>
              <a:rPr lang="en-US" altLang="zh-TW" dirty="0" smtClean="0"/>
              <a:t>&lt;Ref&gt;: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Pingping</a:t>
            </a:r>
            <a:r>
              <a:rPr lang="en-US" altLang="zh-TW" sz="2200" dirty="0" smtClean="0"/>
              <a:t> Pan, </a:t>
            </a:r>
            <a:r>
              <a:rPr lang="en-US" altLang="zh-TW" sz="2200" dirty="0" err="1" smtClean="0"/>
              <a:t>Yunjian</a:t>
            </a:r>
            <a:r>
              <a:rPr lang="en-US" altLang="zh-TW" sz="2200" dirty="0" smtClean="0"/>
              <a:t> Zhang, </a:t>
            </a:r>
            <a:r>
              <a:rPr lang="en-US" altLang="zh-TW" sz="2200" dirty="0" err="1" smtClean="0"/>
              <a:t>Zhenmiao</a:t>
            </a:r>
            <a:r>
              <a:rPr lang="en-US" altLang="zh-TW" sz="2200" dirty="0" smtClean="0"/>
              <a:t> Deng, </a:t>
            </a:r>
            <a:r>
              <a:rPr lang="en-US" altLang="zh-TW" sz="2200" dirty="0" err="1" smtClean="0"/>
              <a:t>Shaocan</a:t>
            </a:r>
            <a:r>
              <a:rPr lang="en-US" altLang="zh-TW" sz="2200" dirty="0" smtClean="0"/>
              <a:t> Fan, and </a:t>
            </a:r>
            <a:r>
              <a:rPr lang="en-US" altLang="zh-TW" sz="2200" dirty="0" err="1" smtClean="0"/>
              <a:t>Xiaohong</a:t>
            </a:r>
            <a:r>
              <a:rPr lang="en-US" altLang="zh-TW" sz="2200" dirty="0" smtClean="0"/>
              <a:t> Huang, “TFA-Net: A deep learning based time-frequency analysis tool,”</a:t>
            </a:r>
            <a:r>
              <a:rPr lang="en-US" altLang="zh-TW" b="1" dirty="0"/>
              <a:t> </a:t>
            </a:r>
            <a:r>
              <a:rPr lang="en-US" altLang="zh-TW" b="1" i="1" dirty="0"/>
              <a:t>IEEE Trans. Neural </a:t>
            </a:r>
            <a:r>
              <a:rPr lang="en-US" altLang="zh-TW" b="1" i="1" dirty="0" err="1"/>
              <a:t>Netw</a:t>
            </a:r>
            <a:r>
              <a:rPr lang="en-US" altLang="zh-TW" b="1" i="1" dirty="0"/>
              <a:t>. Learn. Syst</a:t>
            </a:r>
            <a:r>
              <a:rPr lang="en-US" altLang="zh-TW" b="1" i="1" dirty="0" smtClean="0"/>
              <a:t>.</a:t>
            </a:r>
            <a:r>
              <a:rPr lang="en-US" altLang="zh-TW" sz="2200" dirty="0" smtClean="0"/>
              <a:t>, Vol. 34, No. 11, pp. 9274-pp. 9286, Nov, 2023. </a:t>
            </a:r>
            <a:endParaRPr lang="zh-TW" altLang="en-US" sz="22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9469" y="3145754"/>
            <a:ext cx="1189306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Presenter : De-Yan 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/>
              <a:t>Advisor : Prof. </a:t>
            </a:r>
            <a:r>
              <a:rPr lang="en-US" altLang="zh-TW" sz="2800" dirty="0" smtClean="0"/>
              <a:t>Jian-</a:t>
            </a:r>
            <a:r>
              <a:rPr lang="en-US" altLang="zh-TW" sz="2800" dirty="0" err="1" smtClean="0"/>
              <a:t>Jiun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Department : Graduate Institute of Communication Engineering, NTU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7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015" y="92563"/>
            <a:ext cx="11799277" cy="848213"/>
          </a:xfrm>
        </p:spPr>
        <p:txBody>
          <a:bodyPr/>
          <a:lstStyle/>
          <a:p>
            <a:pPr algn="ctr"/>
            <a:r>
              <a:rPr lang="en-US" altLang="zh-TW" dirty="0"/>
              <a:t>Loss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1015" y="1107831"/>
                <a:ext cx="11799277" cy="5503984"/>
              </a:xfrm>
            </p:spPr>
            <p:txBody>
              <a:bodyPr/>
              <a:lstStyle/>
              <a:p>
                <a:r>
                  <a:rPr lang="en-US" altLang="zh-TW" sz="3200" dirty="0" smtClean="0"/>
                  <a:t>Loss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𝑇𝐹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𝑒𝑠𝑡</m:t>
                                        </m:r>
                                      </m:sub>
                                    </m:s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𝑔𝑡</m:t>
                                    </m:r>
                                    <m:d>
                                      <m:dPr>
                                        <m:ctrlP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zh-TW" sz="2800" dirty="0" smtClean="0"/>
              </a:p>
              <a:p>
                <a:pPr lvl="1"/>
                <a:r>
                  <a:rPr lang="en-US" altLang="zh-TW" sz="2800" dirty="0" smtClean="0"/>
                  <a:t>Penalty factors: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zh-TW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sz="24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2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zh-TW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sz="24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2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func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 ∃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𝐼𝐹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1,                                                                                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:pPr lvl="2"/>
                <a:r>
                  <a:rPr lang="en-US" altLang="zh-TW" sz="2400" dirty="0" smtClean="0"/>
                  <a:t>Logarithm magnitude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=20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015" y="1107831"/>
                <a:ext cx="11799277" cy="5503984"/>
              </a:xfrm>
              <a:blipFill>
                <a:blip r:embed="rId2"/>
                <a:stretch>
                  <a:fillRect l="-1189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7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162904"/>
            <a:ext cx="11852031" cy="830628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Overall Architecture: TFA-Net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983" y="1178168"/>
            <a:ext cx="11852031" cy="5521569"/>
          </a:xfrm>
        </p:spPr>
        <p:txBody>
          <a:bodyPr/>
          <a:lstStyle/>
          <a:p>
            <a:r>
              <a:rPr lang="en-US" altLang="zh-TW" dirty="0" smtClean="0"/>
              <a:t>Overall Architecture: TFA-Net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0" y="1587711"/>
            <a:ext cx="9200998" cy="50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3" y="53818"/>
            <a:ext cx="11852031" cy="830628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1</a:t>
            </a:r>
            <a:r>
              <a:rPr lang="en-US" altLang="zh-TW" baseline="30000" dirty="0"/>
              <a:t>st</a:t>
            </a:r>
            <a:r>
              <a:rPr lang="en-US" altLang="zh-TW" dirty="0"/>
              <a:t> module: Short-time </a:t>
            </a:r>
            <a:r>
              <a:rPr lang="en-US" altLang="zh-TW" dirty="0" smtClean="0"/>
              <a:t>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983" y="884446"/>
            <a:ext cx="11852031" cy="581529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module: Short-time filtering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" y="1339842"/>
            <a:ext cx="7053740" cy="414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090136" y="1789445"/>
                <a:ext cx="6101861" cy="1274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b="0" dirty="0" smtClean="0"/>
                  <a:t>Short-time Fourier transform (STFT):</a:t>
                </a:r>
              </a:p>
              <a:p>
                <a:pPr marL="1657350" lvl="3" indent="-285750">
                  <a:buFont typeface="Wingdings" panose="05000000000000000000" pitchFamily="2" charset="2"/>
                  <a:buChar char="ü"/>
                </a:pPr>
                <a:r>
                  <a:rPr lang="en-US" altLang="zh-TW" b="0" dirty="0" smtClean="0"/>
                  <a:t>Input signal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pPr marL="1657350" lvl="3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Window function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b="0" dirty="0" smtClean="0"/>
                  <a:t> , even function</a:t>
                </a:r>
              </a:p>
              <a:p>
                <a:pPr marL="1657350" lvl="3" indent="-285750">
                  <a:buFont typeface="Wingdings" panose="05000000000000000000" pitchFamily="2" charset="2"/>
                  <a:buChar char="ü"/>
                </a:pPr>
                <a:r>
                  <a:rPr lang="en-US" altLang="zh-TW" b="0" dirty="0" smtClean="0"/>
                  <a:t>STFT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136" y="1789445"/>
                <a:ext cx="6101861" cy="1274323"/>
              </a:xfrm>
              <a:prstGeom prst="rect">
                <a:avLst/>
              </a:prstGeom>
              <a:blipFill>
                <a:blip r:embed="rId3"/>
                <a:stretch>
                  <a:fillRect t="-2871" b="-622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68276" y="3609602"/>
                <a:ext cx="5166094" cy="979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𝑐𝑇𝐹𝑅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b="0" dirty="0" smtClean="0"/>
                  <a:t>Input signal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Weight matrix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𝑾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76" y="3609602"/>
                <a:ext cx="5166094" cy="979371"/>
              </a:xfrm>
              <a:prstGeom prst="rect">
                <a:avLst/>
              </a:prstGeom>
              <a:blipFill>
                <a:blip r:embed="rId4"/>
                <a:stretch>
                  <a:fillRect l="-708" t="-40373" b="-124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5493972"/>
                <a:ext cx="12792982" cy="1364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500" b="0" i="1" smtClean="0">
                        <a:latin typeface="Cambria Math" panose="02040503050406030204" pitchFamily="18" charset="0"/>
                      </a:rPr>
                      <m:t>𝑐𝑇𝐹𝑅</m:t>
                    </m:r>
                    <m:d>
                      <m:dPr>
                        <m:ctrlP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15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sz="15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ctrlP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1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1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500" i="1" smtClean="0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𝐶𝑜𝑛𝑣</m:t>
                          </m:r>
                          <m:d>
                            <m:dPr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𝐶𝑜𝑛𝑣</m:t>
                          </m:r>
                          <m:d>
                            <m:dPr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𝐶𝑜𝑛𝑣</m:t>
                          </m:r>
                          <m:d>
                            <m:dPr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𝐶𝑜𝑛𝑣</m:t>
                          </m:r>
                          <m:d>
                            <m:dPr>
                              <m:ctrlP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5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3972"/>
                <a:ext cx="12792982" cy="1364028"/>
              </a:xfrm>
              <a:prstGeom prst="rect">
                <a:avLst/>
              </a:prstGeom>
              <a:blipFill>
                <a:blip r:embed="rId5"/>
                <a:stretch>
                  <a:fillRect l="-143" t="-23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162904"/>
            <a:ext cx="11852031" cy="830628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module: Energy concentration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983" y="1178168"/>
            <a:ext cx="11852031" cy="5521569"/>
          </a:xfrm>
        </p:spPr>
        <p:txBody>
          <a:bodyPr/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module: Energy concentration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95684" y="2245435"/>
            <a:ext cx="11247554" cy="3909211"/>
            <a:chOff x="551723" y="2254227"/>
            <a:chExt cx="11247554" cy="390921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23" y="2254227"/>
              <a:ext cx="11247554" cy="390921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284177" y="3490546"/>
              <a:ext cx="1055077" cy="193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5238035" y="3417984"/>
                  <a:ext cx="11063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035" y="3417984"/>
                  <a:ext cx="1106329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9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015" y="92563"/>
            <a:ext cx="11799277" cy="848213"/>
          </a:xfrm>
        </p:spPr>
        <p:txBody>
          <a:bodyPr/>
          <a:lstStyle/>
          <a:p>
            <a:pPr algn="ctr"/>
            <a:r>
              <a:rPr lang="en-US" altLang="zh-TW" dirty="0"/>
              <a:t>Real world signals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015" y="1107831"/>
            <a:ext cx="11799277" cy="5503984"/>
          </a:xfrm>
        </p:spPr>
        <p:txBody>
          <a:bodyPr/>
          <a:lstStyle/>
          <a:p>
            <a:r>
              <a:rPr lang="en-US" altLang="zh-TW" sz="3200" dirty="0" smtClean="0"/>
              <a:t>Real world signals:</a:t>
            </a:r>
          </a:p>
          <a:p>
            <a:pPr lvl="1"/>
            <a:r>
              <a:rPr lang="en-US" altLang="zh-TW" dirty="0" smtClean="0"/>
              <a:t>Bat signals :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7" y="2034598"/>
            <a:ext cx="5547833" cy="45772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3" y="2034597"/>
            <a:ext cx="5519585" cy="45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015" y="92563"/>
            <a:ext cx="11799277" cy="848213"/>
          </a:xfrm>
        </p:spPr>
        <p:txBody>
          <a:bodyPr/>
          <a:lstStyle/>
          <a:p>
            <a:pPr algn="ctr"/>
            <a:r>
              <a:rPr lang="en-US" altLang="zh-TW" dirty="0"/>
              <a:t>Real world signals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015" y="1107831"/>
            <a:ext cx="11799277" cy="5503984"/>
          </a:xfrm>
        </p:spPr>
        <p:txBody>
          <a:bodyPr/>
          <a:lstStyle/>
          <a:p>
            <a:r>
              <a:rPr lang="en-US" altLang="zh-TW" sz="3200" dirty="0" smtClean="0"/>
              <a:t>Real world signals:</a:t>
            </a:r>
          </a:p>
          <a:p>
            <a:pPr lvl="1"/>
            <a:r>
              <a:rPr lang="en-US" altLang="zh-TW" dirty="0" smtClean="0"/>
              <a:t>ECG signals :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7" y="2145693"/>
            <a:ext cx="5439390" cy="46331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49" y="2241013"/>
            <a:ext cx="5369051" cy="44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015" y="92563"/>
            <a:ext cx="11799277" cy="848213"/>
          </a:xfrm>
        </p:spPr>
        <p:txBody>
          <a:bodyPr/>
          <a:lstStyle/>
          <a:p>
            <a:pPr algn="ctr"/>
            <a:r>
              <a:rPr lang="en-US" altLang="zh-TW" dirty="0"/>
              <a:t>Real world signals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015" y="940776"/>
            <a:ext cx="11799277" cy="5671039"/>
          </a:xfrm>
        </p:spPr>
        <p:txBody>
          <a:bodyPr/>
          <a:lstStyle/>
          <a:p>
            <a:r>
              <a:rPr lang="en-US" altLang="zh-TW" sz="3200" dirty="0" smtClean="0"/>
              <a:t>Real world signals:</a:t>
            </a:r>
          </a:p>
          <a:p>
            <a:pPr lvl="1"/>
            <a:r>
              <a:rPr lang="en-US" altLang="zh-TW" dirty="0" smtClean="0"/>
              <a:t>Micro Doppler on Radar signals :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3" y="2065457"/>
            <a:ext cx="5386775" cy="45463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24" y="2036540"/>
            <a:ext cx="5440053" cy="45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162904"/>
            <a:ext cx="11852031" cy="830628"/>
          </a:xfrm>
        </p:spPr>
        <p:txBody>
          <a:bodyPr/>
          <a:lstStyle/>
          <a:p>
            <a:pPr algn="ctr"/>
            <a:r>
              <a:rPr lang="en-US" altLang="zh-TW" dirty="0" smtClean="0"/>
              <a:t>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983" y="1178168"/>
            <a:ext cx="11852031" cy="5521569"/>
          </a:xfrm>
        </p:spPr>
        <p:txBody>
          <a:bodyPr/>
          <a:lstStyle/>
          <a:p>
            <a:r>
              <a:rPr lang="en-US" altLang="zh-TW" dirty="0" smtClean="0"/>
              <a:t>Complexity: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5" y="1705587"/>
            <a:ext cx="5501193" cy="471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73434" y="3692648"/>
                <a:ext cx="3916841" cy="1947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en-US" altLang="zh-TW" sz="2000" dirty="0" smtClean="0"/>
                  <a:t>STFT :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sz="2000" dirty="0" smtClean="0"/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endParaRPr lang="en-US" altLang="zh-TW" sz="2000" dirty="0"/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en-US" altLang="zh-TW" sz="2000" dirty="0" smtClean="0"/>
                  <a:t>SST :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 smtClean="0"/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endParaRPr lang="en-US" altLang="zh-TW" sz="2000" dirty="0"/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en-US" altLang="zh-TW" sz="2000" dirty="0" smtClean="0"/>
                  <a:t>TFA-Net :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710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34" y="3692648"/>
                <a:ext cx="3916841" cy="1947841"/>
              </a:xfrm>
              <a:prstGeom prst="rect">
                <a:avLst/>
              </a:prstGeom>
              <a:blipFill>
                <a:blip r:embed="rId3"/>
                <a:stretch>
                  <a:fillRect l="-1402" t="-6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973434" y="2140783"/>
                <a:ext cx="402546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The length of input signal 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TW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The length of window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34" y="2140783"/>
                <a:ext cx="4025461" cy="1107996"/>
              </a:xfrm>
              <a:prstGeom prst="rect">
                <a:avLst/>
              </a:prstGeom>
              <a:blipFill>
                <a:blip r:embed="rId4"/>
                <a:stretch>
                  <a:fillRect l="-2121" t="-4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973434" y="1705587"/>
            <a:ext cx="3886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Times of experiment : 1000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162904"/>
            <a:ext cx="11852031" cy="830628"/>
          </a:xfrm>
        </p:spPr>
        <p:txBody>
          <a:bodyPr/>
          <a:lstStyle/>
          <a:p>
            <a:pPr algn="ctr"/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15" y="993532"/>
            <a:ext cx="11925299" cy="5706205"/>
          </a:xfrm>
        </p:spPr>
        <p:txBody>
          <a:bodyPr/>
          <a:lstStyle/>
          <a:p>
            <a:r>
              <a:rPr lang="en-US" altLang="zh-TW" dirty="0" smtClean="0"/>
              <a:t>TFA-Net :</a:t>
            </a:r>
          </a:p>
          <a:p>
            <a:pPr lvl="1"/>
            <a:r>
              <a:rPr lang="en-US" altLang="zh-TW" dirty="0" smtClean="0"/>
              <a:t>End-to-end model</a:t>
            </a:r>
          </a:p>
          <a:p>
            <a:pPr lvl="1"/>
            <a:r>
              <a:rPr lang="en-US" altLang="zh-TW" dirty="0" smtClean="0"/>
              <a:t>Avoid exhaustive search of hyper-parameters for optimal time-frequency representations</a:t>
            </a:r>
          </a:p>
          <a:p>
            <a:pPr lvl="1"/>
            <a:r>
              <a:rPr lang="en-US" altLang="zh-TW" dirty="0" smtClean="0"/>
              <a:t>High generalization capability and can be directly applied to the time-frequency analysis of real-world signals.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846" y="92565"/>
            <a:ext cx="11808069" cy="742706"/>
          </a:xfrm>
        </p:spPr>
        <p:txBody>
          <a:bodyPr/>
          <a:lstStyle/>
          <a:p>
            <a:pPr algn="ctr"/>
            <a:r>
              <a:rPr lang="en-US" altLang="zh-TW" smtClean="0"/>
              <a:t>Problem </a:t>
            </a:r>
            <a:r>
              <a:rPr lang="en-US" altLang="zh-TW"/>
              <a:t>statement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845" y="729762"/>
            <a:ext cx="11808069" cy="5934807"/>
          </a:xfrm>
        </p:spPr>
        <p:txBody>
          <a:bodyPr/>
          <a:lstStyle/>
          <a:p>
            <a:r>
              <a:rPr lang="en-US" altLang="zh-TW" dirty="0" smtClean="0"/>
              <a:t>Problem statement :</a:t>
            </a:r>
          </a:p>
          <a:p>
            <a:pPr lvl="1"/>
            <a:r>
              <a:rPr lang="en-US" altLang="zh-TW" dirty="0" smtClean="0"/>
              <a:t>How to obtain ideal time-frequency representation ?</a:t>
            </a:r>
          </a:p>
          <a:p>
            <a:pPr lvl="1"/>
            <a:r>
              <a:rPr lang="en-US" altLang="zh-TW" dirty="0" smtClean="0"/>
              <a:t>How to obtain the optimal time-frequency representation without the exhaustive adjustment of hyper-parameters ?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Features selection :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6708523" y="2696847"/>
            <a:ext cx="2136530" cy="1125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Deep Learning model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7201" y="2696847"/>
            <a:ext cx="2136530" cy="1125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T-F Transform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4413731" y="3259555"/>
            <a:ext cx="22947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844555" y="2281348"/>
                <a:ext cx="14331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Features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555" y="2281348"/>
                <a:ext cx="1433144" cy="830997"/>
              </a:xfrm>
              <a:prstGeom prst="rect">
                <a:avLst/>
              </a:prstGeom>
              <a:blipFill>
                <a:blip r:embed="rId2"/>
                <a:stretch>
                  <a:fillRect l="-426" t="-5839" b="-87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>
            <a:off x="1166441" y="3259555"/>
            <a:ext cx="1110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31166" y="2318655"/>
                <a:ext cx="1946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Input signal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6" y="2318655"/>
                <a:ext cx="1946035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8845053" y="3259555"/>
            <a:ext cx="11928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0037879" y="2734153"/>
            <a:ext cx="1946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Post-processing</a:t>
            </a:r>
            <a:endParaRPr lang="zh-TW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01" y="4494323"/>
            <a:ext cx="2593339" cy="185372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19" y="4490777"/>
            <a:ext cx="2451450" cy="192833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55" y="4490777"/>
            <a:ext cx="2633950" cy="1957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789959" y="6273225"/>
                <a:ext cx="1985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✔️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𝐺𝑜𝑜𝑑</m:t>
                      </m:r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959" y="6273225"/>
                <a:ext cx="19854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459716" y="2281348"/>
            <a:ext cx="11357145" cy="1648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3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468" y="0"/>
            <a:ext cx="11764108" cy="95836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Common time-frequency methods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98938" y="1046285"/>
                <a:ext cx="11764108" cy="618099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200" dirty="0" smtClean="0"/>
                  <a:t>Common time-frequency methods :</a:t>
                </a:r>
              </a:p>
              <a:p>
                <a:pPr lvl="1"/>
                <a:r>
                  <a:rPr lang="en-US" altLang="zh-TW" sz="2800" dirty="0" smtClean="0"/>
                  <a:t>Short-time Fourier transform (STFT, 1977):</a:t>
                </a:r>
              </a:p>
              <a:p>
                <a:pPr lvl="2"/>
                <a:r>
                  <a:rPr lang="en-US" altLang="zh-TW" sz="2400" b="0" dirty="0" smtClean="0"/>
                  <a:t>Input signal 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400" b="0" dirty="0" smtClean="0"/>
              </a:p>
              <a:p>
                <a:pPr lvl="2"/>
                <a:r>
                  <a:rPr lang="en-US" altLang="zh-TW" sz="2400" dirty="0" smtClean="0"/>
                  <a:t>Window function 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b="0" dirty="0" smtClean="0"/>
                  <a:t> , even function</a:t>
                </a:r>
              </a:p>
              <a:p>
                <a:pPr lvl="2"/>
                <a:r>
                  <a:rPr lang="en-US" altLang="zh-TW" sz="2400" b="0" dirty="0" smtClean="0"/>
                  <a:t>STFT 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altLang="zh-TW" sz="2400" dirty="0" smtClean="0"/>
              </a:p>
              <a:p>
                <a:pPr lvl="2"/>
                <a:r>
                  <a:rPr lang="en-US" altLang="zh-TW" sz="2400" dirty="0" smtClean="0"/>
                  <a:t>Disadvantage : Limited to Heisenberg principle.</a:t>
                </a:r>
              </a:p>
              <a:p>
                <a:pPr lvl="1"/>
                <a:r>
                  <a:rPr lang="en-US" altLang="zh-TW" sz="2800" dirty="0" smtClean="0"/>
                  <a:t>Wigner-Ville distribution (WVD, 1980):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𝜔𝜏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altLang="zh-TW" sz="2400" dirty="0" smtClean="0"/>
              </a:p>
              <a:p>
                <a:pPr lvl="2"/>
                <a:r>
                  <a:rPr lang="en-US" altLang="zh-TW" sz="2400" dirty="0" smtClean="0"/>
                  <a:t>Disadvantage : Cross terms.</a:t>
                </a:r>
              </a:p>
              <a:p>
                <a:pPr lvl="2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938" y="1046285"/>
                <a:ext cx="11764108" cy="6180992"/>
              </a:xfrm>
              <a:blipFill>
                <a:blip r:embed="rId2"/>
                <a:stretch>
                  <a:fillRect l="-1192" t="-2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2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938" y="0"/>
            <a:ext cx="11764108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Common time-frequency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938" y="677008"/>
            <a:ext cx="11764108" cy="61809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Common time-frequency methods:</a:t>
            </a:r>
          </a:p>
          <a:p>
            <a:pPr lvl="1"/>
            <a:r>
              <a:rPr lang="en-US" altLang="zh-TW" dirty="0" smtClean="0"/>
              <a:t>Generalized </a:t>
            </a:r>
            <a:r>
              <a:rPr lang="en-US" altLang="zh-TW" dirty="0" err="1" smtClean="0"/>
              <a:t>Warblet</a:t>
            </a:r>
            <a:r>
              <a:rPr lang="en-US" altLang="zh-TW" dirty="0" smtClean="0"/>
              <a:t> transform (</a:t>
            </a:r>
            <a:r>
              <a:rPr lang="en-US" altLang="zh-TW" dirty="0" err="1" smtClean="0"/>
              <a:t>GWarblet</a:t>
            </a:r>
            <a:r>
              <a:rPr lang="en-US" altLang="zh-TW" dirty="0" smtClean="0"/>
              <a:t>, 2012):</a:t>
            </a:r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marL="914400" lvl="2" indent="0">
              <a:buNone/>
            </a:pPr>
            <a:endParaRPr lang="en-US" altLang="zh-TW" dirty="0" smtClean="0"/>
          </a:p>
          <a:p>
            <a:pPr lvl="2"/>
            <a:r>
              <a:rPr lang="nn-NO" altLang="zh-TW" dirty="0" smtClean="0"/>
              <a:t>Yang, Y., Peng, Z. K. , Meng, G, and Zhang, W. M, </a:t>
            </a:r>
            <a:r>
              <a:rPr lang="en-US" altLang="zh-TW" dirty="0" smtClean="0"/>
              <a:t>"Characterize highly oscillating frequency modulation using generalized </a:t>
            </a:r>
            <a:r>
              <a:rPr lang="en-US" altLang="zh-TW" dirty="0" err="1" smtClean="0"/>
              <a:t>Warblet</a:t>
            </a:r>
            <a:r>
              <a:rPr lang="en-US" altLang="zh-TW" dirty="0" smtClean="0"/>
              <a:t> transform". Mechanical Systems and Signal Processing, Vol. 26, pp. 128-140..Jan. 2012.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63" y="1793631"/>
            <a:ext cx="6439458" cy="3581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42163" y="1694117"/>
            <a:ext cx="6584252" cy="3598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0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938" y="0"/>
            <a:ext cx="11764108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Common time-frequency methods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98938" y="677008"/>
                <a:ext cx="11764108" cy="618099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Common time-frequency methods:</a:t>
                </a:r>
              </a:p>
              <a:p>
                <a:pPr lvl="1"/>
                <a:r>
                  <a:rPr lang="en-US" altLang="zh-TW" dirty="0" smtClean="0"/>
                  <a:t>Synchrosqueezing transform (SST, 2010):</a:t>
                </a:r>
              </a:p>
              <a:p>
                <a:pPr lvl="2"/>
                <a:r>
                  <a:rPr lang="en-US" altLang="zh-TW" dirty="0" smtClean="0"/>
                  <a:t>Harmonic frequency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SST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𝑆𝑆𝑇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G. Thakur and H.-T. Wu, “</a:t>
                </a:r>
                <a:r>
                  <a:rPr lang="en-US" altLang="zh-TW" dirty="0" err="1" smtClean="0"/>
                  <a:t>Synchrosqueezing</a:t>
                </a:r>
                <a:r>
                  <a:rPr lang="en-US" altLang="zh-TW" dirty="0" smtClean="0"/>
                  <a:t>-based recovery of instantaneous frequency from non-uniform samples,” SIAM J. Math. Anal., vol. 43, pp. 2078–2095, Jun. 2010</a:t>
                </a:r>
              </a:p>
              <a:p>
                <a:pPr lvl="1"/>
                <a:r>
                  <a:rPr lang="en-US" altLang="zh-TW" dirty="0" err="1" smtClean="0"/>
                  <a:t>Synchroextracting</a:t>
                </a:r>
                <a:r>
                  <a:rPr lang="en-US" altLang="zh-TW" dirty="0" smtClean="0"/>
                  <a:t> transform (SET, 2017):</a:t>
                </a:r>
              </a:p>
              <a:p>
                <a:pPr lvl="2"/>
                <a:r>
                  <a:rPr lang="en-US" altLang="zh-TW" dirty="0" smtClean="0"/>
                  <a:t>SET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𝑆𝐸𝑇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G. Yu, M. Yu, and C. Xu, “</a:t>
                </a:r>
                <a:r>
                  <a:rPr lang="en-US" altLang="zh-TW" dirty="0" err="1" smtClean="0"/>
                  <a:t>Synchroextracting</a:t>
                </a:r>
                <a:r>
                  <a:rPr lang="en-US" altLang="zh-TW" dirty="0" smtClean="0"/>
                  <a:t> transform,” IEEE Trans. Ind. Electron., vol. 64, no. 10, pp. 8042–8054, Oct. 2017.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Multi-</a:t>
                </a:r>
                <a:r>
                  <a:rPr lang="en-US" altLang="zh-TW" dirty="0" err="1"/>
                  <a:t>s</a:t>
                </a:r>
                <a:r>
                  <a:rPr lang="en-US" altLang="zh-TW" dirty="0" err="1" smtClean="0"/>
                  <a:t>ynchrosqueezing</a:t>
                </a:r>
                <a:r>
                  <a:rPr lang="en-US" altLang="zh-TW" dirty="0" smtClean="0"/>
                  <a:t> transform (MSST, 2019):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MSST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𝑇𝐹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sup>
                        </m:sSup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𝑀𝑆𝑆𝑇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G. Yu, Z. Wang, and P. Zhao, “</a:t>
                </a:r>
                <a:r>
                  <a:rPr lang="en-US" altLang="zh-TW" dirty="0" err="1" smtClean="0"/>
                  <a:t>Multisynchrosqueezing</a:t>
                </a:r>
                <a:r>
                  <a:rPr lang="en-US" altLang="zh-TW" dirty="0" smtClean="0"/>
                  <a:t> transform,” IEEE Trans. Ind. Electron., vol. 66, no. 7, pp. 5441–5455, Jul. 2019.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938" y="677008"/>
                <a:ext cx="11764108" cy="6180992"/>
              </a:xfrm>
              <a:blipFill>
                <a:blip r:embed="rId2"/>
                <a:stretch>
                  <a:fillRect l="-933" t="-1578" r="-11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7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162904"/>
            <a:ext cx="11852031" cy="830628"/>
          </a:xfrm>
        </p:spPr>
        <p:txBody>
          <a:bodyPr/>
          <a:lstStyle/>
          <a:p>
            <a:pPr algn="ctr"/>
            <a:r>
              <a:rPr lang="en-US" altLang="zh-TW" dirty="0"/>
              <a:t>G</a:t>
            </a:r>
            <a:r>
              <a:rPr lang="en-US" altLang="zh-TW" dirty="0" smtClean="0"/>
              <a:t>ood time-frequency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983" y="1178168"/>
            <a:ext cx="11852031" cy="552156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 good time-frequency representation satisfies the followings</a:t>
            </a:r>
          </a:p>
          <a:p>
            <a:pPr lvl="1"/>
            <a:r>
              <a:rPr lang="en-US" altLang="zh-TW" dirty="0" smtClean="0"/>
              <a:t>Energy concentration close to the trajectories of IF</a:t>
            </a:r>
          </a:p>
          <a:p>
            <a:pPr lvl="2"/>
            <a:r>
              <a:rPr lang="en-US" altLang="zh-TW" dirty="0" smtClean="0"/>
              <a:t>Time-resolution</a:t>
            </a:r>
          </a:p>
          <a:p>
            <a:pPr lvl="2"/>
            <a:r>
              <a:rPr lang="en-US" altLang="zh-TW" dirty="0" smtClean="0"/>
              <a:t>Frequency resolution</a:t>
            </a:r>
          </a:p>
          <a:p>
            <a:pPr lvl="2"/>
            <a:r>
              <a:rPr lang="en-US" altLang="zh-TW" dirty="0" smtClean="0"/>
              <a:t>No cross terms</a:t>
            </a:r>
          </a:p>
          <a:p>
            <a:pPr lvl="1"/>
            <a:r>
              <a:rPr lang="en-US" altLang="zh-TW" dirty="0" smtClean="0"/>
              <a:t>Real time and fewer hardware resources</a:t>
            </a:r>
          </a:p>
          <a:p>
            <a:r>
              <a:rPr lang="en-US" altLang="zh-TW" dirty="0" smtClean="0"/>
              <a:t>The drawbacks of </a:t>
            </a:r>
            <a:r>
              <a:rPr lang="en-US" altLang="zh-TW" dirty="0" err="1" smtClean="0"/>
              <a:t>Synchrosqueezing</a:t>
            </a:r>
            <a:r>
              <a:rPr lang="en-US" altLang="zh-TW" dirty="0" smtClean="0"/>
              <a:t> transform (SST) :</a:t>
            </a:r>
          </a:p>
          <a:p>
            <a:pPr lvl="1"/>
            <a:r>
              <a:rPr lang="en-US" altLang="zh-TW" dirty="0" smtClean="0"/>
              <a:t>The instantaneous frequencies (IFs) of multi-component signals are closely adjacent or intersected.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exhaustive adjustment of window length is required for SST-based methods to obtain the optimal TFR.</a:t>
            </a:r>
          </a:p>
          <a:p>
            <a:r>
              <a:rPr lang="en-US" altLang="zh-TW" dirty="0" smtClean="0"/>
              <a:t>Deep-learning based method : TFA-Net</a:t>
            </a:r>
          </a:p>
          <a:p>
            <a:pPr lvl="1"/>
            <a:r>
              <a:rPr lang="en-US" altLang="zh-TW" dirty="0" smtClean="0"/>
              <a:t>End-to-end model</a:t>
            </a:r>
          </a:p>
          <a:p>
            <a:pPr lvl="1"/>
            <a:r>
              <a:rPr lang="en-US" altLang="zh-TW" dirty="0" smtClean="0"/>
              <a:t>Data-driven architecture</a:t>
            </a:r>
          </a:p>
          <a:p>
            <a:pPr lvl="1"/>
            <a:r>
              <a:rPr lang="en-US" altLang="zh-TW" dirty="0" smtClean="0"/>
              <a:t>Strong generalization capacity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1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162904"/>
            <a:ext cx="11852031" cy="830628"/>
          </a:xfrm>
        </p:spPr>
        <p:txBody>
          <a:bodyPr/>
          <a:lstStyle/>
          <a:p>
            <a:pPr algn="ctr"/>
            <a:r>
              <a:rPr lang="en-US" altLang="zh-TW" dirty="0" smtClean="0"/>
              <a:t>Examples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099038"/>
                <a:ext cx="12022015" cy="5662245"/>
              </a:xfrm>
            </p:spPr>
            <p:txBody>
              <a:bodyPr/>
              <a:lstStyle/>
              <a:p>
                <a:r>
                  <a:rPr lang="en-US" altLang="zh-TW" dirty="0" smtClean="0"/>
                  <a:t>Input signal: 2 component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  <m:func>
                                      <m:func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b="0" i="0" smtClean="0">
                                            <a:latin typeface="Cambria Math" panose="02040503050406030204" pitchFamily="18" charset="0"/>
                                          </a:rPr>
                                          <m:t>si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1.5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TW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=8+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=10+9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99038"/>
                <a:ext cx="12022015" cy="5662245"/>
              </a:xfrm>
              <a:blipFill>
                <a:blip r:embed="rId2"/>
                <a:stretch>
                  <a:fillRect l="-913" t="-1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2" y="3560832"/>
            <a:ext cx="5276053" cy="19255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84" y="1958103"/>
            <a:ext cx="5300762" cy="48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4" y="74980"/>
            <a:ext cx="11852031" cy="830628"/>
          </a:xfrm>
        </p:spPr>
        <p:txBody>
          <a:bodyPr/>
          <a:lstStyle/>
          <a:p>
            <a:pPr algn="ctr"/>
            <a:r>
              <a:rPr lang="en-US" altLang="zh-TW" dirty="0" smtClean="0"/>
              <a:t>Examples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5608"/>
            <a:ext cx="12022015" cy="5855675"/>
          </a:xfrm>
        </p:spPr>
        <p:txBody>
          <a:bodyPr/>
          <a:lstStyle/>
          <a:p>
            <a:r>
              <a:rPr lang="en-US" altLang="zh-TW" dirty="0" smtClean="0"/>
              <a:t>Input signal</a:t>
            </a:r>
            <a:r>
              <a:rPr lang="en-US" altLang="zh-TW" dirty="0"/>
              <a:t>: </a:t>
            </a:r>
            <a:r>
              <a:rPr lang="en-US" altLang="zh-TW" dirty="0" smtClean="0"/>
              <a:t>3 </a:t>
            </a:r>
            <a:r>
              <a:rPr lang="en-US" altLang="zh-TW" dirty="0"/>
              <a:t>component</a:t>
            </a:r>
          </a:p>
          <a:p>
            <a:endParaRPr lang="en-US" altLang="zh-TW" dirty="0" smtClean="0"/>
          </a:p>
          <a:p>
            <a:pPr lvl="1"/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" y="1363937"/>
            <a:ext cx="5140570" cy="25978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7" y="4253035"/>
            <a:ext cx="5421255" cy="22356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19" y="881762"/>
            <a:ext cx="5194396" cy="59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82" y="66188"/>
            <a:ext cx="11852031" cy="707534"/>
          </a:xfrm>
        </p:spPr>
        <p:txBody>
          <a:bodyPr/>
          <a:lstStyle/>
          <a:p>
            <a:pPr algn="ctr"/>
            <a:r>
              <a:rPr lang="en-US" altLang="zh-TW" dirty="0" smtClean="0"/>
              <a:t>Dataset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69983" y="879232"/>
                <a:ext cx="11852031" cy="582050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sz="2400" dirty="0" smtClean="0"/>
                  <a:t>Dataset:</a:t>
                </a:r>
              </a:p>
              <a:p>
                <a:pPr lvl="1"/>
                <a:r>
                  <a:rPr lang="en-US" altLang="zh-TW" sz="2000" dirty="0" smtClean="0"/>
                  <a:t>30,000 training data</a:t>
                </a:r>
              </a:p>
              <a:p>
                <a:pPr lvl="1"/>
                <a:r>
                  <a:rPr lang="en-US" altLang="zh-TW" sz="2000" dirty="0" smtClean="0"/>
                  <a:t>1000 test data</a:t>
                </a:r>
              </a:p>
              <a:p>
                <a:pPr lvl="1"/>
                <a:r>
                  <a:rPr lang="en-US" altLang="zh-TW" sz="2000" dirty="0" smtClean="0"/>
                  <a:t>All data are mixed with the additive white Gaussian noise (AWGN), and the SNRs vary from −5 to 40 </a:t>
                </a:r>
                <a:r>
                  <a:rPr lang="en-US" altLang="zh-TW" sz="2000" dirty="0" err="1" smtClean="0"/>
                  <a:t>dB.</a:t>
                </a:r>
                <a:r>
                  <a:rPr lang="en-US" altLang="zh-TW" sz="2000" dirty="0" smtClean="0"/>
                  <a:t> </a:t>
                </a:r>
              </a:p>
              <a:p>
                <a:pPr lvl="1"/>
                <a:r>
                  <a:rPr lang="en-US" altLang="zh-TW" sz="2000" dirty="0" smtClean="0"/>
                  <a:t>Generating steps:</a:t>
                </a:r>
              </a:p>
              <a:p>
                <a:pPr lvl="2"/>
                <a:r>
                  <a:rPr lang="en-US" altLang="zh-TW" b="0" dirty="0" smtClean="0"/>
                  <a:t>Data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zh-TW" alt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Random variables : </a:t>
                </a:r>
              </a:p>
              <a:p>
                <a:pPr lvl="3"/>
                <a:r>
                  <a:rPr lang="en-US" altLang="zh-TW" b="0" dirty="0" smtClean="0"/>
                  <a:t>Number of component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1, 5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dirty="0" smtClean="0"/>
                  <a:t>Amplitude of the p-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component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=0.1+5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0 , 1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dirty="0" smtClean="0"/>
                  <a:t>Doppler shift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−150, 150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dirty="0" smtClean="0"/>
                  <a:t>Vibration amplitude of the p-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component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0.01, 6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Polynomial coefficients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−6, 6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−4, 4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TW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0, 2</m:t>
                        </m:r>
                        <m:r>
                          <a:rPr lang="zh-TW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Ground truth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∃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𝐼𝐹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0                                                            ,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dirty="0" smtClean="0"/>
                  <a:t>Logarithm magnitude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=20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dirty="0" smtClean="0"/>
                  <a:t>Time index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=0,1,…,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/>
                  <a:t>   ;  frequency index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=0,1,…,2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/>
                  <a:t> ; frequency interval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/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𝐼𝐹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𝑚𝑜𝑑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𝐼𝐹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983" y="879232"/>
                <a:ext cx="11852031" cy="5820506"/>
              </a:xfrm>
              <a:blipFill>
                <a:blip r:embed="rId2"/>
                <a:stretch>
                  <a:fillRect l="-617" t="-17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2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2184</Words>
  <Application>Microsoft Office PowerPoint</Application>
  <PresentationFormat>寬螢幕</PresentationFormat>
  <Paragraphs>149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TFA-Net: A deep learning based time-frequency analysis tool</vt:lpstr>
      <vt:lpstr>Problem statement</vt:lpstr>
      <vt:lpstr>Common time-frequency methods</vt:lpstr>
      <vt:lpstr>Common time-frequency methods</vt:lpstr>
      <vt:lpstr>Common time-frequency methods</vt:lpstr>
      <vt:lpstr>Good time-frequency representation</vt:lpstr>
      <vt:lpstr>Examples 1</vt:lpstr>
      <vt:lpstr>Examples 2</vt:lpstr>
      <vt:lpstr>Dataset</vt:lpstr>
      <vt:lpstr>Loss function</vt:lpstr>
      <vt:lpstr>Overall Architecture: TFA-Net</vt:lpstr>
      <vt:lpstr>1st module: Short-time filtering</vt:lpstr>
      <vt:lpstr>2nd module: Energy concentration</vt:lpstr>
      <vt:lpstr>Real world signals</vt:lpstr>
      <vt:lpstr>Real world signals</vt:lpstr>
      <vt:lpstr>Real world signals</vt:lpstr>
      <vt:lpstr>Complexity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盧德晏</dc:creator>
  <cp:lastModifiedBy>盧德晏</cp:lastModifiedBy>
  <cp:revision>236</cp:revision>
  <dcterms:created xsi:type="dcterms:W3CDTF">2024-03-04T08:10:18Z</dcterms:created>
  <dcterms:modified xsi:type="dcterms:W3CDTF">2024-05-14T07:43:01Z</dcterms:modified>
</cp:coreProperties>
</file>