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7" r:id="rId11"/>
    <p:sldId id="276" r:id="rId12"/>
    <p:sldId id="273" r:id="rId13"/>
    <p:sldId id="274" r:id="rId14"/>
    <p:sldId id="275" r:id="rId15"/>
    <p:sldId id="272" r:id="rId16"/>
    <p:sldId id="268" r:id="rId17"/>
    <p:sldId id="269" r:id="rId18"/>
    <p:sldId id="288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92C03-1C18-40EE-9C0A-C0C150F7A8DC}" type="datetimeFigureOut">
              <a:rPr lang="zh-TW" altLang="en-US" smtClean="0"/>
              <a:t>2024/10/29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65D4E-8FAA-4714-93CF-8541C3DF67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845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EA999-8BAE-40A0-8DC8-228F8EDF3D2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0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EA999-8BAE-40A0-8DC8-228F8EDF3D2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2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EA999-8BAE-40A0-8DC8-228F8EDF3D2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792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EA999-8BAE-40A0-8DC8-228F8EDF3D2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177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EA999-8BAE-40A0-8DC8-228F8EDF3D2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36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6085-A167-484D-8E0A-E9DAD6D2565B}" type="datetimeFigureOut">
              <a:rPr lang="zh-TW" altLang="en-US" smtClean="0"/>
              <a:t>2024/10/29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408-2366-4106-8E80-5F40A1E8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527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6085-A167-484D-8E0A-E9DAD6D2565B}" type="datetimeFigureOut">
              <a:rPr lang="zh-TW" altLang="en-US" smtClean="0"/>
              <a:t>2024/10/29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408-2366-4106-8E80-5F40A1E8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98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6085-A167-484D-8E0A-E9DAD6D2565B}" type="datetimeFigureOut">
              <a:rPr lang="zh-TW" altLang="en-US" smtClean="0"/>
              <a:t>2024/10/29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408-2366-4106-8E80-5F40A1E8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489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6085-A167-484D-8E0A-E9DAD6D2565B}" type="datetimeFigureOut">
              <a:rPr lang="zh-TW" altLang="en-US" smtClean="0"/>
              <a:t>2024/10/29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408-2366-4106-8E80-5F40A1E8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0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6085-A167-484D-8E0A-E9DAD6D2565B}" type="datetimeFigureOut">
              <a:rPr lang="zh-TW" altLang="en-US" smtClean="0"/>
              <a:t>2024/10/29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408-2366-4106-8E80-5F40A1E8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37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6085-A167-484D-8E0A-E9DAD6D2565B}" type="datetimeFigureOut">
              <a:rPr lang="zh-TW" altLang="en-US" smtClean="0"/>
              <a:t>2024/10/29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408-2366-4106-8E80-5F40A1E8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41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6085-A167-484D-8E0A-E9DAD6D2565B}" type="datetimeFigureOut">
              <a:rPr lang="zh-TW" altLang="en-US" smtClean="0"/>
              <a:t>2024/10/29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408-2366-4106-8E80-5F40A1E8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171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6085-A167-484D-8E0A-E9DAD6D2565B}" type="datetimeFigureOut">
              <a:rPr lang="zh-TW" altLang="en-US" smtClean="0"/>
              <a:t>2024/10/29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408-2366-4106-8E80-5F40A1E8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24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6085-A167-484D-8E0A-E9DAD6D2565B}" type="datetimeFigureOut">
              <a:rPr lang="zh-TW" altLang="en-US" smtClean="0"/>
              <a:t>2024/10/29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408-2366-4106-8E80-5F40A1E8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65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6085-A167-484D-8E0A-E9DAD6D2565B}" type="datetimeFigureOut">
              <a:rPr lang="zh-TW" altLang="en-US" smtClean="0"/>
              <a:t>2024/10/29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408-2366-4106-8E80-5F40A1E8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15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6085-A167-484D-8E0A-E9DAD6D2565B}" type="datetimeFigureOut">
              <a:rPr lang="zh-TW" altLang="en-US" smtClean="0"/>
              <a:t>2024/10/29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D408-2366-4106-8E80-5F40A1E8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52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76085-A167-484D-8E0A-E9DAD6D2565B}" type="datetimeFigureOut">
              <a:rPr lang="zh-TW" altLang="en-US" smtClean="0"/>
              <a:t>2024/10/29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DD408-2366-4106-8E80-5F40A1E8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743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2.png"/><Relationship Id="rId13" Type="http://schemas.openxmlformats.org/officeDocument/2006/relationships/image" Target="../media/image52.png"/><Relationship Id="rId3" Type="http://schemas.openxmlformats.org/officeDocument/2006/relationships/image" Target="../media/image3760.PNG"/><Relationship Id="rId7" Type="http://schemas.openxmlformats.org/officeDocument/2006/relationships/image" Target="../media/image381.png"/><Relationship Id="rId12" Type="http://schemas.openxmlformats.org/officeDocument/2006/relationships/image" Target="../media/image386.png"/><Relationship Id="rId2" Type="http://schemas.openxmlformats.org/officeDocument/2006/relationships/image" Target="../media/image37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9.png"/><Relationship Id="rId11" Type="http://schemas.openxmlformats.org/officeDocument/2006/relationships/image" Target="../media/image385.png"/><Relationship Id="rId5" Type="http://schemas.openxmlformats.org/officeDocument/2006/relationships/image" Target="../media/image378.png"/><Relationship Id="rId10" Type="http://schemas.openxmlformats.org/officeDocument/2006/relationships/image" Target="../media/image384.png"/><Relationship Id="rId4" Type="http://schemas.openxmlformats.org/officeDocument/2006/relationships/image" Target="../media/image377.png"/><Relationship Id="rId9" Type="http://schemas.openxmlformats.org/officeDocument/2006/relationships/image" Target="../media/image38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15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5.png"/><Relationship Id="rId2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png"/><Relationship Id="rId13" Type="http://schemas.openxmlformats.org/officeDocument/2006/relationships/image" Target="../media/image337.png"/><Relationship Id="rId3" Type="http://schemas.openxmlformats.org/officeDocument/2006/relationships/image" Target="../media/image331.png"/><Relationship Id="rId7" Type="http://schemas.openxmlformats.org/officeDocument/2006/relationships/image" Target="../media/image333.png"/><Relationship Id="rId12" Type="http://schemas.openxmlformats.org/officeDocument/2006/relationships/image" Target="../media/image3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Relationship Id="rId11" Type="http://schemas.openxmlformats.org/officeDocument/2006/relationships/image" Target="../media/image11.png"/><Relationship Id="rId5" Type="http://schemas.openxmlformats.org/officeDocument/2006/relationships/image" Target="../media/image3311.png"/><Relationship Id="rId10" Type="http://schemas.openxmlformats.org/officeDocument/2006/relationships/image" Target="../media/image10.png"/><Relationship Id="rId4" Type="http://schemas.openxmlformats.org/officeDocument/2006/relationships/image" Target="../media/image3291.PNG"/><Relationship Id="rId9" Type="http://schemas.openxmlformats.org/officeDocument/2006/relationships/image" Target="../media/image335.png"/><Relationship Id="rId14" Type="http://schemas.openxmlformats.org/officeDocument/2006/relationships/image" Target="../media/image3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70.PNG"/><Relationship Id="rId13" Type="http://schemas.openxmlformats.org/officeDocument/2006/relationships/image" Target="../media/image3330.png"/><Relationship Id="rId3" Type="http://schemas.openxmlformats.org/officeDocument/2006/relationships/image" Target="../media/image3220.png"/><Relationship Id="rId7" Type="http://schemas.openxmlformats.org/officeDocument/2006/relationships/image" Target="../media/image3260.PNG"/><Relationship Id="rId12" Type="http://schemas.openxmlformats.org/officeDocument/2006/relationships/image" Target="../media/image33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50.PNG"/><Relationship Id="rId11" Type="http://schemas.openxmlformats.org/officeDocument/2006/relationships/image" Target="../media/image3310.png"/><Relationship Id="rId5" Type="http://schemas.openxmlformats.org/officeDocument/2006/relationships/image" Target="../media/image339.png"/><Relationship Id="rId15" Type="http://schemas.openxmlformats.org/officeDocument/2006/relationships/image" Target="../media/image341.png"/><Relationship Id="rId10" Type="http://schemas.openxmlformats.org/officeDocument/2006/relationships/image" Target="../media/image3290.png"/><Relationship Id="rId4" Type="http://schemas.openxmlformats.org/officeDocument/2006/relationships/image" Target="../media/image3230.png"/><Relationship Id="rId9" Type="http://schemas.openxmlformats.org/officeDocument/2006/relationships/image" Target="../media/image3280.png"/><Relationship Id="rId14" Type="http://schemas.openxmlformats.org/officeDocument/2006/relationships/image" Target="../media/image33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53.png"/><Relationship Id="rId18" Type="http://schemas.openxmlformats.org/officeDocument/2006/relationships/image" Target="../media/image358.png"/><Relationship Id="rId3" Type="http://schemas.openxmlformats.org/officeDocument/2006/relationships/image" Target="../media/image342.png"/><Relationship Id="rId7" Type="http://schemas.openxmlformats.org/officeDocument/2006/relationships/image" Target="../media/image12.png"/><Relationship Id="rId12" Type="http://schemas.openxmlformats.org/officeDocument/2006/relationships/image" Target="../media/image352.png"/><Relationship Id="rId17" Type="http://schemas.openxmlformats.org/officeDocument/2006/relationships/image" Target="../media/image35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5.png"/><Relationship Id="rId11" Type="http://schemas.openxmlformats.org/officeDocument/2006/relationships/image" Target="../media/image351.png"/><Relationship Id="rId5" Type="http://schemas.openxmlformats.org/officeDocument/2006/relationships/image" Target="../media/image344.png"/><Relationship Id="rId15" Type="http://schemas.openxmlformats.org/officeDocument/2006/relationships/image" Target="../media/image355.png"/><Relationship Id="rId10" Type="http://schemas.openxmlformats.org/officeDocument/2006/relationships/image" Target="../media/image14.png"/><Relationship Id="rId4" Type="http://schemas.openxmlformats.org/officeDocument/2006/relationships/image" Target="../media/image343.png"/><Relationship Id="rId9" Type="http://schemas.openxmlformats.org/officeDocument/2006/relationships/image" Target="../media/image348.png"/><Relationship Id="rId14" Type="http://schemas.openxmlformats.org/officeDocument/2006/relationships/image" Target="../media/image3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3.png"/><Relationship Id="rId13" Type="http://schemas.openxmlformats.org/officeDocument/2006/relationships/image" Target="../media/image368.png"/><Relationship Id="rId18" Type="http://schemas.openxmlformats.org/officeDocument/2006/relationships/image" Target="../media/image374.png"/><Relationship Id="rId3" Type="http://schemas.openxmlformats.org/officeDocument/2006/relationships/image" Target="../media/image3580.png"/><Relationship Id="rId7" Type="http://schemas.openxmlformats.org/officeDocument/2006/relationships/image" Target="../media/image15.png"/><Relationship Id="rId12" Type="http://schemas.openxmlformats.org/officeDocument/2006/relationships/image" Target="../media/image367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2.png"/><Relationship Id="rId11" Type="http://schemas.openxmlformats.org/officeDocument/2006/relationships/image" Target="../media/image366.png"/><Relationship Id="rId5" Type="http://schemas.openxmlformats.org/officeDocument/2006/relationships/image" Target="../media/image361.png"/><Relationship Id="rId15" Type="http://schemas.openxmlformats.org/officeDocument/2006/relationships/image" Target="../media/image16.png"/><Relationship Id="rId10" Type="http://schemas.openxmlformats.org/officeDocument/2006/relationships/image" Target="../media/image365.png"/><Relationship Id="rId4" Type="http://schemas.openxmlformats.org/officeDocument/2006/relationships/image" Target="../media/image359.png"/><Relationship Id="rId9" Type="http://schemas.openxmlformats.org/officeDocument/2006/relationships/image" Target="../media/image364.png"/><Relationship Id="rId14" Type="http://schemas.openxmlformats.org/officeDocument/2006/relationships/image" Target="../media/image36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30.png"/><Relationship Id="rId3" Type="http://schemas.openxmlformats.org/officeDocument/2006/relationships/image" Target="../media/image3370.png"/><Relationship Id="rId7" Type="http://schemas.openxmlformats.org/officeDocument/2006/relationships/image" Target="../media/image34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9468" y="-800189"/>
            <a:ext cx="12150969" cy="1838414"/>
          </a:xfrm>
        </p:spPr>
        <p:txBody>
          <a:bodyPr>
            <a:normAutofit/>
          </a:bodyPr>
          <a:lstStyle/>
          <a:p>
            <a:r>
              <a:rPr lang="en-US" altLang="zh-TW" sz="4800" b="1" dirty="0" err="1"/>
              <a:t>Variational</a:t>
            </a:r>
            <a:r>
              <a:rPr lang="en-US" altLang="zh-TW" sz="4800" b="1" dirty="0"/>
              <a:t> mode </a:t>
            </a:r>
            <a:r>
              <a:rPr lang="en-US" altLang="zh-TW" sz="4800" b="1" dirty="0" smtClean="0"/>
              <a:t>decomposition (VMD)</a:t>
            </a:r>
            <a:endParaRPr lang="zh-TW" altLang="en-US" sz="48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9468" y="5355477"/>
            <a:ext cx="11893062" cy="1310225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/>
              <a:t>&lt;Ref&gt;: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K. </a:t>
            </a:r>
            <a:r>
              <a:rPr lang="en-US" altLang="zh-TW" sz="2000" dirty="0" err="1" smtClean="0"/>
              <a:t>Dragomiretskiy</a:t>
            </a:r>
            <a:r>
              <a:rPr lang="en-US" altLang="zh-TW" sz="2000" dirty="0" smtClean="0"/>
              <a:t> and D. </a:t>
            </a:r>
            <a:r>
              <a:rPr lang="en-US" altLang="zh-TW" sz="2000" dirty="0" err="1" smtClean="0"/>
              <a:t>Zosso</a:t>
            </a:r>
            <a:r>
              <a:rPr lang="en-US" altLang="zh-TW" sz="2000" dirty="0" smtClean="0"/>
              <a:t>, “</a:t>
            </a:r>
            <a:r>
              <a:rPr lang="en-US" altLang="zh-TW" sz="2000" dirty="0" err="1" smtClean="0"/>
              <a:t>Variational</a:t>
            </a:r>
            <a:r>
              <a:rPr lang="en-US" altLang="zh-TW" sz="2000" dirty="0" smtClean="0"/>
              <a:t> mode decomposition,” </a:t>
            </a:r>
            <a:r>
              <a:rPr lang="en-US" altLang="zh-TW" sz="2000" i="1" dirty="0" smtClean="0"/>
              <a:t>IEEE Trans. Signal Process</a:t>
            </a:r>
            <a:r>
              <a:rPr lang="en-US" altLang="zh-TW" sz="2000" dirty="0" smtClean="0"/>
              <a:t>., vol. 62, no. 3,</a:t>
            </a:r>
          </a:p>
          <a:p>
            <a:pPr algn="l"/>
            <a:r>
              <a:rPr lang="en-US" altLang="zh-TW" sz="2000" dirty="0" smtClean="0"/>
              <a:t>         pp. 531–544, 2013.</a:t>
            </a:r>
            <a:endParaRPr lang="zh-TW" altLang="en-US" sz="2000" dirty="0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9469" y="3344295"/>
            <a:ext cx="1204253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TW" sz="2800" dirty="0"/>
              <a:t>Presenter : De-Yan Lu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TW" sz="2800" dirty="0"/>
              <a:t>Advisor : Prof. Jian-</a:t>
            </a:r>
            <a:r>
              <a:rPr lang="en-US" altLang="zh-TW" sz="2800" dirty="0" err="1"/>
              <a:t>Jiun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Department </a:t>
            </a:r>
            <a:r>
              <a:rPr lang="en-US" altLang="zh-TW" sz="2800" dirty="0"/>
              <a:t>: Graduate Institute of Communication Engineering, NTU</a:t>
            </a:r>
            <a:endParaRPr lang="zh-TW" altLang="en-US" sz="28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272" y="1176338"/>
            <a:ext cx="7725258" cy="24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0144" y="0"/>
            <a:ext cx="11739419" cy="64625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/>
              <a:t>Each </a:t>
            </a:r>
            <a:r>
              <a:rPr lang="en-US" altLang="zh-TW" dirty="0" smtClean="0"/>
              <a:t>IMF </a:t>
            </a:r>
            <a:r>
              <a:rPr lang="en-US" altLang="zh-TW" dirty="0"/>
              <a:t>meaning for </a:t>
            </a:r>
            <a:r>
              <a:rPr lang="en-US" altLang="zh-TW" dirty="0" smtClean="0"/>
              <a:t>bio-signals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" y="646257"/>
            <a:ext cx="11979564" cy="6050107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The physical meaning of IMF for ECG signals</a:t>
            </a:r>
          </a:p>
          <a:p>
            <a:pPr lvl="1"/>
            <a:r>
              <a:rPr lang="en-US" altLang="zh-TW" sz="1800" dirty="0" smtClean="0"/>
              <a:t>P-wave (5Hz~30Hz) </a:t>
            </a:r>
            <a:r>
              <a:rPr lang="en-US" altLang="zh-TW" sz="1800" dirty="0"/>
              <a:t>: depolarization of the atria</a:t>
            </a:r>
            <a:endParaRPr lang="en-US" altLang="zh-TW" sz="1800" dirty="0" smtClean="0"/>
          </a:p>
          <a:p>
            <a:pPr lvl="1"/>
            <a:r>
              <a:rPr lang="en-US" altLang="zh-TW" sz="1800" dirty="0" smtClean="0"/>
              <a:t>QRS-complex wave </a:t>
            </a:r>
            <a:r>
              <a:rPr lang="en-US" altLang="zh-TW" sz="1800" dirty="0"/>
              <a:t>(</a:t>
            </a:r>
            <a:r>
              <a:rPr lang="en-US" altLang="zh-TW" sz="1800" dirty="0" smtClean="0"/>
              <a:t>8Hz~50Hz) : </a:t>
            </a:r>
            <a:r>
              <a:rPr lang="en-US" altLang="zh-TW" sz="1800" dirty="0"/>
              <a:t>depolarization of the </a:t>
            </a:r>
            <a:r>
              <a:rPr lang="en-US" altLang="zh-TW" sz="1800" dirty="0" smtClean="0"/>
              <a:t>ventricles</a:t>
            </a:r>
            <a:endParaRPr lang="en-US" altLang="zh-TW" sz="1400" dirty="0" smtClean="0"/>
          </a:p>
          <a:p>
            <a:pPr lvl="1"/>
            <a:r>
              <a:rPr lang="en-US" altLang="zh-TW" sz="1800" dirty="0" smtClean="0"/>
              <a:t>T-wave (0Hz~10Hz) :</a:t>
            </a:r>
            <a:r>
              <a:rPr lang="en-US" altLang="zh-TW" sz="1400" dirty="0" smtClean="0"/>
              <a:t> </a:t>
            </a:r>
            <a:r>
              <a:rPr lang="en-US" altLang="zh-TW" sz="1800" dirty="0"/>
              <a:t>repolarization of the ventricles</a:t>
            </a:r>
            <a:endParaRPr lang="en-US" altLang="zh-TW" sz="1400" dirty="0" smtClean="0"/>
          </a:p>
          <a:p>
            <a:pPr lvl="1"/>
            <a:r>
              <a:rPr lang="en-US" altLang="zh-TW" sz="1800" dirty="0" smtClean="0"/>
              <a:t>Baseline wander (BW): Below 0.5Hz</a:t>
            </a:r>
          </a:p>
          <a:p>
            <a:pPr lvl="1"/>
            <a:r>
              <a:rPr lang="en-US" altLang="zh-TW" sz="1800" dirty="0" smtClean="0"/>
              <a:t>Power-line interference (PLI) : 50Hz</a:t>
            </a:r>
            <a:endParaRPr lang="zh-TW" altLang="en-US" sz="1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0518"/>
            <a:ext cx="4376901" cy="395493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09" y="537710"/>
            <a:ext cx="3287173" cy="1852771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856508" y="6396244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Time(s)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912651" y="6396244"/>
            <a:ext cx="139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Frequency(s)</a:t>
            </a: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60" y="2510517"/>
            <a:ext cx="7643849" cy="3954937"/>
          </a:xfrm>
          <a:prstGeom prst="rect">
            <a:avLst/>
          </a:prstGeom>
        </p:spPr>
      </p:pic>
      <p:sp>
        <p:nvSpPr>
          <p:cNvPr id="13" name="橢圓 12"/>
          <p:cNvSpPr/>
          <p:nvPr/>
        </p:nvSpPr>
        <p:spPr>
          <a:xfrm>
            <a:off x="9956800" y="3371273"/>
            <a:ext cx="360218" cy="193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0336956" y="3265476"/>
            <a:ext cx="133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PLI : at 50Hz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839764" y="5851359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Dominant : BW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92353" y="3885409"/>
            <a:ext cx="2525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Dominant : QRS-complex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712426" y="4505342"/>
            <a:ext cx="1959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Dominant : </a:t>
            </a:r>
            <a:r>
              <a:rPr lang="en-US" altLang="zh-TW" dirty="0" smtClean="0">
                <a:solidFill>
                  <a:srgbClr val="FF0000"/>
                </a:solidFill>
              </a:rPr>
              <a:t>P-wave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839764" y="5158899"/>
            <a:ext cx="1953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Dominant : T</a:t>
            </a:r>
            <a:r>
              <a:rPr lang="en-US" altLang="zh-TW" dirty="0" smtClean="0">
                <a:solidFill>
                  <a:srgbClr val="FF0000"/>
                </a:solidFill>
              </a:rPr>
              <a:t>-wave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083534" y="5780499"/>
            <a:ext cx="1293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Dominant : BW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38720" y="3874436"/>
            <a:ext cx="2002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Dominant : QRS-complex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09729" y="4487985"/>
            <a:ext cx="1564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Dominant : </a:t>
            </a:r>
            <a:r>
              <a:rPr lang="en-US" altLang="zh-TW" sz="1400" dirty="0" smtClean="0">
                <a:solidFill>
                  <a:srgbClr val="FF0000"/>
                </a:solidFill>
              </a:rPr>
              <a:t>P-wave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81277" y="5134242"/>
            <a:ext cx="1559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Dominant : T</a:t>
            </a:r>
            <a:r>
              <a:rPr lang="en-US" altLang="zh-TW" sz="1400" dirty="0" smtClean="0">
                <a:solidFill>
                  <a:srgbClr val="FF0000"/>
                </a:solidFill>
              </a:rPr>
              <a:t>-wave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967827" y="3252622"/>
            <a:ext cx="397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</a:rPr>
              <a:t>PLI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1353" y="83771"/>
            <a:ext cx="11641015" cy="739571"/>
          </a:xfrm>
        </p:spPr>
        <p:txBody>
          <a:bodyPr/>
          <a:lstStyle/>
          <a:p>
            <a:pPr algn="ctr"/>
            <a:r>
              <a:rPr lang="en-US" altLang="zh-TW" dirty="0" smtClean="0"/>
              <a:t>EMD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 VMD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5775C90C-C69C-4202-8E8A-10F353A5B7FF}"/>
              </a:ext>
            </a:extLst>
          </p:cNvPr>
          <p:cNvSpPr/>
          <p:nvPr/>
        </p:nvSpPr>
        <p:spPr>
          <a:xfrm>
            <a:off x="80994" y="4808305"/>
            <a:ext cx="1749953" cy="65888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D552B780-8D4C-462D-BFBF-FA6163EF770E}"/>
                  </a:ext>
                </a:extLst>
              </p:cNvPr>
              <p:cNvSpPr txBox="1"/>
              <p:nvPr/>
            </p:nvSpPr>
            <p:spPr>
              <a:xfrm>
                <a:off x="259409" y="4821583"/>
                <a:ext cx="14460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 smtClean="0"/>
                  <a:t>Input  signal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D552B780-8D4C-462D-BFBF-FA6163EF7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09" y="4821583"/>
                <a:ext cx="1446099" cy="646331"/>
              </a:xfrm>
              <a:prstGeom prst="rect">
                <a:avLst/>
              </a:prstGeom>
              <a:blipFill>
                <a:blip r:embed="rId2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6F78D798-CA69-41E5-82BD-F920B3936811}"/>
              </a:ext>
            </a:extLst>
          </p:cNvPr>
          <p:cNvCxnSpPr>
            <a:cxnSpLocks/>
          </p:cNvCxnSpPr>
          <p:nvPr/>
        </p:nvCxnSpPr>
        <p:spPr>
          <a:xfrm>
            <a:off x="1839411" y="5144022"/>
            <a:ext cx="313707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8C5434E2-5063-45B9-9D35-A75E77BB8759}"/>
              </a:ext>
            </a:extLst>
          </p:cNvPr>
          <p:cNvSpPr/>
          <p:nvPr/>
        </p:nvSpPr>
        <p:spPr>
          <a:xfrm>
            <a:off x="2157361" y="3911124"/>
            <a:ext cx="5056278" cy="2861152"/>
          </a:xfrm>
          <a:prstGeom prst="rect">
            <a:avLst/>
          </a:prstGeom>
          <a:solidFill>
            <a:srgbClr val="FFFF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A050AFC-EDFB-4EF9-9E7F-87630772C518}"/>
              </a:ext>
            </a:extLst>
          </p:cNvPr>
          <p:cNvSpPr txBox="1"/>
          <p:nvPr/>
        </p:nvSpPr>
        <p:spPr>
          <a:xfrm>
            <a:off x="2153118" y="3888219"/>
            <a:ext cx="5131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 smtClean="0"/>
              <a:t>Variational</a:t>
            </a:r>
            <a:r>
              <a:rPr lang="en-US" altLang="zh-TW" sz="2400" dirty="0" smtClean="0"/>
              <a:t> mode decomposition (VMD)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9B8B53F7-A594-421E-9103-A14F7E8C826D}"/>
                  </a:ext>
                </a:extLst>
              </p:cNvPr>
              <p:cNvSpPr txBox="1"/>
              <p:nvPr/>
            </p:nvSpPr>
            <p:spPr>
              <a:xfrm>
                <a:off x="3206411" y="5355598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9B8B53F7-A594-421E-9103-A14F7E8C8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411" y="5355598"/>
                <a:ext cx="3097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410B6C22-87FF-4E9F-8A43-76B570931CB4}"/>
                  </a:ext>
                </a:extLst>
              </p:cNvPr>
              <p:cNvSpPr txBox="1"/>
              <p:nvPr/>
            </p:nvSpPr>
            <p:spPr>
              <a:xfrm>
                <a:off x="2544226" y="5297748"/>
                <a:ext cx="3097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410B6C22-87FF-4E9F-8A43-76B570931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226" y="5297748"/>
                <a:ext cx="3097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8CA29EFD-7D33-4334-93D8-699CE817CE20}"/>
              </a:ext>
            </a:extLst>
          </p:cNvPr>
          <p:cNvCxnSpPr>
            <a:cxnSpLocks/>
          </p:cNvCxnSpPr>
          <p:nvPr/>
        </p:nvCxnSpPr>
        <p:spPr>
          <a:xfrm>
            <a:off x="2488211" y="4578384"/>
            <a:ext cx="0" cy="14536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A5885862-4095-4157-9869-2737AC552589}"/>
              </a:ext>
            </a:extLst>
          </p:cNvPr>
          <p:cNvCxnSpPr>
            <a:cxnSpLocks/>
          </p:cNvCxnSpPr>
          <p:nvPr/>
        </p:nvCxnSpPr>
        <p:spPr>
          <a:xfrm>
            <a:off x="2153118" y="5144022"/>
            <a:ext cx="332684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C168D751-C1E0-4241-9F15-0537744F9D58}"/>
              </a:ext>
            </a:extLst>
          </p:cNvPr>
          <p:cNvSpPr/>
          <p:nvPr/>
        </p:nvSpPr>
        <p:spPr>
          <a:xfrm>
            <a:off x="2914617" y="4335488"/>
            <a:ext cx="927609" cy="4546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D8F842FA-9F24-4DEB-8E88-FC92EE192BD2}"/>
                  </a:ext>
                </a:extLst>
              </p:cNvPr>
              <p:cNvSpPr txBox="1"/>
              <p:nvPr/>
            </p:nvSpPr>
            <p:spPr>
              <a:xfrm>
                <a:off x="3003145" y="4378156"/>
                <a:ext cx="7564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D8F842FA-9F24-4DEB-8E88-FC92EE192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145" y="4378156"/>
                <a:ext cx="75642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矩形 38">
            <a:extLst>
              <a:ext uri="{FF2B5EF4-FFF2-40B4-BE49-F238E27FC236}">
                <a16:creationId xmlns:a16="http://schemas.microsoft.com/office/drawing/2014/main" id="{C168D751-C1E0-4241-9F15-0537744F9D58}"/>
              </a:ext>
            </a:extLst>
          </p:cNvPr>
          <p:cNvSpPr/>
          <p:nvPr/>
        </p:nvSpPr>
        <p:spPr>
          <a:xfrm>
            <a:off x="2897457" y="4904455"/>
            <a:ext cx="927609" cy="4546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D8F842FA-9F24-4DEB-8E88-FC92EE192BD2}"/>
                  </a:ext>
                </a:extLst>
              </p:cNvPr>
              <p:cNvSpPr txBox="1"/>
              <p:nvPr/>
            </p:nvSpPr>
            <p:spPr>
              <a:xfrm>
                <a:off x="2985985" y="4947123"/>
                <a:ext cx="761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D8F842FA-9F24-4DEB-8E88-FC92EE192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85" y="4947123"/>
                <a:ext cx="76174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矩形 40">
            <a:extLst>
              <a:ext uri="{FF2B5EF4-FFF2-40B4-BE49-F238E27FC236}">
                <a16:creationId xmlns:a16="http://schemas.microsoft.com/office/drawing/2014/main" id="{C168D751-C1E0-4241-9F15-0537744F9D58}"/>
              </a:ext>
            </a:extLst>
          </p:cNvPr>
          <p:cNvSpPr/>
          <p:nvPr/>
        </p:nvSpPr>
        <p:spPr>
          <a:xfrm>
            <a:off x="2899678" y="5743940"/>
            <a:ext cx="927609" cy="4546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D8F842FA-9F24-4DEB-8E88-FC92EE192BD2}"/>
                  </a:ext>
                </a:extLst>
              </p:cNvPr>
              <p:cNvSpPr txBox="1"/>
              <p:nvPr/>
            </p:nvSpPr>
            <p:spPr>
              <a:xfrm>
                <a:off x="2988206" y="5786608"/>
                <a:ext cx="782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D8F842FA-9F24-4DEB-8E88-FC92EE192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206" y="5786608"/>
                <a:ext cx="78258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6F78D798-CA69-41E5-82BD-F920B3936811}"/>
              </a:ext>
            </a:extLst>
          </p:cNvPr>
          <p:cNvCxnSpPr>
            <a:cxnSpLocks/>
          </p:cNvCxnSpPr>
          <p:nvPr/>
        </p:nvCxnSpPr>
        <p:spPr>
          <a:xfrm>
            <a:off x="2488211" y="4578384"/>
            <a:ext cx="4092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6F78D798-CA69-41E5-82BD-F920B3936811}"/>
              </a:ext>
            </a:extLst>
          </p:cNvPr>
          <p:cNvCxnSpPr>
            <a:cxnSpLocks/>
          </p:cNvCxnSpPr>
          <p:nvPr/>
        </p:nvCxnSpPr>
        <p:spPr>
          <a:xfrm>
            <a:off x="2505371" y="5144022"/>
            <a:ext cx="4092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6F78D798-CA69-41E5-82BD-F920B3936811}"/>
              </a:ext>
            </a:extLst>
          </p:cNvPr>
          <p:cNvCxnSpPr>
            <a:cxnSpLocks/>
          </p:cNvCxnSpPr>
          <p:nvPr/>
        </p:nvCxnSpPr>
        <p:spPr>
          <a:xfrm>
            <a:off x="2488211" y="6032002"/>
            <a:ext cx="4092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6F78D798-CA69-41E5-82BD-F920B3936811}"/>
              </a:ext>
            </a:extLst>
          </p:cNvPr>
          <p:cNvCxnSpPr>
            <a:cxnSpLocks/>
          </p:cNvCxnSpPr>
          <p:nvPr/>
        </p:nvCxnSpPr>
        <p:spPr>
          <a:xfrm>
            <a:off x="3850890" y="4578384"/>
            <a:ext cx="10705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6F78D798-CA69-41E5-82BD-F920B3936811}"/>
              </a:ext>
            </a:extLst>
          </p:cNvPr>
          <p:cNvCxnSpPr>
            <a:cxnSpLocks/>
          </p:cNvCxnSpPr>
          <p:nvPr/>
        </p:nvCxnSpPr>
        <p:spPr>
          <a:xfrm>
            <a:off x="3825066" y="5144022"/>
            <a:ext cx="10705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6F78D798-CA69-41E5-82BD-F920B3936811}"/>
              </a:ext>
            </a:extLst>
          </p:cNvPr>
          <p:cNvCxnSpPr>
            <a:cxnSpLocks/>
          </p:cNvCxnSpPr>
          <p:nvPr/>
        </p:nvCxnSpPr>
        <p:spPr>
          <a:xfrm>
            <a:off x="3842226" y="6022520"/>
            <a:ext cx="10705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橢圓 54">
            <a:extLst>
              <a:ext uri="{FF2B5EF4-FFF2-40B4-BE49-F238E27FC236}">
                <a16:creationId xmlns:a16="http://schemas.microsoft.com/office/drawing/2014/main" id="{5775C90C-C69C-4202-8E8A-10F353A5B7FF}"/>
              </a:ext>
            </a:extLst>
          </p:cNvPr>
          <p:cNvSpPr/>
          <p:nvPr/>
        </p:nvSpPr>
        <p:spPr>
          <a:xfrm>
            <a:off x="4930146" y="4335488"/>
            <a:ext cx="1699643" cy="4853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D8F842FA-9F24-4DEB-8E88-FC92EE192BD2}"/>
                  </a:ext>
                </a:extLst>
              </p:cNvPr>
              <p:cNvSpPr txBox="1"/>
              <p:nvPr/>
            </p:nvSpPr>
            <p:spPr>
              <a:xfrm>
                <a:off x="5076344" y="4378156"/>
                <a:ext cx="14072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IMF 1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D8F842FA-9F24-4DEB-8E88-FC92EE192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344" y="4378156"/>
                <a:ext cx="1407245" cy="369332"/>
              </a:xfrm>
              <a:prstGeom prst="rect">
                <a:avLst/>
              </a:prstGeom>
              <a:blipFill>
                <a:blip r:embed="rId8"/>
                <a:stretch>
                  <a:fillRect l="-3896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橢圓 55">
            <a:extLst>
              <a:ext uri="{FF2B5EF4-FFF2-40B4-BE49-F238E27FC236}">
                <a16:creationId xmlns:a16="http://schemas.microsoft.com/office/drawing/2014/main" id="{5775C90C-C69C-4202-8E8A-10F353A5B7FF}"/>
              </a:ext>
            </a:extLst>
          </p:cNvPr>
          <p:cNvSpPr/>
          <p:nvPr/>
        </p:nvSpPr>
        <p:spPr>
          <a:xfrm>
            <a:off x="4895658" y="4901338"/>
            <a:ext cx="1699643" cy="4853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D8F842FA-9F24-4DEB-8E88-FC92EE192BD2}"/>
                  </a:ext>
                </a:extLst>
              </p:cNvPr>
              <p:cNvSpPr txBox="1"/>
              <p:nvPr/>
            </p:nvSpPr>
            <p:spPr>
              <a:xfrm>
                <a:off x="5041856" y="4944006"/>
                <a:ext cx="1412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IMF 2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D8F842FA-9F24-4DEB-8E88-FC92EE192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856" y="4944006"/>
                <a:ext cx="1412566" cy="369332"/>
              </a:xfrm>
              <a:prstGeom prst="rect">
                <a:avLst/>
              </a:prstGeom>
              <a:blipFill>
                <a:blip r:embed="rId9"/>
                <a:stretch>
                  <a:fillRect l="-3448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橢圓 57">
            <a:extLst>
              <a:ext uri="{FF2B5EF4-FFF2-40B4-BE49-F238E27FC236}">
                <a16:creationId xmlns:a16="http://schemas.microsoft.com/office/drawing/2014/main" id="{5775C90C-C69C-4202-8E8A-10F353A5B7FF}"/>
              </a:ext>
            </a:extLst>
          </p:cNvPr>
          <p:cNvSpPr/>
          <p:nvPr/>
        </p:nvSpPr>
        <p:spPr>
          <a:xfrm>
            <a:off x="4930709" y="5786608"/>
            <a:ext cx="1699643" cy="4853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D8F842FA-9F24-4DEB-8E88-FC92EE192BD2}"/>
                  </a:ext>
                </a:extLst>
              </p:cNvPr>
              <p:cNvSpPr txBox="1"/>
              <p:nvPr/>
            </p:nvSpPr>
            <p:spPr>
              <a:xfrm>
                <a:off x="5076907" y="5829276"/>
                <a:ext cx="14448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IMF K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D8F842FA-9F24-4DEB-8E88-FC92EE192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907" y="5829276"/>
                <a:ext cx="1444883" cy="369332"/>
              </a:xfrm>
              <a:prstGeom prst="rect">
                <a:avLst/>
              </a:prstGeom>
              <a:blipFill>
                <a:blip r:embed="rId10"/>
                <a:stretch>
                  <a:fillRect l="-3797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9B8B53F7-A594-421E-9103-A14F7E8C826D}"/>
                  </a:ext>
                </a:extLst>
              </p:cNvPr>
              <p:cNvSpPr txBox="1"/>
              <p:nvPr/>
            </p:nvSpPr>
            <p:spPr>
              <a:xfrm>
                <a:off x="5617751" y="5402795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9B8B53F7-A594-421E-9103-A14F7E8C8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751" y="5402795"/>
                <a:ext cx="3097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矩形 60">
            <a:extLst>
              <a:ext uri="{FF2B5EF4-FFF2-40B4-BE49-F238E27FC236}">
                <a16:creationId xmlns:a16="http://schemas.microsoft.com/office/drawing/2014/main" id="{8C5434E2-5063-45B9-9D35-A75E77BB8759}"/>
              </a:ext>
            </a:extLst>
          </p:cNvPr>
          <p:cNvSpPr/>
          <p:nvPr/>
        </p:nvSpPr>
        <p:spPr>
          <a:xfrm>
            <a:off x="2169536" y="964809"/>
            <a:ext cx="9762355" cy="2335732"/>
          </a:xfrm>
          <a:prstGeom prst="rect">
            <a:avLst/>
          </a:prstGeom>
          <a:solidFill>
            <a:srgbClr val="FFFF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2" name="橢圓 61">
            <a:extLst>
              <a:ext uri="{FF2B5EF4-FFF2-40B4-BE49-F238E27FC236}">
                <a16:creationId xmlns:a16="http://schemas.microsoft.com/office/drawing/2014/main" id="{5775C90C-C69C-4202-8E8A-10F353A5B7FF}"/>
              </a:ext>
            </a:extLst>
          </p:cNvPr>
          <p:cNvSpPr/>
          <p:nvPr/>
        </p:nvSpPr>
        <p:spPr>
          <a:xfrm>
            <a:off x="2590454" y="1727125"/>
            <a:ext cx="1553443" cy="4853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D8F842FA-9F24-4DEB-8E88-FC92EE192BD2}"/>
                  </a:ext>
                </a:extLst>
              </p:cNvPr>
              <p:cNvSpPr txBox="1"/>
              <p:nvPr/>
            </p:nvSpPr>
            <p:spPr>
              <a:xfrm>
                <a:off x="2690030" y="1771118"/>
                <a:ext cx="14072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IMF 1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D8F842FA-9F24-4DEB-8E88-FC92EE192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030" y="1771118"/>
                <a:ext cx="1407245" cy="369332"/>
              </a:xfrm>
              <a:prstGeom prst="rect">
                <a:avLst/>
              </a:prstGeom>
              <a:blipFill>
                <a:blip r:embed="rId12"/>
                <a:stretch>
                  <a:fillRect l="-3463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矩形 66">
            <a:extLst>
              <a:ext uri="{FF2B5EF4-FFF2-40B4-BE49-F238E27FC236}">
                <a16:creationId xmlns:a16="http://schemas.microsoft.com/office/drawing/2014/main" id="{C168D751-C1E0-4241-9F15-0537744F9D58}"/>
              </a:ext>
            </a:extLst>
          </p:cNvPr>
          <p:cNvSpPr/>
          <p:nvPr/>
        </p:nvSpPr>
        <p:spPr>
          <a:xfrm>
            <a:off x="2827690" y="2550321"/>
            <a:ext cx="1099620" cy="4546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2852295" y="2599208"/>
            <a:ext cx="105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Substract</a:t>
            </a:r>
            <a:endParaRPr lang="zh-TW" altLang="en-US" dirty="0"/>
          </a:p>
        </p:txBody>
      </p: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6F78D798-CA69-41E5-82BD-F920B3936811}"/>
              </a:ext>
            </a:extLst>
          </p:cNvPr>
          <p:cNvCxnSpPr>
            <a:cxnSpLocks/>
          </p:cNvCxnSpPr>
          <p:nvPr/>
        </p:nvCxnSpPr>
        <p:spPr>
          <a:xfrm>
            <a:off x="3935973" y="2812676"/>
            <a:ext cx="45505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橢圓 69">
            <a:extLst>
              <a:ext uri="{FF2B5EF4-FFF2-40B4-BE49-F238E27FC236}">
                <a16:creationId xmlns:a16="http://schemas.microsoft.com/office/drawing/2014/main" id="{5775C90C-C69C-4202-8E8A-10F353A5B7FF}"/>
              </a:ext>
            </a:extLst>
          </p:cNvPr>
          <p:cNvSpPr/>
          <p:nvPr/>
        </p:nvSpPr>
        <p:spPr>
          <a:xfrm>
            <a:off x="5725759" y="1721480"/>
            <a:ext cx="1548173" cy="4853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D8F842FA-9F24-4DEB-8E88-FC92EE192BD2}"/>
                  </a:ext>
                </a:extLst>
              </p:cNvPr>
              <p:cNvSpPr txBox="1"/>
              <p:nvPr/>
            </p:nvSpPr>
            <p:spPr>
              <a:xfrm>
                <a:off x="5785175" y="1762931"/>
                <a:ext cx="1412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IMF 2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D8F842FA-9F24-4DEB-8E88-FC92EE192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175" y="1762931"/>
                <a:ext cx="1412566" cy="369332"/>
              </a:xfrm>
              <a:prstGeom prst="rect">
                <a:avLst/>
              </a:prstGeom>
              <a:blipFill>
                <a:blip r:embed="rId13"/>
                <a:stretch>
                  <a:fillRect l="-3448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矩形 71">
            <a:extLst>
              <a:ext uri="{FF2B5EF4-FFF2-40B4-BE49-F238E27FC236}">
                <a16:creationId xmlns:a16="http://schemas.microsoft.com/office/drawing/2014/main" id="{C168D751-C1E0-4241-9F15-0537744F9D58}"/>
              </a:ext>
            </a:extLst>
          </p:cNvPr>
          <p:cNvSpPr/>
          <p:nvPr/>
        </p:nvSpPr>
        <p:spPr>
          <a:xfrm>
            <a:off x="5969045" y="2601421"/>
            <a:ext cx="1099620" cy="4546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3" name="文字方塊 72"/>
          <p:cNvSpPr txBox="1"/>
          <p:nvPr/>
        </p:nvSpPr>
        <p:spPr>
          <a:xfrm>
            <a:off x="5993650" y="2650308"/>
            <a:ext cx="105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Substract</a:t>
            </a:r>
            <a:endParaRPr lang="zh-TW" altLang="en-US" dirty="0"/>
          </a:p>
        </p:txBody>
      </p:sp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6F78D798-CA69-41E5-82BD-F920B3936811}"/>
              </a:ext>
            </a:extLst>
          </p:cNvPr>
          <p:cNvCxnSpPr>
            <a:cxnSpLocks/>
          </p:cNvCxnSpPr>
          <p:nvPr/>
        </p:nvCxnSpPr>
        <p:spPr>
          <a:xfrm>
            <a:off x="7068665" y="2844735"/>
            <a:ext cx="39359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橢圓 75">
            <a:extLst>
              <a:ext uri="{FF2B5EF4-FFF2-40B4-BE49-F238E27FC236}">
                <a16:creationId xmlns:a16="http://schemas.microsoft.com/office/drawing/2014/main" id="{5775C90C-C69C-4202-8E8A-10F353A5B7FF}"/>
              </a:ext>
            </a:extLst>
          </p:cNvPr>
          <p:cNvSpPr/>
          <p:nvPr/>
        </p:nvSpPr>
        <p:spPr>
          <a:xfrm>
            <a:off x="9548645" y="1704796"/>
            <a:ext cx="1699643" cy="4853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D8F842FA-9F24-4DEB-8E88-FC92EE192BD2}"/>
                  </a:ext>
                </a:extLst>
              </p:cNvPr>
              <p:cNvSpPr txBox="1"/>
              <p:nvPr/>
            </p:nvSpPr>
            <p:spPr>
              <a:xfrm>
                <a:off x="9695448" y="1766946"/>
                <a:ext cx="14734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IMF K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D8F842FA-9F24-4DEB-8E88-FC92EE192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448" y="1766946"/>
                <a:ext cx="1473480" cy="369332"/>
              </a:xfrm>
              <a:prstGeom prst="rect">
                <a:avLst/>
              </a:prstGeom>
              <a:blipFill>
                <a:blip r:embed="rId14"/>
                <a:stretch>
                  <a:fillRect l="-3306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矩形 78">
            <a:extLst>
              <a:ext uri="{FF2B5EF4-FFF2-40B4-BE49-F238E27FC236}">
                <a16:creationId xmlns:a16="http://schemas.microsoft.com/office/drawing/2014/main" id="{C168D751-C1E0-4241-9F15-0537744F9D58}"/>
              </a:ext>
            </a:extLst>
          </p:cNvPr>
          <p:cNvSpPr/>
          <p:nvPr/>
        </p:nvSpPr>
        <p:spPr>
          <a:xfrm>
            <a:off x="9568101" y="2599208"/>
            <a:ext cx="1023697" cy="4546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0" name="文字方塊 79"/>
          <p:cNvSpPr txBox="1"/>
          <p:nvPr/>
        </p:nvSpPr>
        <p:spPr>
          <a:xfrm>
            <a:off x="9553473" y="2642748"/>
            <a:ext cx="105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Substract</a:t>
            </a:r>
            <a:endParaRPr lang="zh-TW" altLang="en-US" dirty="0"/>
          </a:p>
        </p:txBody>
      </p: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6F78D798-CA69-41E5-82BD-F920B3936811}"/>
              </a:ext>
            </a:extLst>
          </p:cNvPr>
          <p:cNvCxnSpPr>
            <a:cxnSpLocks/>
          </p:cNvCxnSpPr>
          <p:nvPr/>
        </p:nvCxnSpPr>
        <p:spPr>
          <a:xfrm>
            <a:off x="8497379" y="2853255"/>
            <a:ext cx="3158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單箭頭接點 86">
            <a:extLst>
              <a:ext uri="{FF2B5EF4-FFF2-40B4-BE49-F238E27FC236}">
                <a16:creationId xmlns:a16="http://schemas.microsoft.com/office/drawing/2014/main" id="{6F78D798-CA69-41E5-82BD-F920B3936811}"/>
              </a:ext>
            </a:extLst>
          </p:cNvPr>
          <p:cNvCxnSpPr>
            <a:cxnSpLocks/>
          </p:cNvCxnSpPr>
          <p:nvPr/>
        </p:nvCxnSpPr>
        <p:spPr>
          <a:xfrm>
            <a:off x="10587459" y="2805673"/>
            <a:ext cx="3513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橢圓 87">
            <a:extLst>
              <a:ext uri="{FF2B5EF4-FFF2-40B4-BE49-F238E27FC236}">
                <a16:creationId xmlns:a16="http://schemas.microsoft.com/office/drawing/2014/main" id="{5775C90C-C69C-4202-8E8A-10F353A5B7FF}"/>
              </a:ext>
            </a:extLst>
          </p:cNvPr>
          <p:cNvSpPr/>
          <p:nvPr/>
        </p:nvSpPr>
        <p:spPr>
          <a:xfrm>
            <a:off x="10952211" y="2367535"/>
            <a:ext cx="934754" cy="82023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D8F842FA-9F24-4DEB-8E88-FC92EE192BD2}"/>
                  </a:ext>
                </a:extLst>
              </p:cNvPr>
              <p:cNvSpPr txBox="1"/>
              <p:nvPr/>
            </p:nvSpPr>
            <p:spPr>
              <a:xfrm>
                <a:off x="10947899" y="2489509"/>
                <a:ext cx="11458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Residual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D8F842FA-9F24-4DEB-8E88-FC92EE192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899" y="2489509"/>
                <a:ext cx="1145891" cy="646331"/>
              </a:xfrm>
              <a:prstGeom prst="rect">
                <a:avLst/>
              </a:prstGeom>
              <a:blipFill>
                <a:blip r:embed="rId15"/>
                <a:stretch>
                  <a:fillRect l="-4787" t="-47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直線單箭頭接點 93"/>
          <p:cNvCxnSpPr/>
          <p:nvPr/>
        </p:nvCxnSpPr>
        <p:spPr>
          <a:xfrm>
            <a:off x="3377500" y="2212493"/>
            <a:ext cx="0" cy="36458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/>
          <p:cNvCxnSpPr/>
          <p:nvPr/>
        </p:nvCxnSpPr>
        <p:spPr>
          <a:xfrm>
            <a:off x="6470840" y="2214849"/>
            <a:ext cx="0" cy="36458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單箭頭接點 98"/>
          <p:cNvCxnSpPr/>
          <p:nvPr/>
        </p:nvCxnSpPr>
        <p:spPr>
          <a:xfrm>
            <a:off x="10193827" y="2199663"/>
            <a:ext cx="0" cy="36458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橢圓 99">
            <a:extLst>
              <a:ext uri="{FF2B5EF4-FFF2-40B4-BE49-F238E27FC236}">
                <a16:creationId xmlns:a16="http://schemas.microsoft.com/office/drawing/2014/main" id="{5775C90C-C69C-4202-8E8A-10F353A5B7FF}"/>
              </a:ext>
            </a:extLst>
          </p:cNvPr>
          <p:cNvSpPr/>
          <p:nvPr/>
        </p:nvSpPr>
        <p:spPr>
          <a:xfrm>
            <a:off x="93413" y="2476232"/>
            <a:ext cx="1749953" cy="65888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D552B780-8D4C-462D-BFBF-FA6163EF770E}"/>
                  </a:ext>
                </a:extLst>
              </p:cNvPr>
              <p:cNvSpPr txBox="1"/>
              <p:nvPr/>
            </p:nvSpPr>
            <p:spPr>
              <a:xfrm>
                <a:off x="271828" y="2489510"/>
                <a:ext cx="14460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 smtClean="0"/>
                  <a:t>Input  signal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D552B780-8D4C-462D-BFBF-FA6163EF7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28" y="2489510"/>
                <a:ext cx="1446099" cy="646331"/>
              </a:xfrm>
              <a:prstGeom prst="rect">
                <a:avLst/>
              </a:prstGeom>
              <a:blipFill>
                <a:blip r:embed="rId16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直線單箭頭接點 101">
            <a:extLst>
              <a:ext uri="{FF2B5EF4-FFF2-40B4-BE49-F238E27FC236}">
                <a16:creationId xmlns:a16="http://schemas.microsoft.com/office/drawing/2014/main" id="{6F78D798-CA69-41E5-82BD-F920B3936811}"/>
              </a:ext>
            </a:extLst>
          </p:cNvPr>
          <p:cNvCxnSpPr>
            <a:cxnSpLocks/>
          </p:cNvCxnSpPr>
          <p:nvPr/>
        </p:nvCxnSpPr>
        <p:spPr>
          <a:xfrm>
            <a:off x="1843366" y="2780516"/>
            <a:ext cx="532205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>
            <a:extLst>
              <a:ext uri="{FF2B5EF4-FFF2-40B4-BE49-F238E27FC236}">
                <a16:creationId xmlns:a16="http://schemas.microsoft.com/office/drawing/2014/main" id="{6F78D798-CA69-41E5-82BD-F920B3936811}"/>
              </a:ext>
            </a:extLst>
          </p:cNvPr>
          <p:cNvCxnSpPr>
            <a:cxnSpLocks/>
          </p:cNvCxnSpPr>
          <p:nvPr/>
        </p:nvCxnSpPr>
        <p:spPr>
          <a:xfrm>
            <a:off x="2369270" y="2784003"/>
            <a:ext cx="4423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CA050AFC-EDFB-4EF9-9E7F-87630772C518}"/>
              </a:ext>
            </a:extLst>
          </p:cNvPr>
          <p:cNvSpPr txBox="1"/>
          <p:nvPr/>
        </p:nvSpPr>
        <p:spPr>
          <a:xfrm>
            <a:off x="4807257" y="962309"/>
            <a:ext cx="4916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Empirical mode decomposition (EMD)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字方塊 107"/>
              <p:cNvSpPr txBox="1"/>
              <p:nvPr/>
            </p:nvSpPr>
            <p:spPr>
              <a:xfrm>
                <a:off x="7535151" y="3329241"/>
                <a:ext cx="4692310" cy="3024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TW" dirty="0" smtClean="0"/>
                  <a:t>IMF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 smtClean="0"/>
                  <a:t> for EMD satisfies 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1400" b="0" i="0" dirty="0" smtClean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In the whole data set, the number of </a:t>
                </a:r>
              </a:p>
              <a:p>
                <a:pPr lvl="1"/>
                <a:r>
                  <a:rPr lang="en-US" altLang="zh-TW" sz="1400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    </a:t>
                </a:r>
                <a:r>
                  <a:rPr lang="en-US" altLang="zh-TW" sz="1400" dirty="0" smtClean="0">
                    <a:solidFill>
                      <a:srgbClr val="3366CC"/>
                    </a:solidFill>
                    <a:latin typeface="Arial" panose="020B0604020202020204" pitchFamily="34" charset="0"/>
                  </a:rPr>
                  <a:t>extrema</a:t>
                </a:r>
                <a:r>
                  <a:rPr lang="en-US" altLang="zh-TW" sz="1400" b="0" i="0" dirty="0" smtClean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 and the number of zero-crossings must</a:t>
                </a:r>
              </a:p>
              <a:p>
                <a:pPr lvl="1"/>
                <a:r>
                  <a:rPr lang="en-US" altLang="zh-TW" sz="1400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   </a:t>
                </a:r>
                <a:r>
                  <a:rPr lang="en-US" altLang="zh-TW" sz="1400" b="0" i="0" dirty="0" smtClean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 either be equal or differ at most by one.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1400" b="0" i="0" dirty="0" smtClean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At any point, the mean value of the envelope </a:t>
                </a:r>
              </a:p>
              <a:p>
                <a:pPr lvl="1"/>
                <a:r>
                  <a:rPr lang="en-US" altLang="zh-TW" sz="1400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zh-TW" sz="1400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   </a:t>
                </a:r>
                <a:r>
                  <a:rPr lang="en-US" altLang="zh-TW" sz="1400" b="0" i="0" dirty="0" smtClean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defined by the local </a:t>
                </a:r>
                <a:r>
                  <a:rPr lang="en-US" altLang="zh-TW" sz="1400" dirty="0" smtClean="0">
                    <a:solidFill>
                      <a:srgbClr val="3366CC"/>
                    </a:solidFill>
                    <a:latin typeface="Arial" panose="020B0604020202020204" pitchFamily="34" charset="0"/>
                  </a:rPr>
                  <a:t>maxima</a:t>
                </a:r>
                <a:r>
                  <a:rPr lang="en-US" altLang="zh-TW" sz="1400" b="0" i="0" dirty="0" smtClean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 and the envelope </a:t>
                </a:r>
              </a:p>
              <a:p>
                <a:pPr lvl="1"/>
                <a:r>
                  <a:rPr lang="en-US" altLang="zh-TW" sz="1400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zh-TW" sz="1400" dirty="0" smtClean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   </a:t>
                </a:r>
                <a:r>
                  <a:rPr lang="en-US" altLang="zh-TW" sz="1400" b="0" i="0" dirty="0" smtClean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defined by the local </a:t>
                </a:r>
                <a:r>
                  <a:rPr lang="en-US" altLang="zh-TW" sz="1400" dirty="0" smtClean="0">
                    <a:solidFill>
                      <a:srgbClr val="3366CC"/>
                    </a:solidFill>
                    <a:latin typeface="Arial" panose="020B0604020202020204" pitchFamily="34" charset="0"/>
                  </a:rPr>
                  <a:t>minima</a:t>
                </a:r>
                <a:r>
                  <a:rPr lang="en-US" altLang="zh-TW" sz="1400" b="0" i="0" dirty="0" smtClean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 is zero.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Sinusoid-like</a:t>
                </a:r>
                <a:r>
                  <a:rPr lang="zh-TW" alt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TW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zh-TW" alt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TW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non-fixed amplitude , or </a:t>
                </a:r>
              </a:p>
              <a:p>
                <a:pPr lvl="1"/>
                <a:r>
                  <a:rPr lang="en-US" altLang="zh-TW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non-fixed period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1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altLang="zh-TW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  <m:r>
                      <a:rPr lang="en-US" altLang="zh-TW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a monotonic function</a:t>
                </a:r>
                <a:endParaRPr lang="zh-TW" altLang="en-US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TW" sz="1400" b="0" i="0" dirty="0" smtClean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108" name="文字方塊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151" y="3329241"/>
                <a:ext cx="4692310" cy="3024802"/>
              </a:xfrm>
              <a:prstGeom prst="rect">
                <a:avLst/>
              </a:prstGeom>
              <a:blipFill>
                <a:blip r:embed="rId17"/>
                <a:stretch>
                  <a:fillRect l="-779" t="-10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字方塊 108"/>
              <p:cNvSpPr txBox="1"/>
              <p:nvPr/>
            </p:nvSpPr>
            <p:spPr>
              <a:xfrm>
                <a:off x="7533844" y="5833745"/>
                <a:ext cx="3885744" cy="1024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TW" dirty="0" smtClean="0"/>
                  <a:t>IMF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 smtClean="0"/>
                  <a:t> for VMD satisfies 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1400" b="0" i="0" dirty="0" smtClean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Narrow bandlimited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1400" dirty="0" smtClean="0"/>
                  <a:t>Like AM-FM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m:rPr>
                        <m:nor/>
                      </m:rPr>
                      <a:rPr lang="en-US" altLang="zh-TW" sz="14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zh-TW" sz="1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1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altLang="zh-TW" sz="1400" b="0" i="0" dirty="0" smtClean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1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altLang="zh-TW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</m:oMath>
                </a14:m>
                <a:endParaRPr lang="en-US" altLang="zh-TW" sz="1400" b="0" i="0" dirty="0" smtClean="0">
                  <a:solidFill>
                    <a:srgbClr val="20212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9" name="文字方塊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844" y="5833745"/>
                <a:ext cx="3885744" cy="1024255"/>
              </a:xfrm>
              <a:prstGeom prst="rect">
                <a:avLst/>
              </a:prstGeom>
              <a:blipFill>
                <a:blip r:embed="rId18"/>
                <a:stretch>
                  <a:fillRect l="-1099" t="-3571" b="-476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矩形 109"/>
          <p:cNvSpPr/>
          <p:nvPr/>
        </p:nvSpPr>
        <p:spPr>
          <a:xfrm>
            <a:off x="342133" y="1621796"/>
            <a:ext cx="1252511" cy="46672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1" name="直線單箭頭接點 110"/>
          <p:cNvCxnSpPr/>
          <p:nvPr/>
        </p:nvCxnSpPr>
        <p:spPr>
          <a:xfrm>
            <a:off x="968389" y="2089248"/>
            <a:ext cx="0" cy="364583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單箭頭接點 111">
            <a:extLst>
              <a:ext uri="{FF2B5EF4-FFF2-40B4-BE49-F238E27FC236}">
                <a16:creationId xmlns:a16="http://schemas.microsoft.com/office/drawing/2014/main" id="{6F78D798-CA69-41E5-82BD-F920B3936811}"/>
              </a:ext>
            </a:extLst>
          </p:cNvPr>
          <p:cNvCxnSpPr>
            <a:cxnSpLocks/>
          </p:cNvCxnSpPr>
          <p:nvPr/>
        </p:nvCxnSpPr>
        <p:spPr>
          <a:xfrm>
            <a:off x="1608466" y="1936267"/>
            <a:ext cx="981987" cy="172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橢圓 114">
            <a:extLst>
              <a:ext uri="{FF2B5EF4-FFF2-40B4-BE49-F238E27FC236}">
                <a16:creationId xmlns:a16="http://schemas.microsoft.com/office/drawing/2014/main" id="{5775C90C-C69C-4202-8E8A-10F353A5B7FF}"/>
              </a:ext>
            </a:extLst>
          </p:cNvPr>
          <p:cNvSpPr/>
          <p:nvPr/>
        </p:nvSpPr>
        <p:spPr>
          <a:xfrm>
            <a:off x="4413917" y="2435733"/>
            <a:ext cx="1057636" cy="7001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6" name="矩形 115"/>
          <p:cNvSpPr/>
          <p:nvPr/>
        </p:nvSpPr>
        <p:spPr>
          <a:xfrm>
            <a:off x="4526752" y="1696559"/>
            <a:ext cx="870775" cy="46672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7" name="直線單箭頭接點 116">
            <a:extLst>
              <a:ext uri="{FF2B5EF4-FFF2-40B4-BE49-F238E27FC236}">
                <a16:creationId xmlns:a16="http://schemas.microsoft.com/office/drawing/2014/main" id="{6F78D798-CA69-41E5-82BD-F920B3936811}"/>
              </a:ext>
            </a:extLst>
          </p:cNvPr>
          <p:cNvCxnSpPr>
            <a:cxnSpLocks/>
          </p:cNvCxnSpPr>
          <p:nvPr/>
        </p:nvCxnSpPr>
        <p:spPr>
          <a:xfrm flipV="1">
            <a:off x="5416077" y="1972052"/>
            <a:ext cx="331436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單箭頭接點 118"/>
          <p:cNvCxnSpPr/>
          <p:nvPr/>
        </p:nvCxnSpPr>
        <p:spPr>
          <a:xfrm>
            <a:off x="4946564" y="2149996"/>
            <a:ext cx="0" cy="263739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文字方塊 120"/>
          <p:cNvSpPr txBox="1"/>
          <p:nvPr/>
        </p:nvSpPr>
        <p:spPr>
          <a:xfrm>
            <a:off x="254125" y="1685881"/>
            <a:ext cx="1458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Sifting process</a:t>
            </a:r>
            <a:endParaRPr lang="zh-TW" altLang="en-US" sz="1600" dirty="0"/>
          </a:p>
        </p:txBody>
      </p:sp>
      <p:sp>
        <p:nvSpPr>
          <p:cNvPr id="122" name="文字方塊 121"/>
          <p:cNvSpPr txBox="1"/>
          <p:nvPr/>
        </p:nvSpPr>
        <p:spPr>
          <a:xfrm>
            <a:off x="4262048" y="1637561"/>
            <a:ext cx="1458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Sifting </a:t>
            </a:r>
          </a:p>
          <a:p>
            <a:pPr algn="ctr"/>
            <a:r>
              <a:rPr lang="en-US" altLang="zh-TW" sz="1600" dirty="0" smtClean="0"/>
              <a:t>process</a:t>
            </a:r>
            <a:endParaRPr lang="zh-TW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文字方塊 126">
                <a:extLst>
                  <a:ext uri="{FF2B5EF4-FFF2-40B4-BE49-F238E27FC236}">
                    <a16:creationId xmlns:a16="http://schemas.microsoft.com/office/drawing/2014/main" id="{D8F842FA-9F24-4DEB-8E88-FC92EE192BD2}"/>
                  </a:ext>
                </a:extLst>
              </p:cNvPr>
              <p:cNvSpPr txBox="1"/>
              <p:nvPr/>
            </p:nvSpPr>
            <p:spPr>
              <a:xfrm>
                <a:off x="4460442" y="2486426"/>
                <a:ext cx="970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dirty="0" smtClean="0"/>
                  <a:t>Residual</a:t>
                </a:r>
              </a:p>
              <a:p>
                <a:pPr algn="ctr"/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7" name="文字方塊 126">
                <a:extLst>
                  <a:ext uri="{FF2B5EF4-FFF2-40B4-BE49-F238E27FC236}">
                    <a16:creationId xmlns:a16="http://schemas.microsoft.com/office/drawing/2014/main" id="{D8F842FA-9F24-4DEB-8E88-FC92EE192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442" y="2486426"/>
                <a:ext cx="970907" cy="646331"/>
              </a:xfrm>
              <a:prstGeom prst="rect">
                <a:avLst/>
              </a:prstGeom>
              <a:blipFill>
                <a:blip r:embed="rId19"/>
                <a:stretch>
                  <a:fillRect l="-5660" t="-5660" r="-5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直線單箭頭接點 128">
            <a:extLst>
              <a:ext uri="{FF2B5EF4-FFF2-40B4-BE49-F238E27FC236}">
                <a16:creationId xmlns:a16="http://schemas.microsoft.com/office/drawing/2014/main" id="{6F78D798-CA69-41E5-82BD-F920B3936811}"/>
              </a:ext>
            </a:extLst>
          </p:cNvPr>
          <p:cNvCxnSpPr>
            <a:cxnSpLocks/>
          </p:cNvCxnSpPr>
          <p:nvPr/>
        </p:nvCxnSpPr>
        <p:spPr>
          <a:xfrm>
            <a:off x="5459729" y="2844735"/>
            <a:ext cx="54674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橢圓 131">
            <a:extLst>
              <a:ext uri="{FF2B5EF4-FFF2-40B4-BE49-F238E27FC236}">
                <a16:creationId xmlns:a16="http://schemas.microsoft.com/office/drawing/2014/main" id="{5775C90C-C69C-4202-8E8A-10F353A5B7FF}"/>
              </a:ext>
            </a:extLst>
          </p:cNvPr>
          <p:cNvSpPr/>
          <p:nvPr/>
        </p:nvSpPr>
        <p:spPr>
          <a:xfrm>
            <a:off x="7467720" y="2457355"/>
            <a:ext cx="1057636" cy="82023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文字方塊 132">
                <a:extLst>
                  <a:ext uri="{FF2B5EF4-FFF2-40B4-BE49-F238E27FC236}">
                    <a16:creationId xmlns:a16="http://schemas.microsoft.com/office/drawing/2014/main" id="{D8F842FA-9F24-4DEB-8E88-FC92EE192BD2}"/>
                  </a:ext>
                </a:extLst>
              </p:cNvPr>
              <p:cNvSpPr txBox="1"/>
              <p:nvPr/>
            </p:nvSpPr>
            <p:spPr>
              <a:xfrm>
                <a:off x="7514913" y="2555637"/>
                <a:ext cx="970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dirty="0" smtClean="0"/>
                  <a:t>Residual</a:t>
                </a:r>
              </a:p>
              <a:p>
                <a:pPr algn="ctr"/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3" name="文字方塊 132">
                <a:extLst>
                  <a:ext uri="{FF2B5EF4-FFF2-40B4-BE49-F238E27FC236}">
                    <a16:creationId xmlns:a16="http://schemas.microsoft.com/office/drawing/2014/main" id="{D8F842FA-9F24-4DEB-8E88-FC92EE192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913" y="2555637"/>
                <a:ext cx="970907" cy="646331"/>
              </a:xfrm>
              <a:prstGeom prst="rect">
                <a:avLst/>
              </a:prstGeom>
              <a:blipFill>
                <a:blip r:embed="rId20"/>
                <a:stretch>
                  <a:fillRect l="-5660" t="-4717" r="-5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矩形 134"/>
          <p:cNvSpPr/>
          <p:nvPr/>
        </p:nvSpPr>
        <p:spPr>
          <a:xfrm>
            <a:off x="7727083" y="1743979"/>
            <a:ext cx="767219" cy="46672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4" name="文字方塊 133"/>
          <p:cNvSpPr txBox="1"/>
          <p:nvPr/>
        </p:nvSpPr>
        <p:spPr>
          <a:xfrm>
            <a:off x="7435831" y="1689476"/>
            <a:ext cx="1377386" cy="59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Sifting </a:t>
            </a:r>
          </a:p>
          <a:p>
            <a:pPr algn="ctr"/>
            <a:r>
              <a:rPr lang="en-US" altLang="zh-TW" sz="1600" dirty="0" smtClean="0"/>
              <a:t>process</a:t>
            </a:r>
            <a:endParaRPr lang="zh-TW" altLang="en-US" sz="1600" dirty="0"/>
          </a:p>
        </p:txBody>
      </p:sp>
      <p:cxnSp>
        <p:nvCxnSpPr>
          <p:cNvPr id="136" name="直線單箭頭接點 135"/>
          <p:cNvCxnSpPr/>
          <p:nvPr/>
        </p:nvCxnSpPr>
        <p:spPr>
          <a:xfrm>
            <a:off x="7989408" y="2199663"/>
            <a:ext cx="0" cy="263739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單箭頭接點 137">
            <a:extLst>
              <a:ext uri="{FF2B5EF4-FFF2-40B4-BE49-F238E27FC236}">
                <a16:creationId xmlns:a16="http://schemas.microsoft.com/office/drawing/2014/main" id="{6F78D798-CA69-41E5-82BD-F920B3936811}"/>
              </a:ext>
            </a:extLst>
          </p:cNvPr>
          <p:cNvCxnSpPr>
            <a:cxnSpLocks/>
          </p:cNvCxnSpPr>
          <p:nvPr/>
        </p:nvCxnSpPr>
        <p:spPr>
          <a:xfrm flipV="1">
            <a:off x="8485236" y="1964163"/>
            <a:ext cx="31052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文字方塊 139"/>
              <p:cNvSpPr txBox="1"/>
              <p:nvPr/>
            </p:nvSpPr>
            <p:spPr>
              <a:xfrm>
                <a:off x="8745297" y="2573364"/>
                <a:ext cx="5741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0" name="文字方塊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297" y="2573364"/>
                <a:ext cx="57419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2" name="直線單箭頭接點 141">
            <a:extLst>
              <a:ext uri="{FF2B5EF4-FFF2-40B4-BE49-F238E27FC236}">
                <a16:creationId xmlns:a16="http://schemas.microsoft.com/office/drawing/2014/main" id="{6F78D798-CA69-41E5-82BD-F920B3936811}"/>
              </a:ext>
            </a:extLst>
          </p:cNvPr>
          <p:cNvCxnSpPr>
            <a:cxnSpLocks/>
          </p:cNvCxnSpPr>
          <p:nvPr/>
        </p:nvCxnSpPr>
        <p:spPr>
          <a:xfrm>
            <a:off x="9227904" y="2830003"/>
            <a:ext cx="3513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文字方塊 142"/>
              <p:cNvSpPr txBox="1"/>
              <p:nvPr/>
            </p:nvSpPr>
            <p:spPr>
              <a:xfrm>
                <a:off x="8675259" y="1685881"/>
                <a:ext cx="5741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3" name="文字方塊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259" y="1685881"/>
                <a:ext cx="57419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文字方塊 150"/>
          <p:cNvSpPr txBox="1"/>
          <p:nvPr/>
        </p:nvSpPr>
        <p:spPr>
          <a:xfrm>
            <a:off x="2690030" y="6295290"/>
            <a:ext cx="2999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Concurrent (non-recursive)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52" name="文字方塊 151"/>
          <p:cNvSpPr txBox="1"/>
          <p:nvPr/>
        </p:nvSpPr>
        <p:spPr>
          <a:xfrm>
            <a:off x="2453894" y="962308"/>
            <a:ext cx="13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recursive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3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87D765-566C-4814-B4D2-D4D26D26F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57" y="73039"/>
            <a:ext cx="11954312" cy="60799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/>
              <a:t>Simple Example for EMD, EEMD, VMD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EB81CB6-61DB-440D-828B-40FDC5FBDF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057" y="763399"/>
                <a:ext cx="11954312" cy="5931016"/>
              </a:xfrm>
            </p:spPr>
            <p:txBody>
              <a:bodyPr/>
              <a:lstStyle/>
              <a:p>
                <a:r>
                  <a:rPr lang="en-US" altLang="zh-TW" dirty="0"/>
                  <a:t>Input signal: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=0.2</m:t>
                    </m:r>
                    <m:func>
                      <m:func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TW" altLang="en-US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TW" sz="2000" dirty="0"/>
                  <a:t> , 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0.05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≤0.1</m:t>
                    </m:r>
                  </m:oMath>
                </a14:m>
                <a:r>
                  <a:rPr lang="en-US" altLang="zh-TW" sz="20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=1000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endParaRPr lang="en-US" altLang="zh-TW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=0.4</m:t>
                    </m:r>
                    <m:func>
                      <m:func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TW" altLang="en-US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TW" sz="2000" dirty="0"/>
                  <a:t> , 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0.15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≤0.25</m:t>
                    </m:r>
                  </m:oMath>
                </a14:m>
                <a:r>
                  <a:rPr lang="en-US" altLang="zh-TW" sz="20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=3000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endParaRPr lang="en-US" altLang="zh-TW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=1</m:t>
                    </m:r>
                    <m:func>
                      <m:func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TW" altLang="en-US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TW" sz="2000" dirty="0"/>
                  <a:t> , 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≤0.3</m:t>
                    </m:r>
                  </m:oMath>
                </a14:m>
                <a:r>
                  <a:rPr lang="en-US" altLang="zh-TW" sz="20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=500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endParaRPr lang="en-US" altLang="zh-TW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lvl="1"/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EB81CB6-61DB-440D-828B-40FDC5FBDF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057" y="763399"/>
                <a:ext cx="11954312" cy="5931016"/>
              </a:xfrm>
              <a:blipFill>
                <a:blip r:embed="rId2"/>
                <a:stretch>
                  <a:fillRect l="-918" t="-16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>
            <a:extLst>
              <a:ext uri="{FF2B5EF4-FFF2-40B4-BE49-F238E27FC236}">
                <a16:creationId xmlns:a16="http://schemas.microsoft.com/office/drawing/2014/main" id="{14307DC9-19C8-4681-BC3D-ADFCFEE49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37" y="2602350"/>
            <a:ext cx="7524925" cy="418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87D765-566C-4814-B4D2-D4D26D26F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57" y="73039"/>
            <a:ext cx="11954312" cy="60799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/>
              <a:t>Simple Example for EMD, </a:t>
            </a:r>
            <a:r>
              <a:rPr lang="en-US" altLang="zh-TW" dirty="0" smtClean="0"/>
              <a:t>VMD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B81CB6-61DB-440D-828B-40FDC5FB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57" y="805343"/>
            <a:ext cx="11954312" cy="5889071"/>
          </a:xfrm>
        </p:spPr>
        <p:txBody>
          <a:bodyPr/>
          <a:lstStyle/>
          <a:p>
            <a:r>
              <a:rPr lang="en-US" altLang="zh-TW" dirty="0"/>
              <a:t>EMD (1998) : Mode mixing</a:t>
            </a:r>
          </a:p>
          <a:p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4E70F25-F873-4F27-990C-24966D4A9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452"/>
            <a:ext cx="5855990" cy="400993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1E5B775-5CF8-483E-A211-5EA2D1D7C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90" y="1608453"/>
            <a:ext cx="6152622" cy="4009938"/>
          </a:xfrm>
          <a:prstGeom prst="rect">
            <a:avLst/>
          </a:prstGeom>
        </p:spPr>
      </p:pic>
      <p:sp>
        <p:nvSpPr>
          <p:cNvPr id="13" name="橢圓 12">
            <a:extLst>
              <a:ext uri="{FF2B5EF4-FFF2-40B4-BE49-F238E27FC236}">
                <a16:creationId xmlns:a16="http://schemas.microsoft.com/office/drawing/2014/main" id="{9069D28C-0D47-4DDF-8633-29774981A4B1}"/>
              </a:ext>
            </a:extLst>
          </p:cNvPr>
          <p:cNvSpPr/>
          <p:nvPr/>
        </p:nvSpPr>
        <p:spPr>
          <a:xfrm>
            <a:off x="6543413" y="1683954"/>
            <a:ext cx="343948" cy="34394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0BA5F06E-354E-43CC-A0CE-E25F87A5286A}"/>
              </a:ext>
            </a:extLst>
          </p:cNvPr>
          <p:cNvSpPr/>
          <p:nvPr/>
        </p:nvSpPr>
        <p:spPr>
          <a:xfrm>
            <a:off x="7148818" y="1836354"/>
            <a:ext cx="343948" cy="34394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271FCE5B-60C6-44AD-BB96-DA4B81A601FF}"/>
              </a:ext>
            </a:extLst>
          </p:cNvPr>
          <p:cNvSpPr/>
          <p:nvPr/>
        </p:nvSpPr>
        <p:spPr>
          <a:xfrm>
            <a:off x="9406741" y="1794409"/>
            <a:ext cx="343948" cy="34394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5547438F-209F-45EB-B989-3F30AF691A62}"/>
              </a:ext>
            </a:extLst>
          </p:cNvPr>
          <p:cNvSpPr/>
          <p:nvPr/>
        </p:nvSpPr>
        <p:spPr>
          <a:xfrm>
            <a:off x="6530975" y="2514466"/>
            <a:ext cx="343948" cy="34394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F3833E56-A8D1-444F-8434-47AEB9758984}"/>
              </a:ext>
            </a:extLst>
          </p:cNvPr>
          <p:cNvSpPr/>
          <p:nvPr/>
        </p:nvSpPr>
        <p:spPr>
          <a:xfrm>
            <a:off x="7115443" y="2594028"/>
            <a:ext cx="343948" cy="34394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81CC1C53-D388-4D49-80B2-6BAC53712544}"/>
              </a:ext>
            </a:extLst>
          </p:cNvPr>
          <p:cNvSpPr/>
          <p:nvPr/>
        </p:nvSpPr>
        <p:spPr>
          <a:xfrm>
            <a:off x="9417072" y="2498953"/>
            <a:ext cx="343948" cy="34394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75667CE6-351E-40A5-AC56-CB245BDADEC8}"/>
              </a:ext>
            </a:extLst>
          </p:cNvPr>
          <p:cNvSpPr/>
          <p:nvPr/>
        </p:nvSpPr>
        <p:spPr>
          <a:xfrm>
            <a:off x="6543413" y="3233820"/>
            <a:ext cx="343948" cy="34394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462A0FEA-7AEC-4B3C-9CF9-33917E7DA8F0}"/>
              </a:ext>
            </a:extLst>
          </p:cNvPr>
          <p:cNvSpPr/>
          <p:nvPr/>
        </p:nvSpPr>
        <p:spPr>
          <a:xfrm>
            <a:off x="7115443" y="3233820"/>
            <a:ext cx="343948" cy="34394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F55A12EC-02A9-462F-A1EE-299C72AA0D05}"/>
              </a:ext>
            </a:extLst>
          </p:cNvPr>
          <p:cNvSpPr/>
          <p:nvPr/>
        </p:nvSpPr>
        <p:spPr>
          <a:xfrm>
            <a:off x="7687062" y="3340779"/>
            <a:ext cx="343948" cy="34394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ADC2F537-865B-4E7C-A78A-3A3968F580D6}"/>
              </a:ext>
            </a:extLst>
          </p:cNvPr>
          <p:cNvSpPr/>
          <p:nvPr/>
        </p:nvSpPr>
        <p:spPr>
          <a:xfrm>
            <a:off x="8265321" y="3405794"/>
            <a:ext cx="343948" cy="34394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F40644AA-1CD3-47F2-B1A5-10D219E72B9D}"/>
              </a:ext>
            </a:extLst>
          </p:cNvPr>
          <p:cNvSpPr/>
          <p:nvPr/>
        </p:nvSpPr>
        <p:spPr>
          <a:xfrm>
            <a:off x="11154351" y="3441447"/>
            <a:ext cx="343948" cy="34394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CF77D7D8-8DD4-4126-ABC0-D38F3F0E3592}"/>
              </a:ext>
            </a:extLst>
          </p:cNvPr>
          <p:cNvSpPr/>
          <p:nvPr/>
        </p:nvSpPr>
        <p:spPr>
          <a:xfrm>
            <a:off x="10583368" y="3449563"/>
            <a:ext cx="343948" cy="34394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E3C91A80-E322-4A61-8625-6686A844F542}"/>
              </a:ext>
            </a:extLst>
          </p:cNvPr>
          <p:cNvSpPr/>
          <p:nvPr/>
        </p:nvSpPr>
        <p:spPr>
          <a:xfrm>
            <a:off x="10000220" y="3462283"/>
            <a:ext cx="343948" cy="34394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B26057D0-4099-4BA7-A79F-83773A8BCA0E}"/>
              </a:ext>
            </a:extLst>
          </p:cNvPr>
          <p:cNvSpPr/>
          <p:nvPr/>
        </p:nvSpPr>
        <p:spPr>
          <a:xfrm>
            <a:off x="9417072" y="3462283"/>
            <a:ext cx="343948" cy="34394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B93E31F7-C0E4-4993-9E47-0312AB58DE4C}"/>
              </a:ext>
            </a:extLst>
          </p:cNvPr>
          <p:cNvSpPr/>
          <p:nvPr/>
        </p:nvSpPr>
        <p:spPr>
          <a:xfrm>
            <a:off x="8846089" y="3409988"/>
            <a:ext cx="343948" cy="34394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87CF0F0C-12E9-49FB-A6FC-02983F66DE99}"/>
              </a:ext>
            </a:extLst>
          </p:cNvPr>
          <p:cNvSpPr/>
          <p:nvPr/>
        </p:nvSpPr>
        <p:spPr>
          <a:xfrm>
            <a:off x="6141768" y="4008963"/>
            <a:ext cx="343948" cy="34394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9609622" y="283818"/>
            <a:ext cx="2398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EMD disadvantages : 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TW" dirty="0" smtClean="0">
                <a:solidFill>
                  <a:srgbClr val="FF0000"/>
                </a:solidFill>
              </a:rPr>
              <a:t>Mode mixing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TW" dirty="0" smtClean="0">
                <a:solidFill>
                  <a:srgbClr val="FF0000"/>
                </a:solidFill>
              </a:rPr>
              <a:t>Lack of mathematics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TW" dirty="0" smtClean="0">
                <a:solidFill>
                  <a:srgbClr val="FF0000"/>
                </a:solidFill>
              </a:rPr>
              <a:t>Sensitive to noise</a:t>
            </a:r>
            <a:endParaRPr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2873411" y="5618391"/>
                <a:ext cx="609763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=0.2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TW" dirty="0"/>
                  <a:t> ,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0.05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≤0.1</m:t>
                    </m:r>
                  </m:oMath>
                </a14:m>
                <a:r>
                  <a:rPr lang="en-US" altLang="zh-TW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=1000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=0.4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TW" dirty="0"/>
                  <a:t> ,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0.15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≤0.25</m:t>
                    </m:r>
                  </m:oMath>
                </a14:m>
                <a:r>
                  <a:rPr lang="en-US" altLang="zh-TW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=3000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TW" dirty="0"/>
                  <a:t> ,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≤0.3</m:t>
                    </m:r>
                  </m:oMath>
                </a14:m>
                <a:r>
                  <a:rPr lang="en-US" altLang="zh-TW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=500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endParaRPr lang="en-US" altLang="zh-TW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411" y="5618391"/>
                <a:ext cx="6097631" cy="1200329"/>
              </a:xfrm>
              <a:prstGeom prst="rect">
                <a:avLst/>
              </a:prstGeom>
              <a:blipFill>
                <a:blip r:embed="rId4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160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87D765-566C-4814-B4D2-D4D26D26F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57" y="73039"/>
            <a:ext cx="11954312" cy="60799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/>
              <a:t>Simple Example for EMD, </a:t>
            </a:r>
            <a:r>
              <a:rPr lang="en-US" altLang="zh-TW" dirty="0" smtClean="0"/>
              <a:t>VMD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B81CB6-61DB-440D-828B-40FDC5FB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57" y="805343"/>
            <a:ext cx="11954312" cy="5889071"/>
          </a:xfrm>
        </p:spPr>
        <p:txBody>
          <a:bodyPr/>
          <a:lstStyle/>
          <a:p>
            <a:r>
              <a:rPr lang="en-US" altLang="zh-TW" dirty="0"/>
              <a:t>VMD (2014):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6386D59-C765-4D16-A326-3C6E1C566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673"/>
            <a:ext cx="5922227" cy="423665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1290410-4F8D-43A5-9F3F-C7FD76D3E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227" y="1255935"/>
            <a:ext cx="6300172" cy="4236654"/>
          </a:xfrm>
          <a:prstGeom prst="rect">
            <a:avLst/>
          </a:prstGeom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27BCD602-9C9B-427E-9771-0740C420148D}"/>
              </a:ext>
            </a:extLst>
          </p:cNvPr>
          <p:cNvSpPr/>
          <p:nvPr/>
        </p:nvSpPr>
        <p:spPr>
          <a:xfrm>
            <a:off x="6602135" y="1866927"/>
            <a:ext cx="343948" cy="34394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D412836-8831-4A77-B112-D4E4EC7A2CB1}"/>
              </a:ext>
            </a:extLst>
          </p:cNvPr>
          <p:cNvSpPr/>
          <p:nvPr/>
        </p:nvSpPr>
        <p:spPr>
          <a:xfrm>
            <a:off x="7173985" y="1943826"/>
            <a:ext cx="343948" cy="34394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7E346FA9-C356-460A-A3BF-4CE553AD0FC7}"/>
              </a:ext>
            </a:extLst>
          </p:cNvPr>
          <p:cNvSpPr/>
          <p:nvPr/>
        </p:nvSpPr>
        <p:spPr>
          <a:xfrm>
            <a:off x="9549467" y="1851923"/>
            <a:ext cx="343948" cy="34394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12EF53F4-8230-41E2-B506-C600555B4395}"/>
              </a:ext>
            </a:extLst>
          </p:cNvPr>
          <p:cNvSpPr/>
          <p:nvPr/>
        </p:nvSpPr>
        <p:spPr>
          <a:xfrm>
            <a:off x="9577429" y="2583163"/>
            <a:ext cx="343948" cy="34394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0DA2BA00-FD36-45B6-80E6-46086D35227F}"/>
              </a:ext>
            </a:extLst>
          </p:cNvPr>
          <p:cNvSpPr/>
          <p:nvPr/>
        </p:nvSpPr>
        <p:spPr>
          <a:xfrm>
            <a:off x="7219925" y="3429000"/>
            <a:ext cx="343948" cy="34394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AD3B6A3E-89C0-4D18-854E-ED2B5DD84818}"/>
              </a:ext>
            </a:extLst>
          </p:cNvPr>
          <p:cNvSpPr/>
          <p:nvPr/>
        </p:nvSpPr>
        <p:spPr>
          <a:xfrm>
            <a:off x="6602135" y="4202185"/>
            <a:ext cx="343948" cy="34394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873411" y="5618391"/>
                <a:ext cx="609763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=0.2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TW" dirty="0"/>
                  <a:t> ,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0.05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≤0.1</m:t>
                    </m:r>
                  </m:oMath>
                </a14:m>
                <a:r>
                  <a:rPr lang="en-US" altLang="zh-TW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=1000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=0.4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TW" dirty="0"/>
                  <a:t> ,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0.15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≤0.25</m:t>
                    </m:r>
                  </m:oMath>
                </a14:m>
                <a:r>
                  <a:rPr lang="en-US" altLang="zh-TW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=3000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TW" dirty="0"/>
                  <a:t> ,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≤0.3</m:t>
                    </m:r>
                  </m:oMath>
                </a14:m>
                <a:r>
                  <a:rPr lang="en-US" altLang="zh-TW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=500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endParaRPr lang="en-US" altLang="zh-TW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411" y="5618391"/>
                <a:ext cx="6097631" cy="1200329"/>
              </a:xfrm>
              <a:prstGeom prst="rect">
                <a:avLst/>
              </a:prstGeom>
              <a:blipFill>
                <a:blip r:embed="rId4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9429327" y="343678"/>
            <a:ext cx="2793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VMD advantage advantages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TW" dirty="0" smtClean="0">
                <a:solidFill>
                  <a:srgbClr val="FF0000"/>
                </a:solidFill>
              </a:rPr>
              <a:t>Robust to noise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TW" dirty="0" smtClean="0">
                <a:solidFill>
                  <a:srgbClr val="FF0000"/>
                </a:solidFill>
              </a:rPr>
              <a:t>No mixing mode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02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725709-38A7-4CA8-9024-8C705E41A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47872"/>
            <a:ext cx="11685864" cy="63316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/>
              <a:t>Filter bank </a:t>
            </a:r>
            <a:r>
              <a:rPr lang="en-US" altLang="zh-TW" dirty="0" err="1"/>
              <a:t>v.s</a:t>
            </a:r>
            <a:r>
              <a:rPr lang="en-US" altLang="zh-TW" dirty="0"/>
              <a:t> VMD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AE6C73-17A1-4D50-8E57-918B54B7A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380" y="681037"/>
            <a:ext cx="11685863" cy="6029952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ABB1266-CCE3-4947-BE3C-A8DECABF26C6}"/>
              </a:ext>
            </a:extLst>
          </p:cNvPr>
          <p:cNvSpPr/>
          <p:nvPr/>
        </p:nvSpPr>
        <p:spPr>
          <a:xfrm>
            <a:off x="3740052" y="3509419"/>
            <a:ext cx="2060353" cy="620444"/>
          </a:xfrm>
          <a:prstGeom prst="rect">
            <a:avLst/>
          </a:prstGeom>
          <a:solidFill>
            <a:srgbClr val="FFFF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21FD75F-802E-4B8A-A586-1941359F5E5C}"/>
              </a:ext>
            </a:extLst>
          </p:cNvPr>
          <p:cNvSpPr txBox="1"/>
          <p:nvPr/>
        </p:nvSpPr>
        <p:spPr>
          <a:xfrm>
            <a:off x="3937524" y="3512606"/>
            <a:ext cx="174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Bandpass filter 1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1C20C61-93B3-4AFC-AE28-D3C2CFFE7BDD}"/>
              </a:ext>
            </a:extLst>
          </p:cNvPr>
          <p:cNvSpPr/>
          <p:nvPr/>
        </p:nvSpPr>
        <p:spPr>
          <a:xfrm>
            <a:off x="3741040" y="4369119"/>
            <a:ext cx="2060353" cy="620444"/>
          </a:xfrm>
          <a:prstGeom prst="rect">
            <a:avLst/>
          </a:prstGeom>
          <a:solidFill>
            <a:srgbClr val="FFFF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7F52787-CF6F-4737-92E0-20BCA31861F3}"/>
              </a:ext>
            </a:extLst>
          </p:cNvPr>
          <p:cNvSpPr txBox="1"/>
          <p:nvPr/>
        </p:nvSpPr>
        <p:spPr>
          <a:xfrm>
            <a:off x="3905055" y="4383224"/>
            <a:ext cx="174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Bandpass filter 2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60356E2-F00D-46F4-9079-28DC7EB68B47}"/>
              </a:ext>
            </a:extLst>
          </p:cNvPr>
          <p:cNvSpPr/>
          <p:nvPr/>
        </p:nvSpPr>
        <p:spPr>
          <a:xfrm>
            <a:off x="3746488" y="5744582"/>
            <a:ext cx="2060353" cy="620444"/>
          </a:xfrm>
          <a:prstGeom prst="rect">
            <a:avLst/>
          </a:prstGeom>
          <a:solidFill>
            <a:srgbClr val="FFFF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FA442C1-46D1-4794-A241-EF1F5824757C}"/>
              </a:ext>
            </a:extLst>
          </p:cNvPr>
          <p:cNvSpPr txBox="1"/>
          <p:nvPr/>
        </p:nvSpPr>
        <p:spPr>
          <a:xfrm>
            <a:off x="3884968" y="5767711"/>
            <a:ext cx="174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Bandpass filter K</a:t>
            </a:r>
            <a:endParaRPr lang="zh-TW" altLang="en-US" dirty="0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9A015C04-63BA-4E0F-96FB-9201005492CE}"/>
              </a:ext>
            </a:extLst>
          </p:cNvPr>
          <p:cNvCxnSpPr>
            <a:cxnSpLocks/>
          </p:cNvCxnSpPr>
          <p:nvPr/>
        </p:nvCxnSpPr>
        <p:spPr>
          <a:xfrm>
            <a:off x="3197164" y="3849945"/>
            <a:ext cx="0" cy="2202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27973B9E-426D-42CC-AF1D-9657A3960B5A}"/>
              </a:ext>
            </a:extLst>
          </p:cNvPr>
          <p:cNvCxnSpPr>
            <a:cxnSpLocks/>
          </p:cNvCxnSpPr>
          <p:nvPr/>
        </p:nvCxnSpPr>
        <p:spPr>
          <a:xfrm>
            <a:off x="3197165" y="3849945"/>
            <a:ext cx="5428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7A134DA-149C-4C87-A59C-CE4BA260159E}"/>
                  </a:ext>
                </a:extLst>
              </p:cNvPr>
              <p:cNvSpPr txBox="1"/>
              <p:nvPr/>
            </p:nvSpPr>
            <p:spPr>
              <a:xfrm>
                <a:off x="4603239" y="5042752"/>
                <a:ext cx="3097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D7A134DA-149C-4C87-A59C-CE4BA2601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239" y="5042752"/>
                <a:ext cx="30970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8EA303FA-1A21-467A-8845-19B82EEBB5C7}"/>
              </a:ext>
            </a:extLst>
          </p:cNvPr>
          <p:cNvCxnSpPr>
            <a:cxnSpLocks/>
          </p:cNvCxnSpPr>
          <p:nvPr/>
        </p:nvCxnSpPr>
        <p:spPr>
          <a:xfrm>
            <a:off x="2786618" y="4994499"/>
            <a:ext cx="410546" cy="0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586211BA-0539-461E-BA17-DBE7F00A2A79}"/>
              </a:ext>
            </a:extLst>
          </p:cNvPr>
          <p:cNvCxnSpPr>
            <a:cxnSpLocks/>
          </p:cNvCxnSpPr>
          <p:nvPr/>
        </p:nvCxnSpPr>
        <p:spPr>
          <a:xfrm>
            <a:off x="3197164" y="4663790"/>
            <a:ext cx="5428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72CB0E55-3369-4851-8502-F104920227A2}"/>
              </a:ext>
            </a:extLst>
          </p:cNvPr>
          <p:cNvCxnSpPr>
            <a:cxnSpLocks/>
          </p:cNvCxnSpPr>
          <p:nvPr/>
        </p:nvCxnSpPr>
        <p:spPr>
          <a:xfrm>
            <a:off x="3197164" y="6051969"/>
            <a:ext cx="5428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ED241CFB-43D5-4F74-96A4-BD4D8854EAF4}"/>
                  </a:ext>
                </a:extLst>
              </p:cNvPr>
              <p:cNvSpPr txBox="1"/>
              <p:nvPr/>
            </p:nvSpPr>
            <p:spPr>
              <a:xfrm>
                <a:off x="3313758" y="5003348"/>
                <a:ext cx="3097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ED241CFB-43D5-4F74-96A4-BD4D8854E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758" y="5003348"/>
                <a:ext cx="3097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E855D881-962A-49DA-A027-2C0405898281}"/>
              </a:ext>
            </a:extLst>
          </p:cNvPr>
          <p:cNvCxnSpPr>
            <a:cxnSpLocks/>
          </p:cNvCxnSpPr>
          <p:nvPr/>
        </p:nvCxnSpPr>
        <p:spPr>
          <a:xfrm>
            <a:off x="5800405" y="3849945"/>
            <a:ext cx="227079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0CDDC137-FEDD-45BD-954B-4B9CD13A48A9}"/>
              </a:ext>
            </a:extLst>
          </p:cNvPr>
          <p:cNvCxnSpPr>
            <a:cxnSpLocks/>
          </p:cNvCxnSpPr>
          <p:nvPr/>
        </p:nvCxnSpPr>
        <p:spPr>
          <a:xfrm>
            <a:off x="5800404" y="4679341"/>
            <a:ext cx="224130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2AAD9D36-741C-4612-ADA4-C84FE729348C}"/>
              </a:ext>
            </a:extLst>
          </p:cNvPr>
          <p:cNvCxnSpPr>
            <a:cxnSpLocks/>
          </p:cNvCxnSpPr>
          <p:nvPr/>
        </p:nvCxnSpPr>
        <p:spPr>
          <a:xfrm>
            <a:off x="5806841" y="6051969"/>
            <a:ext cx="238095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B64B0823-2BDE-41F6-8470-F329687D4828}"/>
                  </a:ext>
                </a:extLst>
              </p:cNvPr>
              <p:cNvSpPr txBox="1"/>
              <p:nvPr/>
            </p:nvSpPr>
            <p:spPr>
              <a:xfrm>
                <a:off x="5905978" y="5003348"/>
                <a:ext cx="3097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B64B0823-2BDE-41F6-8470-F329687D4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978" y="5003348"/>
                <a:ext cx="3097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23802B0C-9892-46A9-AA61-0CF5BB98C10C}"/>
                  </a:ext>
                </a:extLst>
              </p:cNvPr>
              <p:cNvSpPr txBox="1"/>
              <p:nvPr/>
            </p:nvSpPr>
            <p:spPr>
              <a:xfrm>
                <a:off x="8187796" y="5079150"/>
                <a:ext cx="309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23802B0C-9892-46A9-AA61-0CF5BB98C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796" y="5079150"/>
                <a:ext cx="30970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B465C58B-EC9B-49C0-A586-0116C3C82F4B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8071203" y="3853056"/>
            <a:ext cx="1105716" cy="9766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67A3D5F5-93EC-439F-B52E-E984DAAA1AA1}"/>
              </a:ext>
            </a:extLst>
          </p:cNvPr>
          <p:cNvCxnSpPr>
            <a:cxnSpLocks/>
            <a:endCxn id="38" idx="2"/>
          </p:cNvCxnSpPr>
          <p:nvPr/>
        </p:nvCxnSpPr>
        <p:spPr>
          <a:xfrm>
            <a:off x="8041705" y="4651350"/>
            <a:ext cx="943936" cy="3695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733AF922-DB00-427C-9A77-C114D25388B1}"/>
              </a:ext>
            </a:extLst>
          </p:cNvPr>
          <p:cNvCxnSpPr>
            <a:cxnSpLocks/>
            <a:endCxn id="38" idx="4"/>
          </p:cNvCxnSpPr>
          <p:nvPr/>
        </p:nvCxnSpPr>
        <p:spPr>
          <a:xfrm flipV="1">
            <a:off x="8071203" y="5212213"/>
            <a:ext cx="1105716" cy="7997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流程圖: 或 37">
            <a:extLst>
              <a:ext uri="{FF2B5EF4-FFF2-40B4-BE49-F238E27FC236}">
                <a16:creationId xmlns:a16="http://schemas.microsoft.com/office/drawing/2014/main" id="{846668F2-53BD-4006-B22B-4785E0EA5C65}"/>
              </a:ext>
            </a:extLst>
          </p:cNvPr>
          <p:cNvSpPr/>
          <p:nvPr/>
        </p:nvSpPr>
        <p:spPr>
          <a:xfrm>
            <a:off x="8985641" y="4829658"/>
            <a:ext cx="382555" cy="382555"/>
          </a:xfrm>
          <a:prstGeom prst="flowChartOr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404F8977-6CA1-4BB2-BF11-AFF897AF6234}"/>
              </a:ext>
            </a:extLst>
          </p:cNvPr>
          <p:cNvCxnSpPr>
            <a:cxnSpLocks/>
          </p:cNvCxnSpPr>
          <p:nvPr/>
        </p:nvCxnSpPr>
        <p:spPr>
          <a:xfrm>
            <a:off x="9368196" y="5045188"/>
            <a:ext cx="42571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F7553D41-2FA7-46CE-9A20-1359C01399CC}"/>
              </a:ext>
            </a:extLst>
          </p:cNvPr>
          <p:cNvSpPr/>
          <p:nvPr/>
        </p:nvSpPr>
        <p:spPr>
          <a:xfrm>
            <a:off x="1514640" y="4679341"/>
            <a:ext cx="1280441" cy="65888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547E7E25-0186-4C9C-9410-AA44779FB97F}"/>
              </a:ext>
            </a:extLst>
          </p:cNvPr>
          <p:cNvSpPr txBox="1"/>
          <p:nvPr/>
        </p:nvSpPr>
        <p:spPr>
          <a:xfrm>
            <a:off x="1805532" y="4691892"/>
            <a:ext cx="737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/>
              <a:t>Input </a:t>
            </a:r>
          </a:p>
          <a:p>
            <a:pPr algn="ctr"/>
            <a:r>
              <a:rPr lang="en-US" altLang="zh-TW" dirty="0"/>
              <a:t>signal</a:t>
            </a:r>
            <a:endParaRPr lang="zh-TW" altLang="en-US" dirty="0"/>
          </a:p>
        </p:txBody>
      </p:sp>
      <p:sp>
        <p:nvSpPr>
          <p:cNvPr id="47" name="橢圓 46">
            <a:extLst>
              <a:ext uri="{FF2B5EF4-FFF2-40B4-BE49-F238E27FC236}">
                <a16:creationId xmlns:a16="http://schemas.microsoft.com/office/drawing/2014/main" id="{C39B1967-0A81-4815-8982-84BF02DD0D3A}"/>
              </a:ext>
            </a:extLst>
          </p:cNvPr>
          <p:cNvSpPr/>
          <p:nvPr/>
        </p:nvSpPr>
        <p:spPr>
          <a:xfrm>
            <a:off x="9792849" y="4715746"/>
            <a:ext cx="1540419" cy="69794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564AB887-D850-43CA-8CA3-E4DA3DEB3A52}"/>
              </a:ext>
            </a:extLst>
          </p:cNvPr>
          <p:cNvSpPr txBox="1"/>
          <p:nvPr/>
        </p:nvSpPr>
        <p:spPr>
          <a:xfrm>
            <a:off x="9920889" y="4755984"/>
            <a:ext cx="1354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/>
              <a:t>Reconstruct </a:t>
            </a:r>
          </a:p>
          <a:p>
            <a:pPr algn="ctr"/>
            <a:r>
              <a:rPr lang="en-US" altLang="zh-TW" dirty="0"/>
              <a:t>signal</a:t>
            </a:r>
            <a:endParaRPr lang="zh-TW" altLang="en-US" dirty="0"/>
          </a:p>
        </p:txBody>
      </p:sp>
      <p:sp>
        <p:nvSpPr>
          <p:cNvPr id="51" name="橢圓 50">
            <a:extLst>
              <a:ext uri="{FF2B5EF4-FFF2-40B4-BE49-F238E27FC236}">
                <a16:creationId xmlns:a16="http://schemas.microsoft.com/office/drawing/2014/main" id="{5775C90C-C69C-4202-8E8A-10F353A5B7FF}"/>
              </a:ext>
            </a:extLst>
          </p:cNvPr>
          <p:cNvSpPr/>
          <p:nvPr/>
        </p:nvSpPr>
        <p:spPr>
          <a:xfrm>
            <a:off x="1669492" y="1711696"/>
            <a:ext cx="1280441" cy="65888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D552B780-8D4C-462D-BFBF-FA6163EF770E}"/>
              </a:ext>
            </a:extLst>
          </p:cNvPr>
          <p:cNvSpPr txBox="1"/>
          <p:nvPr/>
        </p:nvSpPr>
        <p:spPr>
          <a:xfrm>
            <a:off x="1960384" y="1724247"/>
            <a:ext cx="737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/>
              <a:t>Input </a:t>
            </a:r>
          </a:p>
          <a:p>
            <a:pPr algn="ctr"/>
            <a:r>
              <a:rPr lang="en-US" altLang="zh-TW" dirty="0"/>
              <a:t>signal</a:t>
            </a:r>
            <a:endParaRPr lang="zh-TW" altLang="en-US" dirty="0"/>
          </a:p>
        </p:txBody>
      </p: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6F78D798-CA69-41E5-82BD-F920B3936811}"/>
              </a:ext>
            </a:extLst>
          </p:cNvPr>
          <p:cNvCxnSpPr>
            <a:cxnSpLocks/>
          </p:cNvCxnSpPr>
          <p:nvPr/>
        </p:nvCxnSpPr>
        <p:spPr>
          <a:xfrm>
            <a:off x="2958397" y="2047413"/>
            <a:ext cx="3137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>
            <a:extLst>
              <a:ext uri="{FF2B5EF4-FFF2-40B4-BE49-F238E27FC236}">
                <a16:creationId xmlns:a16="http://schemas.microsoft.com/office/drawing/2014/main" id="{8C5434E2-5063-45B9-9D35-A75E77BB8759}"/>
              </a:ext>
            </a:extLst>
          </p:cNvPr>
          <p:cNvSpPr/>
          <p:nvPr/>
        </p:nvSpPr>
        <p:spPr>
          <a:xfrm>
            <a:off x="3272104" y="1759502"/>
            <a:ext cx="874644" cy="620444"/>
          </a:xfrm>
          <a:prstGeom prst="rect">
            <a:avLst/>
          </a:prstGeom>
          <a:solidFill>
            <a:srgbClr val="FFFF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CA050AFC-EDFB-4EF9-9E7F-87630772C518}"/>
              </a:ext>
            </a:extLst>
          </p:cNvPr>
          <p:cNvSpPr txBox="1"/>
          <p:nvPr/>
        </p:nvSpPr>
        <p:spPr>
          <a:xfrm>
            <a:off x="3391542" y="1885058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VMD</a:t>
            </a:r>
            <a:endParaRPr lang="zh-TW" altLang="en-US" dirty="0"/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884E2ACF-0F74-400B-977C-FE40DFDC21BA}"/>
              </a:ext>
            </a:extLst>
          </p:cNvPr>
          <p:cNvCxnSpPr>
            <a:cxnSpLocks/>
          </p:cNvCxnSpPr>
          <p:nvPr/>
        </p:nvCxnSpPr>
        <p:spPr>
          <a:xfrm>
            <a:off x="4479432" y="1768618"/>
            <a:ext cx="48282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>
            <a:extLst>
              <a:ext uri="{FF2B5EF4-FFF2-40B4-BE49-F238E27FC236}">
                <a16:creationId xmlns:a16="http://schemas.microsoft.com/office/drawing/2014/main" id="{C168D751-C1E0-4241-9F15-0537744F9D58}"/>
              </a:ext>
            </a:extLst>
          </p:cNvPr>
          <p:cNvSpPr/>
          <p:nvPr/>
        </p:nvSpPr>
        <p:spPr>
          <a:xfrm>
            <a:off x="4957531" y="948774"/>
            <a:ext cx="719984" cy="454668"/>
          </a:xfrm>
          <a:prstGeom prst="rect">
            <a:avLst/>
          </a:prstGeom>
          <a:solidFill>
            <a:srgbClr val="FFFF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D8F842FA-9F24-4DEB-8E88-FC92EE192BD2}"/>
              </a:ext>
            </a:extLst>
          </p:cNvPr>
          <p:cNvSpPr txBox="1"/>
          <p:nvPr/>
        </p:nvSpPr>
        <p:spPr>
          <a:xfrm>
            <a:off x="4962255" y="100653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IMF 1</a:t>
            </a:r>
            <a:endParaRPr lang="zh-TW" altLang="en-US" dirty="0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29DC2153-CAA6-48BA-83F8-3D7DF1D78F0B}"/>
              </a:ext>
            </a:extLst>
          </p:cNvPr>
          <p:cNvSpPr/>
          <p:nvPr/>
        </p:nvSpPr>
        <p:spPr>
          <a:xfrm>
            <a:off x="4957531" y="1575385"/>
            <a:ext cx="719984" cy="454668"/>
          </a:xfrm>
          <a:prstGeom prst="rect">
            <a:avLst/>
          </a:prstGeom>
          <a:solidFill>
            <a:srgbClr val="FFFF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EBF36D9B-A795-4A72-991C-5C3953432248}"/>
              </a:ext>
            </a:extLst>
          </p:cNvPr>
          <p:cNvSpPr txBox="1"/>
          <p:nvPr/>
        </p:nvSpPr>
        <p:spPr>
          <a:xfrm>
            <a:off x="4957531" y="1630417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IMF 2</a:t>
            </a:r>
            <a:endParaRPr lang="zh-TW" altLang="en-US" dirty="0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989DD18F-F996-460A-B1A6-FCA0257B4076}"/>
              </a:ext>
            </a:extLst>
          </p:cNvPr>
          <p:cNvSpPr/>
          <p:nvPr/>
        </p:nvSpPr>
        <p:spPr>
          <a:xfrm>
            <a:off x="4954325" y="2670929"/>
            <a:ext cx="719984" cy="454668"/>
          </a:xfrm>
          <a:prstGeom prst="rect">
            <a:avLst/>
          </a:prstGeom>
          <a:solidFill>
            <a:srgbClr val="FFFF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CFA05E7A-A348-4818-B20A-187ADC4437CA}"/>
              </a:ext>
            </a:extLst>
          </p:cNvPr>
          <p:cNvSpPr txBox="1"/>
          <p:nvPr/>
        </p:nvSpPr>
        <p:spPr>
          <a:xfrm>
            <a:off x="4954325" y="2725961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IMF 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9B8B53F7-A594-421E-9103-A14F7E8C826D}"/>
                  </a:ext>
                </a:extLst>
              </p:cNvPr>
              <p:cNvSpPr txBox="1"/>
              <p:nvPr/>
            </p:nvSpPr>
            <p:spPr>
              <a:xfrm>
                <a:off x="5125930" y="2047413"/>
                <a:ext cx="3097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9B8B53F7-A594-421E-9103-A14F7E8C8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930" y="2047413"/>
                <a:ext cx="30970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910CB5EA-0494-496A-AB0E-DF55B54BEC2E}"/>
              </a:ext>
            </a:extLst>
          </p:cNvPr>
          <p:cNvCxnSpPr>
            <a:cxnSpLocks/>
          </p:cNvCxnSpPr>
          <p:nvPr/>
        </p:nvCxnSpPr>
        <p:spPr>
          <a:xfrm>
            <a:off x="4479432" y="1183861"/>
            <a:ext cx="48282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AAFD760C-CF39-4D97-9748-3B77ECA20D4D}"/>
              </a:ext>
            </a:extLst>
          </p:cNvPr>
          <p:cNvCxnSpPr>
            <a:cxnSpLocks/>
          </p:cNvCxnSpPr>
          <p:nvPr/>
        </p:nvCxnSpPr>
        <p:spPr>
          <a:xfrm>
            <a:off x="4479432" y="2866788"/>
            <a:ext cx="48282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410B6C22-87FF-4E9F-8A43-76B570931CB4}"/>
                  </a:ext>
                </a:extLst>
              </p:cNvPr>
              <p:cNvSpPr txBox="1"/>
              <p:nvPr/>
            </p:nvSpPr>
            <p:spPr>
              <a:xfrm>
                <a:off x="4564383" y="2047413"/>
                <a:ext cx="3097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410B6C22-87FF-4E9F-8A43-76B570931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383" y="2047413"/>
                <a:ext cx="30970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線接點 69">
            <a:extLst>
              <a:ext uri="{FF2B5EF4-FFF2-40B4-BE49-F238E27FC236}">
                <a16:creationId xmlns:a16="http://schemas.microsoft.com/office/drawing/2014/main" id="{8CA29EFD-7D33-4334-93D8-699CE817CE20}"/>
              </a:ext>
            </a:extLst>
          </p:cNvPr>
          <p:cNvCxnSpPr>
            <a:cxnSpLocks/>
          </p:cNvCxnSpPr>
          <p:nvPr/>
        </p:nvCxnSpPr>
        <p:spPr>
          <a:xfrm>
            <a:off x="4479432" y="1183861"/>
            <a:ext cx="0" cy="1682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A5885862-4095-4157-9869-2737AC552589}"/>
              </a:ext>
            </a:extLst>
          </p:cNvPr>
          <p:cNvCxnSpPr>
            <a:cxnSpLocks/>
          </p:cNvCxnSpPr>
          <p:nvPr/>
        </p:nvCxnSpPr>
        <p:spPr>
          <a:xfrm>
            <a:off x="4146748" y="2047413"/>
            <a:ext cx="332684" cy="0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F7588236-C2A7-403C-B0E3-89B43800299F}"/>
              </a:ext>
            </a:extLst>
          </p:cNvPr>
          <p:cNvCxnSpPr>
            <a:cxnSpLocks/>
          </p:cNvCxnSpPr>
          <p:nvPr/>
        </p:nvCxnSpPr>
        <p:spPr>
          <a:xfrm>
            <a:off x="5704125" y="1183861"/>
            <a:ext cx="220996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5161ED01-6916-41B5-8F37-9D23B17719B0}"/>
              </a:ext>
            </a:extLst>
          </p:cNvPr>
          <p:cNvCxnSpPr>
            <a:cxnSpLocks/>
          </p:cNvCxnSpPr>
          <p:nvPr/>
        </p:nvCxnSpPr>
        <p:spPr>
          <a:xfrm>
            <a:off x="5672791" y="1826122"/>
            <a:ext cx="224130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86200757-785D-4D72-8ADD-68D833660762}"/>
              </a:ext>
            </a:extLst>
          </p:cNvPr>
          <p:cNvCxnSpPr>
            <a:cxnSpLocks/>
          </p:cNvCxnSpPr>
          <p:nvPr/>
        </p:nvCxnSpPr>
        <p:spPr>
          <a:xfrm>
            <a:off x="5672791" y="2866788"/>
            <a:ext cx="224130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流程圖: 或 78">
            <a:extLst>
              <a:ext uri="{FF2B5EF4-FFF2-40B4-BE49-F238E27FC236}">
                <a16:creationId xmlns:a16="http://schemas.microsoft.com/office/drawing/2014/main" id="{77073CD4-90AA-4EFC-B5D2-CD953FAC9CC6}"/>
              </a:ext>
            </a:extLst>
          </p:cNvPr>
          <p:cNvSpPr/>
          <p:nvPr/>
        </p:nvSpPr>
        <p:spPr>
          <a:xfrm>
            <a:off x="8465455" y="1834347"/>
            <a:ext cx="382555" cy="382555"/>
          </a:xfrm>
          <a:prstGeom prst="flowChartOr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0" name="直線單箭頭接點 79">
            <a:extLst>
              <a:ext uri="{FF2B5EF4-FFF2-40B4-BE49-F238E27FC236}">
                <a16:creationId xmlns:a16="http://schemas.microsoft.com/office/drawing/2014/main" id="{FF02906E-20E5-4A27-8D6A-FFE2AE0CB157}"/>
              </a:ext>
            </a:extLst>
          </p:cNvPr>
          <p:cNvCxnSpPr>
            <a:cxnSpLocks/>
          </p:cNvCxnSpPr>
          <p:nvPr/>
        </p:nvCxnSpPr>
        <p:spPr>
          <a:xfrm>
            <a:off x="8848010" y="2049877"/>
            <a:ext cx="42571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橢圓 80">
            <a:extLst>
              <a:ext uri="{FF2B5EF4-FFF2-40B4-BE49-F238E27FC236}">
                <a16:creationId xmlns:a16="http://schemas.microsoft.com/office/drawing/2014/main" id="{79BA15E3-854D-4F36-B3C3-5277AFCDB4E0}"/>
              </a:ext>
            </a:extLst>
          </p:cNvPr>
          <p:cNvSpPr/>
          <p:nvPr/>
        </p:nvSpPr>
        <p:spPr>
          <a:xfrm>
            <a:off x="9272663" y="1720435"/>
            <a:ext cx="1540419" cy="69794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6D693848-A19D-4C09-832B-B118AEA8FF9F}"/>
              </a:ext>
            </a:extLst>
          </p:cNvPr>
          <p:cNvSpPr txBox="1"/>
          <p:nvPr/>
        </p:nvSpPr>
        <p:spPr>
          <a:xfrm>
            <a:off x="9400703" y="1760673"/>
            <a:ext cx="1354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/>
              <a:t>Reconstruct </a:t>
            </a:r>
          </a:p>
          <a:p>
            <a:pPr algn="ctr"/>
            <a:r>
              <a:rPr lang="en-US" altLang="zh-TW" dirty="0"/>
              <a:t>signal</a:t>
            </a:r>
            <a:endParaRPr lang="zh-TW" altLang="en-US" dirty="0"/>
          </a:p>
        </p:txBody>
      </p:sp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C6CAEF61-2678-4472-ADE5-9E1099148A1D}"/>
              </a:ext>
            </a:extLst>
          </p:cNvPr>
          <p:cNvCxnSpPr>
            <a:cxnSpLocks/>
            <a:endCxn id="79" idx="0"/>
          </p:cNvCxnSpPr>
          <p:nvPr/>
        </p:nvCxnSpPr>
        <p:spPr>
          <a:xfrm>
            <a:off x="7914092" y="1183861"/>
            <a:ext cx="742641" cy="6504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>
            <a:extLst>
              <a:ext uri="{FF2B5EF4-FFF2-40B4-BE49-F238E27FC236}">
                <a16:creationId xmlns:a16="http://schemas.microsoft.com/office/drawing/2014/main" id="{21C51F65-509D-4111-B0FB-3891EC61E366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7893042" y="1829486"/>
            <a:ext cx="628437" cy="608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單箭頭接點 86">
            <a:extLst>
              <a:ext uri="{FF2B5EF4-FFF2-40B4-BE49-F238E27FC236}">
                <a16:creationId xmlns:a16="http://schemas.microsoft.com/office/drawing/2014/main" id="{E7F90681-AFD4-4951-8615-49CAD477A097}"/>
              </a:ext>
            </a:extLst>
          </p:cNvPr>
          <p:cNvCxnSpPr>
            <a:cxnSpLocks/>
            <a:endCxn id="79" idx="4"/>
          </p:cNvCxnSpPr>
          <p:nvPr/>
        </p:nvCxnSpPr>
        <p:spPr>
          <a:xfrm flipV="1">
            <a:off x="7884540" y="2216902"/>
            <a:ext cx="772193" cy="6987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5BFB9AA5-8FC6-4893-AF89-B2788A2DD251}"/>
                  </a:ext>
                </a:extLst>
              </p:cNvPr>
              <p:cNvSpPr txBox="1"/>
              <p:nvPr/>
            </p:nvSpPr>
            <p:spPr>
              <a:xfrm>
                <a:off x="5774468" y="2030053"/>
                <a:ext cx="309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5BFB9AA5-8FC6-4893-AF89-B2788A2DD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468" y="2030053"/>
                <a:ext cx="30970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745D834A-3090-43FA-A64C-23B2D8DF6071}"/>
                  </a:ext>
                </a:extLst>
              </p:cNvPr>
              <p:cNvSpPr txBox="1"/>
              <p:nvPr/>
            </p:nvSpPr>
            <p:spPr>
              <a:xfrm>
                <a:off x="8003711" y="1939781"/>
                <a:ext cx="309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745D834A-3090-43FA-A64C-23B2D8DF6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711" y="1939781"/>
                <a:ext cx="30970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字方塊 90">
                <a:extLst>
                  <a:ext uri="{FF2B5EF4-FFF2-40B4-BE49-F238E27FC236}">
                    <a16:creationId xmlns:a16="http://schemas.microsoft.com/office/drawing/2014/main" id="{E90D7FD4-C21B-4EF9-9133-61A0409A5E6A}"/>
                  </a:ext>
                </a:extLst>
              </p:cNvPr>
              <p:cNvSpPr txBox="1"/>
              <p:nvPr/>
            </p:nvSpPr>
            <p:spPr>
              <a:xfrm>
                <a:off x="4299977" y="3805980"/>
                <a:ext cx="9704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0~10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91" name="文字方塊 90">
                <a:extLst>
                  <a:ext uri="{FF2B5EF4-FFF2-40B4-BE49-F238E27FC236}">
                    <a16:creationId xmlns:a16="http://schemas.microsoft.com/office/drawing/2014/main" id="{E90D7FD4-C21B-4EF9-9133-61A0409A5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977" y="3805980"/>
                <a:ext cx="970457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字方塊 91">
                <a:extLst>
                  <a:ext uri="{FF2B5EF4-FFF2-40B4-BE49-F238E27FC236}">
                    <a16:creationId xmlns:a16="http://schemas.microsoft.com/office/drawing/2014/main" id="{31BC5488-0638-4A47-A2FD-7733088ACA88}"/>
                  </a:ext>
                </a:extLst>
              </p:cNvPr>
              <p:cNvSpPr txBox="1"/>
              <p:nvPr/>
            </p:nvSpPr>
            <p:spPr>
              <a:xfrm>
                <a:off x="4245436" y="4666866"/>
                <a:ext cx="10842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10~20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92" name="文字方塊 91">
                <a:extLst>
                  <a:ext uri="{FF2B5EF4-FFF2-40B4-BE49-F238E27FC236}">
                    <a16:creationId xmlns:a16="http://schemas.microsoft.com/office/drawing/2014/main" id="{31BC5488-0638-4A47-A2FD-7733088AC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36" y="4666866"/>
                <a:ext cx="1084271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字方塊 92">
                <a:extLst>
                  <a:ext uri="{FF2B5EF4-FFF2-40B4-BE49-F238E27FC236}">
                    <a16:creationId xmlns:a16="http://schemas.microsoft.com/office/drawing/2014/main" id="{4EC09EFA-88B2-4D02-B3A7-33A229F9C038}"/>
                  </a:ext>
                </a:extLst>
              </p:cNvPr>
              <p:cNvSpPr txBox="1"/>
              <p:nvPr/>
            </p:nvSpPr>
            <p:spPr>
              <a:xfrm>
                <a:off x="4097686" y="6037204"/>
                <a:ext cx="13118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190~200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93" name="文字方塊 92">
                <a:extLst>
                  <a:ext uri="{FF2B5EF4-FFF2-40B4-BE49-F238E27FC236}">
                    <a16:creationId xmlns:a16="http://schemas.microsoft.com/office/drawing/2014/main" id="{4EC09EFA-88B2-4D02-B3A7-33A229F9C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686" y="6037204"/>
                <a:ext cx="1311898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364818" y="1412004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VMD:</a:t>
            </a:r>
            <a:endParaRPr lang="zh-TW" altLang="en-US" sz="2400" dirty="0"/>
          </a:p>
        </p:txBody>
      </p:sp>
      <p:sp>
        <p:nvSpPr>
          <p:cNvPr id="69" name="文字方塊 68"/>
          <p:cNvSpPr txBox="1"/>
          <p:nvPr/>
        </p:nvSpPr>
        <p:spPr>
          <a:xfrm>
            <a:off x="251670" y="4168106"/>
            <a:ext cx="1614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Filter-bank:</a:t>
            </a:r>
            <a:endParaRPr lang="zh-TW" altLang="en-US" sz="2400" dirty="0"/>
          </a:p>
        </p:txBody>
      </p:sp>
      <p:pic>
        <p:nvPicPr>
          <p:cNvPr id="71" name="圖片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419" y="5751979"/>
            <a:ext cx="3204360" cy="110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8B30A6-1949-4AC3-9ED3-68715CD3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29226"/>
            <a:ext cx="11803224" cy="59592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/>
              <a:t>Stationary </a:t>
            </a:r>
            <a:r>
              <a:rPr lang="en-US" altLang="zh-TW" dirty="0" err="1"/>
              <a:t>v.s</a:t>
            </a:r>
            <a:r>
              <a:rPr lang="en-US" altLang="zh-TW" dirty="0"/>
              <a:t>. Non-stationary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95C44B1-0157-4AA4-8782-FF4DC5CEE3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5943" y="625155"/>
                <a:ext cx="11803224" cy="6119647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Stationary</a:t>
                </a:r>
              </a:p>
              <a:p>
                <a:pPr lvl="1"/>
                <a:r>
                  <a:rPr lang="en-US" altLang="zh-TW" b="0" i="0" dirty="0">
                    <a:solidFill>
                      <a:srgbClr val="1F1F1F"/>
                    </a:solidFill>
                    <a:effectLst/>
                    <a:latin typeface="Arial" panose="020B0604020202020204" pitchFamily="34" charset="0"/>
                  </a:rPr>
                  <a:t>Statistical view : A signal is called “stationary” if its statistics don't change over time.</a:t>
                </a:r>
                <a:endParaRPr lang="en-US" altLang="zh-TW" dirty="0"/>
              </a:p>
              <a:p>
                <a:pPr lvl="1"/>
                <a:r>
                  <a:rPr lang="en-US" altLang="zh-TW" dirty="0">
                    <a:solidFill>
                      <a:srgbClr val="040C28"/>
                    </a:solidFill>
                    <a:latin typeface="Arial" panose="020B0604020202020204" pitchFamily="34" charset="0"/>
                  </a:rPr>
                  <a:t>Spectrum view : A signal is </a:t>
                </a:r>
                <a:r>
                  <a:rPr lang="en-US" altLang="zh-TW" b="0" i="0" dirty="0">
                    <a:solidFill>
                      <a:srgbClr val="1F1F1F"/>
                    </a:solidFill>
                    <a:effectLst/>
                    <a:latin typeface="Arial" panose="020B0604020202020204" pitchFamily="34" charset="0"/>
                  </a:rPr>
                  <a:t>called “stationary” </a:t>
                </a:r>
                <a:r>
                  <a:rPr lang="en-US" altLang="zh-TW" dirty="0">
                    <a:solidFill>
                      <a:srgbClr val="040C28"/>
                    </a:solidFill>
                    <a:latin typeface="Arial" panose="020B0604020202020204" pitchFamily="34" charset="0"/>
                  </a:rPr>
                  <a:t>if its frequency or spectral content are not changing with respect to time.</a:t>
                </a:r>
                <a:endParaRPr lang="en-US" altLang="zh-TW" b="0" i="0" dirty="0">
                  <a:solidFill>
                    <a:srgbClr val="040C28"/>
                  </a:solidFill>
                  <a:effectLst/>
                  <a:latin typeface="Arial" panose="020B0604020202020204" pitchFamily="34" charset="0"/>
                </a:endParaRPr>
              </a:p>
              <a:p>
                <a:pPr lvl="1"/>
                <a:r>
                  <a:rPr lang="en-US" altLang="zh-TW" dirty="0"/>
                  <a:t>Example : </a:t>
                </a:r>
              </a:p>
              <a:p>
                <a:pPr lvl="2"/>
                <a:r>
                  <a:rPr lang="en-US" altLang="zh-TW" dirty="0"/>
                  <a:t>White </a:t>
                </a:r>
                <a:r>
                  <a:rPr lang="en-US" altLang="zh-TW" dirty="0" smtClean="0"/>
                  <a:t>noise</a:t>
                </a:r>
                <a:endParaRPr lang="en-US" altLang="zh-TW" dirty="0"/>
              </a:p>
              <a:p>
                <a:pPr lvl="2"/>
                <a:r>
                  <a:rPr lang="en-US" altLang="zh-TW" dirty="0"/>
                  <a:t>Sinusoid wave 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r>
                  <a:rPr lang="en-US" altLang="zh-TW" dirty="0"/>
                  <a:t>Non-stationary</a:t>
                </a:r>
              </a:p>
              <a:p>
                <a:pPr lvl="1"/>
                <a:r>
                  <a:rPr lang="en-US" altLang="zh-TW" b="0" i="0" dirty="0">
                    <a:solidFill>
                      <a:srgbClr val="1F1F1F"/>
                    </a:solidFill>
                    <a:effectLst/>
                  </a:rPr>
                  <a:t>frequency and amplitude changes over time</a:t>
                </a:r>
              </a:p>
              <a:p>
                <a:pPr lvl="1"/>
                <a:r>
                  <a:rPr lang="en-US" altLang="zh-TW" dirty="0">
                    <a:solidFill>
                      <a:srgbClr val="1F1F1F"/>
                    </a:solidFill>
                  </a:rPr>
                  <a:t>Example :</a:t>
                </a:r>
              </a:p>
              <a:p>
                <a:pPr lvl="2"/>
                <a:r>
                  <a:rPr lang="en-US" altLang="zh-TW" dirty="0">
                    <a:solidFill>
                      <a:srgbClr val="1F1F1F"/>
                    </a:solidFill>
                  </a:rPr>
                  <a:t>Bio-signal: ECG , EEG. EMG….</a:t>
                </a:r>
              </a:p>
              <a:p>
                <a:pPr lvl="2"/>
                <a:r>
                  <a:rPr lang="en-US" altLang="zh-TW" dirty="0">
                    <a:solidFill>
                      <a:srgbClr val="1F1F1F"/>
                    </a:solidFill>
                  </a:rPr>
                  <a:t>Speech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95C44B1-0157-4AA4-8782-FF4DC5CEE3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943" y="625155"/>
                <a:ext cx="11803224" cy="6119647"/>
              </a:xfrm>
              <a:blipFill>
                <a:blip r:embed="rId2"/>
                <a:stretch>
                  <a:fillRect l="-930" t="-1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E61CBE2F-696F-4877-A276-327576640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033" y="2392400"/>
            <a:ext cx="2545806" cy="2049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B58A819-81CC-414D-98BF-E87BD3478B59}"/>
                  </a:ext>
                </a:extLst>
              </p:cNvPr>
              <p:cNvSpPr txBox="1"/>
              <p:nvPr/>
            </p:nvSpPr>
            <p:spPr>
              <a:xfrm>
                <a:off x="9387482" y="4525672"/>
                <a:ext cx="2286908" cy="314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zh-TW" altLang="en-US" sz="1400" b="0" i="1" smtClean="0">
                              <a:latin typeface="Cambria Math" panose="02040503050406030204" pitchFamily="18" charset="0"/>
                            </a:rPr>
                            <m:t>∙0.4∙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zh-TW" altLang="en-US" sz="1400" b="0" i="1" smtClean="0">
                              <a:latin typeface="Cambria Math" panose="02040503050406030204" pitchFamily="18" charset="0"/>
                            </a:rPr>
                            <m:t>∙0.8∙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B58A819-81CC-414D-98BF-E87BD3478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482" y="4525672"/>
                <a:ext cx="2286908" cy="3147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66FB4A5E-5107-4E9C-AA3F-40EBB6397501}"/>
              </a:ext>
            </a:extLst>
          </p:cNvPr>
          <p:cNvSpPr txBox="1"/>
          <p:nvPr/>
        </p:nvSpPr>
        <p:spPr>
          <a:xfrm>
            <a:off x="8123380" y="3160591"/>
            <a:ext cx="1278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Frequency (Hz)</a:t>
            </a:r>
            <a:endParaRPr lang="zh-TW" altLang="en-US" sz="1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B42D64F-2156-4F94-BF6F-E5B86456894A}"/>
              </a:ext>
            </a:extLst>
          </p:cNvPr>
          <p:cNvSpPr txBox="1"/>
          <p:nvPr/>
        </p:nvSpPr>
        <p:spPr>
          <a:xfrm>
            <a:off x="10065103" y="4302473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Time (sec)</a:t>
            </a:r>
            <a:endParaRPr lang="zh-TW" altLang="en-US" sz="1400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559F26A-9630-44DD-9223-0AB1E81B1B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05" y="4740286"/>
            <a:ext cx="2555776" cy="208848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BCFBB769-5C5B-4306-A793-3D63EA4E6469}"/>
              </a:ext>
            </a:extLst>
          </p:cNvPr>
          <p:cNvSpPr txBox="1"/>
          <p:nvPr/>
        </p:nvSpPr>
        <p:spPr>
          <a:xfrm>
            <a:off x="6853814" y="4425584"/>
            <a:ext cx="158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Non-stationary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C068E85-7E2D-4AE4-A2AF-DCB7ED90061A}"/>
              </a:ext>
            </a:extLst>
          </p:cNvPr>
          <p:cNvSpPr txBox="1"/>
          <p:nvPr/>
        </p:nvSpPr>
        <p:spPr>
          <a:xfrm>
            <a:off x="10043116" y="2123762"/>
            <a:ext cx="114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Stationary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7D4DE7-4CC7-40D1-A6B2-D509FD09A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3" y="103869"/>
            <a:ext cx="11840547" cy="754548"/>
          </a:xfrm>
        </p:spPr>
        <p:txBody>
          <a:bodyPr/>
          <a:lstStyle/>
          <a:p>
            <a:pPr algn="ctr"/>
            <a:r>
              <a:rPr lang="en-US" altLang="zh-TW" dirty="0"/>
              <a:t>Filter bank </a:t>
            </a:r>
            <a:r>
              <a:rPr lang="en-US" altLang="zh-TW" dirty="0" err="1"/>
              <a:t>v.s</a:t>
            </a:r>
            <a:r>
              <a:rPr lang="en-US" altLang="zh-TW" dirty="0"/>
              <a:t> VMD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58FE16-B707-43DD-8C1E-35B19B9AB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73" y="1007707"/>
            <a:ext cx="11840547" cy="5505060"/>
          </a:xfrm>
        </p:spPr>
        <p:txBody>
          <a:bodyPr/>
          <a:lstStyle/>
          <a:p>
            <a:r>
              <a:rPr lang="en-US" altLang="zh-TW" dirty="0"/>
              <a:t>Filter bank </a:t>
            </a:r>
            <a:r>
              <a:rPr lang="en-US" altLang="zh-TW" dirty="0" err="1"/>
              <a:t>v.s</a:t>
            </a:r>
            <a:r>
              <a:rPr lang="en-US" altLang="zh-TW" dirty="0"/>
              <a:t> VMD: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4">
                <a:extLst>
                  <a:ext uri="{FF2B5EF4-FFF2-40B4-BE49-F238E27FC236}">
                    <a16:creationId xmlns:a16="http://schemas.microsoft.com/office/drawing/2014/main" id="{1DC940DC-6CB3-4773-9467-F25B5FE9A25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58282" y="1794486"/>
              <a:ext cx="11075436" cy="4227386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690281">
                      <a:extLst>
                        <a:ext uri="{9D8B030D-6E8A-4147-A177-3AD203B41FA5}">
                          <a16:colId xmlns:a16="http://schemas.microsoft.com/office/drawing/2014/main" val="122136442"/>
                        </a:ext>
                      </a:extLst>
                    </a:gridCol>
                    <a:gridCol w="2985256">
                      <a:extLst>
                        <a:ext uri="{9D8B030D-6E8A-4147-A177-3AD203B41FA5}">
                          <a16:colId xmlns:a16="http://schemas.microsoft.com/office/drawing/2014/main" val="4183208316"/>
                        </a:ext>
                      </a:extLst>
                    </a:gridCol>
                    <a:gridCol w="2985256">
                      <a:extLst>
                        <a:ext uri="{9D8B030D-6E8A-4147-A177-3AD203B41FA5}">
                          <a16:colId xmlns:a16="http://schemas.microsoft.com/office/drawing/2014/main" val="1630690193"/>
                        </a:ext>
                      </a:extLst>
                    </a:gridCol>
                    <a:gridCol w="3414643">
                      <a:extLst>
                        <a:ext uri="{9D8B030D-6E8A-4147-A177-3AD203B41FA5}">
                          <a16:colId xmlns:a16="http://schemas.microsoft.com/office/drawing/2014/main" val="15786124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i="0" dirty="0"/>
                            <a:t>Filter bank</a:t>
                          </a:r>
                          <a:endParaRPr lang="zh-TW" alt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i="0" dirty="0"/>
                            <a:t>Filter bank</a:t>
                          </a:r>
                          <a:endParaRPr lang="zh-TW" alt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i="0" dirty="0"/>
                            <a:t>Variational mode decomposition (VMD)</a:t>
                          </a:r>
                          <a:endParaRPr lang="zh-TW" alt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693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Method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Discrete Fourier transform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Discrete wavelet transform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VMD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680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Adaptivity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Not adaptive</a:t>
                          </a:r>
                        </a:p>
                        <a:p>
                          <a:r>
                            <a:rPr lang="en-US" altLang="zh-TW" dirty="0"/>
                            <a:t>(Basis: sinusoid)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Semi-adaptive</a:t>
                          </a:r>
                        </a:p>
                        <a:p>
                          <a:r>
                            <a:rPr lang="en-US" altLang="zh-TW" dirty="0"/>
                            <a:t>(wavelet basis functions)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Adaptive, data-driven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5145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Handling of </a:t>
                          </a:r>
                        </a:p>
                        <a:p>
                          <a:pPr algn="ctr"/>
                          <a:r>
                            <a:rPr lang="en-US" altLang="zh-TW" dirty="0"/>
                            <a:t>non-stationary signals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Not well-suited</a:t>
                          </a:r>
                        </a:p>
                        <a:p>
                          <a:r>
                            <a:rPr lang="en-US" altLang="zh-TW" dirty="0"/>
                            <a:t>Only better suited for stationary signal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/>
                            <a:t>well-suited for non-stationary signal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well-suited for non-stationary signal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15070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Mixing between adjacent band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Possible, especially with overlapping frequencies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Possible, especially with overlapping frequencies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Enforces distinct frequency bands for each mode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9692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Mathematical framework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Not </a:t>
                          </a:r>
                          <a:r>
                            <a:rPr lang="en-US" altLang="zh-TW" dirty="0" smtClean="0"/>
                            <a:t>guarantee</a:t>
                          </a:r>
                        </a:p>
                        <a:p>
                          <a:r>
                            <a:rPr lang="en-US" altLang="zh-TW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endParaRPr lang="en-US" altLang="zh-TW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/>
                            <a:t>Not </a:t>
                          </a:r>
                          <a:r>
                            <a:rPr lang="en-US" altLang="zh-TW" dirty="0" smtClean="0"/>
                            <a:t>guarantee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endParaRPr lang="en-US" altLang="zh-TW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Guarantee</a:t>
                          </a:r>
                        </a:p>
                        <a:p>
                          <a:r>
                            <a:rPr lang="en-US" altLang="zh-TW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nary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80027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Complexity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Low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Low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High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93770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4">
                <a:extLst>
                  <a:ext uri="{FF2B5EF4-FFF2-40B4-BE49-F238E27FC236}">
                    <a16:creationId xmlns:a16="http://schemas.microsoft.com/office/drawing/2014/main" id="{1DC940DC-6CB3-4773-9467-F25B5FE9A2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2930586"/>
                  </p:ext>
                </p:extLst>
              </p:nvPr>
            </p:nvGraphicFramePr>
            <p:xfrm>
              <a:off x="558282" y="1794486"/>
              <a:ext cx="11075436" cy="4227386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690281">
                      <a:extLst>
                        <a:ext uri="{9D8B030D-6E8A-4147-A177-3AD203B41FA5}">
                          <a16:colId xmlns:a16="http://schemas.microsoft.com/office/drawing/2014/main" val="122136442"/>
                        </a:ext>
                      </a:extLst>
                    </a:gridCol>
                    <a:gridCol w="2985256">
                      <a:extLst>
                        <a:ext uri="{9D8B030D-6E8A-4147-A177-3AD203B41FA5}">
                          <a16:colId xmlns:a16="http://schemas.microsoft.com/office/drawing/2014/main" val="4183208316"/>
                        </a:ext>
                      </a:extLst>
                    </a:gridCol>
                    <a:gridCol w="2985256">
                      <a:extLst>
                        <a:ext uri="{9D8B030D-6E8A-4147-A177-3AD203B41FA5}">
                          <a16:colId xmlns:a16="http://schemas.microsoft.com/office/drawing/2014/main" val="1630690193"/>
                        </a:ext>
                      </a:extLst>
                    </a:gridCol>
                    <a:gridCol w="3414643">
                      <a:extLst>
                        <a:ext uri="{9D8B030D-6E8A-4147-A177-3AD203B41FA5}">
                          <a16:colId xmlns:a16="http://schemas.microsoft.com/office/drawing/2014/main" val="157861243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i="0" dirty="0"/>
                            <a:t>Filter bank</a:t>
                          </a:r>
                          <a:endParaRPr lang="zh-TW" alt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i="0" dirty="0"/>
                            <a:t>Filter bank</a:t>
                          </a:r>
                          <a:endParaRPr lang="zh-TW" alt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i="0" dirty="0"/>
                            <a:t>Variational mode decomposition (VMD)</a:t>
                          </a:r>
                          <a:endParaRPr lang="zh-TW" alt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0693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Method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Discrete Fourier transform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Discrete wavelet transform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VMD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68026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Adaptivity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Not adaptive</a:t>
                          </a:r>
                        </a:p>
                        <a:p>
                          <a:r>
                            <a:rPr lang="en-US" altLang="zh-TW" dirty="0"/>
                            <a:t>(Basis: sinusoid)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Semi-adaptive</a:t>
                          </a:r>
                        </a:p>
                        <a:p>
                          <a:r>
                            <a:rPr lang="en-US" altLang="zh-TW" dirty="0"/>
                            <a:t>(wavelet basis functions)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Adaptive, data-driven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514506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Handling of </a:t>
                          </a:r>
                        </a:p>
                        <a:p>
                          <a:pPr algn="ctr"/>
                          <a:r>
                            <a:rPr lang="en-US" altLang="zh-TW" dirty="0"/>
                            <a:t>non-stationary signals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Not well-suited</a:t>
                          </a:r>
                        </a:p>
                        <a:p>
                          <a:r>
                            <a:rPr lang="en-US" altLang="zh-TW" dirty="0"/>
                            <a:t>Only better suited for stationary signal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/>
                            <a:t>well-suited for non-stationary signal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well-suited for non-stationary signal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150707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Mixing between adjacent band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Possible, especially with overlapping frequencies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Possible, especially with overlapping frequencies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Enforces distinct frequency bands for each mode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969264"/>
                      </a:ext>
                    </a:extLst>
                  </a:tr>
                  <a:tr h="651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Mathematical framework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56735" t="-496262" r="-215306" b="-10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56735" t="-496262" r="-115306" b="-10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24242" t="-496262" r="-713" b="-105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80027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Complexity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Low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Low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High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93770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647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69850"/>
            <a:ext cx="10515600" cy="796925"/>
          </a:xfrm>
        </p:spPr>
        <p:txBody>
          <a:bodyPr/>
          <a:lstStyle/>
          <a:p>
            <a:pPr algn="ctr"/>
            <a:r>
              <a:rPr lang="en-US" altLang="zh-TW" dirty="0" smtClean="0"/>
              <a:t>Summary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47649" y="866775"/>
                <a:ext cx="11725275" cy="56769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err="1" smtClean="0"/>
                  <a:t>Variational</a:t>
                </a:r>
                <a:r>
                  <a:rPr lang="en-US" altLang="zh-TW" dirty="0" smtClean="0"/>
                  <a:t> mode decomposition (VMD)</a:t>
                </a:r>
              </a:p>
              <a:p>
                <a:pPr lvl="1"/>
                <a:r>
                  <a:rPr lang="en-US" altLang="zh-TW" dirty="0" smtClean="0"/>
                  <a:t>Target : </a:t>
                </a:r>
                <a:r>
                  <a:rPr lang="en-US" altLang="zh-TW" dirty="0"/>
                  <a:t>The signal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/>
                  <a:t> is decomposed into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sub-band </a:t>
                </a:r>
                <a:endParaRPr lang="en-US" altLang="zh-TW" dirty="0" smtClean="0"/>
              </a:p>
              <a:p>
                <a:pPr marL="45720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/>
                  <a:t> (IMF) with the property of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narrow bandlimited</a:t>
                </a:r>
                <a:r>
                  <a:rPr lang="en-US" altLang="zh-TW" dirty="0" smtClean="0"/>
                  <a:t>,</a:t>
                </a:r>
                <a:endParaRPr lang="en-US" altLang="zh-TW" dirty="0"/>
              </a:p>
              <a:p>
                <a:pPr marL="457200" lvl="1" indent="0">
                  <a:buNone/>
                </a:pPr>
                <a:r>
                  <a:rPr lang="en-US" altLang="zh-TW" dirty="0"/>
                  <a:t>   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Advantages</a:t>
                </a:r>
              </a:p>
              <a:p>
                <a:pPr lvl="2"/>
                <a:r>
                  <a:rPr lang="en-US" altLang="zh-TW" dirty="0" smtClean="0"/>
                  <a:t>No mode mixing</a:t>
                </a:r>
              </a:p>
              <a:p>
                <a:pPr lvl="2"/>
                <a:r>
                  <a:rPr lang="en-US" altLang="zh-TW" dirty="0" smtClean="0"/>
                  <a:t>Robust to noise</a:t>
                </a:r>
                <a:endParaRPr lang="en-US" altLang="zh-TW" dirty="0"/>
              </a:p>
              <a:p>
                <a:pPr lvl="1"/>
                <a:r>
                  <a:rPr lang="en-US" altLang="zh-TW" dirty="0" smtClean="0"/>
                  <a:t>Disadvantages</a:t>
                </a:r>
              </a:p>
              <a:p>
                <a:pPr lvl="2"/>
                <a:r>
                  <a:rPr lang="en-US" altLang="zh-TW" dirty="0" smtClean="0"/>
                  <a:t>Higher complexity</a:t>
                </a:r>
              </a:p>
              <a:p>
                <a:pPr lvl="2"/>
                <a:r>
                  <a:rPr lang="en-US" altLang="zh-TW" dirty="0" smtClean="0"/>
                  <a:t>Prior information</a:t>
                </a:r>
              </a:p>
              <a:p>
                <a:pPr lvl="3"/>
                <a:r>
                  <a:rPr lang="en-US" altLang="zh-TW" dirty="0" smtClean="0"/>
                  <a:t>Number of IMFs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K</a:t>
                </a:r>
                <a:endParaRPr lang="en-US" altLang="zh-TW" dirty="0"/>
              </a:p>
              <a:p>
                <a:pPr lvl="1"/>
                <a:r>
                  <a:rPr lang="en-US" altLang="zh-TW" dirty="0" smtClean="0"/>
                  <a:t>Applications</a:t>
                </a:r>
              </a:p>
              <a:p>
                <a:pPr lvl="2"/>
                <a:r>
                  <a:rPr lang="en-US" altLang="zh-TW" dirty="0" smtClean="0"/>
                  <a:t>Communication </a:t>
                </a:r>
              </a:p>
              <a:p>
                <a:pPr lvl="3"/>
                <a:r>
                  <a:rPr lang="en-US" altLang="zh-TW" dirty="0" smtClean="0"/>
                  <a:t>Bandwidth efficiency</a:t>
                </a:r>
              </a:p>
              <a:p>
                <a:pPr lvl="3"/>
                <a:r>
                  <a:rPr lang="en-US" altLang="zh-TW" dirty="0" smtClean="0"/>
                  <a:t>Low power consumption</a:t>
                </a:r>
              </a:p>
              <a:p>
                <a:pPr lvl="2"/>
                <a:r>
                  <a:rPr lang="en-US" altLang="zh-TW" dirty="0" err="1" smtClean="0"/>
                  <a:t>Denoising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for bio-signal processing</a:t>
                </a:r>
              </a:p>
              <a:p>
                <a:pPr lvl="3"/>
                <a:r>
                  <a:rPr lang="en-US" altLang="zh-TW" dirty="0" smtClean="0"/>
                  <a:t>Power-line interference (PLI) : At 50Hz</a:t>
                </a:r>
              </a:p>
              <a:p>
                <a:pPr lvl="3"/>
                <a:r>
                  <a:rPr lang="en-US" altLang="zh-TW" dirty="0" smtClean="0"/>
                  <a:t>Baseline wander (BW) : Below 0.5 Hz</a:t>
                </a:r>
              </a:p>
              <a:p>
                <a:pPr lvl="2"/>
                <a:r>
                  <a:rPr lang="en-US" altLang="zh-TW" dirty="0" smtClean="0"/>
                  <a:t>Compression</a:t>
                </a:r>
              </a:p>
              <a:p>
                <a:pPr lvl="2"/>
                <a:r>
                  <a:rPr lang="en-US" altLang="zh-TW" dirty="0" smtClean="0"/>
                  <a:t>Fault Diagnosis in mechanical Systems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49" y="866775"/>
                <a:ext cx="11725275" cy="5676900"/>
              </a:xfrm>
              <a:blipFill>
                <a:blip r:embed="rId2"/>
                <a:stretch>
                  <a:fillRect l="-832" t="-26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665CD770-2540-44B3-B7B2-0FE63FF13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869" y="866775"/>
            <a:ext cx="4341356" cy="581839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00" y="2996503"/>
            <a:ext cx="1272650" cy="7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1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49" y="98426"/>
            <a:ext cx="11839576" cy="768350"/>
          </a:xfrm>
        </p:spPr>
        <p:txBody>
          <a:bodyPr/>
          <a:lstStyle/>
          <a:p>
            <a:pPr algn="ctr"/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299" y="866776"/>
            <a:ext cx="11934825" cy="5791199"/>
          </a:xfrm>
        </p:spPr>
        <p:txBody>
          <a:bodyPr/>
          <a:lstStyle/>
          <a:p>
            <a:r>
              <a:rPr lang="en-US" altLang="zh-TW" dirty="0" err="1" smtClean="0"/>
              <a:t>Variational</a:t>
            </a:r>
            <a:r>
              <a:rPr lang="en-US" altLang="zh-TW" dirty="0" smtClean="0"/>
              <a:t> mode decomposition with clear explanation</a:t>
            </a:r>
          </a:p>
          <a:p>
            <a:pPr lvl="1"/>
            <a:r>
              <a:rPr lang="en-US" altLang="zh-TW" dirty="0" smtClean="0"/>
              <a:t>Definition and its target</a:t>
            </a:r>
          </a:p>
          <a:p>
            <a:pPr lvl="1"/>
            <a:r>
              <a:rPr lang="en-US" altLang="zh-TW" dirty="0" smtClean="0"/>
              <a:t>Advantages and its applications</a:t>
            </a:r>
          </a:p>
          <a:p>
            <a:pPr lvl="1"/>
            <a:r>
              <a:rPr lang="en-US" altLang="zh-TW" dirty="0" smtClean="0"/>
              <a:t>The meanings of each intrinsic mode function (IMF)</a:t>
            </a:r>
          </a:p>
          <a:p>
            <a:pPr lvl="2"/>
            <a:r>
              <a:rPr lang="en-US" altLang="zh-TW" dirty="0" err="1" smtClean="0"/>
              <a:t>E.g</a:t>
            </a:r>
            <a:r>
              <a:rPr lang="en-US" altLang="zh-TW" dirty="0"/>
              <a:t> </a:t>
            </a:r>
            <a:r>
              <a:rPr lang="en-US" altLang="zh-TW" dirty="0" smtClean="0"/>
              <a:t>: ECG signals</a:t>
            </a:r>
            <a:endParaRPr lang="en-US" altLang="zh-TW" dirty="0"/>
          </a:p>
          <a:p>
            <a:r>
              <a:rPr lang="en-US" altLang="zh-TW" dirty="0" smtClean="0"/>
              <a:t>Empirical mode decomposition </a:t>
            </a:r>
            <a:r>
              <a:rPr lang="en-US" altLang="zh-TW" dirty="0" err="1" smtClean="0"/>
              <a:t>v.s</a:t>
            </a:r>
            <a:r>
              <a:rPr lang="en-US" altLang="zh-TW" dirty="0"/>
              <a:t> </a:t>
            </a:r>
            <a:r>
              <a:rPr lang="en-US" altLang="zh-TW" dirty="0" err="1" smtClean="0"/>
              <a:t>Variational</a:t>
            </a:r>
            <a:r>
              <a:rPr lang="en-US" altLang="zh-TW" dirty="0" smtClean="0"/>
              <a:t> mode decomposition</a:t>
            </a:r>
          </a:p>
          <a:p>
            <a:r>
              <a:rPr lang="en-US" altLang="zh-TW" dirty="0" err="1"/>
              <a:t>Variational</a:t>
            </a:r>
            <a:r>
              <a:rPr lang="en-US" altLang="zh-TW" dirty="0"/>
              <a:t> mode decomposition </a:t>
            </a:r>
            <a:r>
              <a:rPr lang="en-US" altLang="zh-TW" dirty="0" err="1"/>
              <a:t>v.s</a:t>
            </a:r>
            <a:r>
              <a:rPr lang="en-US" altLang="zh-TW" dirty="0"/>
              <a:t>. Filter-bank decomposition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69398" y="3865707"/>
            <a:ext cx="3036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(K adaptive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bandpass</a:t>
            </a:r>
            <a:r>
              <a:rPr lang="en-US" altLang="zh-TW" sz="2000" dirty="0" smtClean="0">
                <a:solidFill>
                  <a:srgbClr val="FF0000"/>
                </a:solidFill>
              </a:rPr>
              <a:t> filter)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840790" y="3865707"/>
            <a:ext cx="413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(K predefined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bandpass</a:t>
            </a:r>
            <a:r>
              <a:rPr lang="en-US" altLang="zh-TW" sz="2000" dirty="0" smtClean="0">
                <a:solidFill>
                  <a:srgbClr val="FF0000"/>
                </a:solidFill>
              </a:rPr>
              <a:t> filter or basis)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4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618" y="88035"/>
            <a:ext cx="11730182" cy="51233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err="1" smtClean="0"/>
              <a:t>Variational</a:t>
            </a:r>
            <a:r>
              <a:rPr lang="en-US" altLang="zh-TW" dirty="0" smtClean="0"/>
              <a:t> </a:t>
            </a:r>
            <a:r>
              <a:rPr lang="en-US" altLang="zh-TW" dirty="0"/>
              <a:t>mode decomposition (VMD)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30682" y="757382"/>
                <a:ext cx="12061317" cy="5837381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The goal of </a:t>
                </a:r>
                <a:r>
                  <a:rPr lang="en-US" altLang="zh-TW" sz="2400" dirty="0" err="1" smtClean="0"/>
                  <a:t>variational</a:t>
                </a:r>
                <a:r>
                  <a:rPr lang="en-US" altLang="zh-TW" sz="2400" dirty="0" smtClean="0"/>
                  <a:t> mode decomposition (VMD)</a:t>
                </a:r>
              </a:p>
              <a:p>
                <a:pPr lvl="1"/>
                <a:r>
                  <a:rPr lang="en-US" altLang="zh-TW" sz="2000" dirty="0" smtClean="0"/>
                  <a:t>The signal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000" dirty="0" smtClean="0"/>
                  <a:t> is decomposed into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sub-band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 (IMF) with the property of </a:t>
                </a: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narrow bandlimited</a:t>
                </a:r>
                <a:r>
                  <a:rPr lang="en-US" altLang="zh-TW" sz="2000" dirty="0" smtClean="0"/>
                  <a:t>,</a:t>
                </a:r>
              </a:p>
              <a:p>
                <a:pPr marL="457200" lvl="1" indent="0">
                  <a:buNone/>
                </a:pPr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   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sz="2000" dirty="0" smtClean="0"/>
              </a:p>
              <a:p>
                <a:pPr lvl="1"/>
                <a:r>
                  <a:rPr lang="en-US" altLang="zh-TW" sz="2000" dirty="0"/>
                  <a:t>Each IMF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000" dirty="0"/>
                  <a:t> satisfies</a:t>
                </a:r>
              </a:p>
              <a:p>
                <a:pPr lvl="2"/>
                <a:r>
                  <a:rPr lang="en-US" altLang="zh-TW" sz="1800" dirty="0"/>
                  <a:t>Narrow </a:t>
                </a:r>
                <a:r>
                  <a:rPr lang="en-US" altLang="zh-TW" sz="1800" dirty="0" smtClean="0"/>
                  <a:t>band like AM-FM: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18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TW" sz="1800" dirty="0"/>
              </a:p>
              <a:p>
                <a:pPr lvl="2"/>
                <a:r>
                  <a:rPr lang="en-US" altLang="zh-TW" sz="1800" dirty="0"/>
                  <a:t>A center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18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altLang="zh-TW" sz="1800" dirty="0" smtClean="0"/>
              </a:p>
              <a:p>
                <a:pPr lvl="2"/>
                <a:r>
                  <a:rPr lang="en-US" altLang="zh-TW" sz="1800" dirty="0" smtClean="0"/>
                  <a:t>The definition of narrow band at communication: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𝐵𝑊</m:t>
                    </m:r>
                  </m:oMath>
                </a14:m>
                <a:endParaRPr lang="en-US" altLang="zh-TW" sz="1800" dirty="0"/>
              </a:p>
              <a:p>
                <a:endParaRPr lang="en-US" altLang="zh-TW" sz="2400" dirty="0"/>
              </a:p>
              <a:p>
                <a:endParaRPr lang="en-US" altLang="zh-TW" sz="2400" dirty="0" smtClean="0"/>
              </a:p>
              <a:p>
                <a:endParaRPr lang="en-US" altLang="zh-TW" sz="2400" dirty="0" smtClean="0"/>
              </a:p>
              <a:p>
                <a:endParaRPr lang="en-US" altLang="zh-TW" sz="2400" dirty="0" smtClean="0"/>
              </a:p>
              <a:p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82" y="757382"/>
                <a:ext cx="12061317" cy="5837381"/>
              </a:xfrm>
              <a:blipFill>
                <a:blip r:embed="rId2"/>
                <a:stretch>
                  <a:fillRect l="-657" t="-14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235" y="3359934"/>
            <a:ext cx="5588241" cy="21823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82639" y="3222796"/>
            <a:ext cx="6207673" cy="23394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467" y="3309442"/>
            <a:ext cx="4037665" cy="180004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586376" y="3309441"/>
            <a:ext cx="4442691" cy="21048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404016" y="5009302"/>
                <a:ext cx="3328988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AM-FM</a:t>
                </a:r>
                <a:r>
                  <a:rPr lang="zh-TW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signal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016" y="5009302"/>
                <a:ext cx="3328988" cy="404983"/>
              </a:xfrm>
              <a:prstGeom prst="rect">
                <a:avLst/>
              </a:prstGeom>
              <a:blipFill>
                <a:blip r:embed="rId5"/>
                <a:stretch>
                  <a:fillRect l="-1648" t="-3030" b="-212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1128518" y="3268413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VMD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BEBF2E5-D2AF-49C7-8037-C604D6122DB6}"/>
                  </a:ext>
                </a:extLst>
              </p:cNvPr>
              <p:cNvSpPr/>
              <p:nvPr/>
            </p:nvSpPr>
            <p:spPr>
              <a:xfrm>
                <a:off x="2184300" y="6019800"/>
                <a:ext cx="2332140" cy="67659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TW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BEBF2E5-D2AF-49C7-8037-C604D6122D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300" y="6019800"/>
                <a:ext cx="2332140" cy="6765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箭號: 向右 9">
            <a:extLst>
              <a:ext uri="{FF2B5EF4-FFF2-40B4-BE49-F238E27FC236}">
                <a16:creationId xmlns:a16="http://schemas.microsoft.com/office/drawing/2014/main" id="{6F0F7406-9AC6-41EE-AB6B-4C7ACE46F26B}"/>
              </a:ext>
            </a:extLst>
          </p:cNvPr>
          <p:cNvSpPr/>
          <p:nvPr/>
        </p:nvSpPr>
        <p:spPr>
          <a:xfrm>
            <a:off x="1213241" y="6205979"/>
            <a:ext cx="971057" cy="260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B6A83AFD-2B17-4014-A244-52FA0DE274FF}"/>
                  </a:ext>
                </a:extLst>
              </p:cNvPr>
              <p:cNvSpPr txBox="1"/>
              <p:nvPr/>
            </p:nvSpPr>
            <p:spPr>
              <a:xfrm>
                <a:off x="347353" y="6096975"/>
                <a:ext cx="811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B6A83AFD-2B17-4014-A244-52FA0DE27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53" y="6096975"/>
                <a:ext cx="81118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箭號: 向右 12">
            <a:extLst>
              <a:ext uri="{FF2B5EF4-FFF2-40B4-BE49-F238E27FC236}">
                <a16:creationId xmlns:a16="http://schemas.microsoft.com/office/drawing/2014/main" id="{B7DE7393-0ABD-4F5B-94DB-17CC36CE2D9C}"/>
              </a:ext>
            </a:extLst>
          </p:cNvPr>
          <p:cNvSpPr/>
          <p:nvPr/>
        </p:nvSpPr>
        <p:spPr>
          <a:xfrm>
            <a:off x="4516440" y="6251576"/>
            <a:ext cx="971057" cy="260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5654775-F161-40B8-A1B9-E5E2ED1B9885}"/>
                  </a:ext>
                </a:extLst>
              </p:cNvPr>
              <p:cNvSpPr txBox="1"/>
              <p:nvPr/>
            </p:nvSpPr>
            <p:spPr>
              <a:xfrm>
                <a:off x="5418736" y="6106131"/>
                <a:ext cx="6773264" cy="493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5654775-F161-40B8-A1B9-E5E2ED1B9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736" y="6106131"/>
                <a:ext cx="6773264" cy="4932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3816109" y="4373449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(1)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3638424" y="4373449"/>
            <a:ext cx="878016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5600700" y="4373449"/>
            <a:ext cx="52300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1628775" y="4451129"/>
            <a:ext cx="1637434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5626402" y="4358430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(2)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160568" y="4451129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(3)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94302" y="5723094"/>
            <a:ext cx="21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Hilbert transform : </a:t>
            </a:r>
            <a:endParaRPr lang="zh-TW" altLang="en-US" sz="2000" dirty="0"/>
          </a:p>
        </p:txBody>
      </p:sp>
      <p:sp>
        <p:nvSpPr>
          <p:cNvPr id="28" name="矩形 27"/>
          <p:cNvSpPr/>
          <p:nvPr/>
        </p:nvSpPr>
        <p:spPr>
          <a:xfrm>
            <a:off x="194301" y="5699341"/>
            <a:ext cx="11911974" cy="1052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7586376" y="2229094"/>
            <a:ext cx="2462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altLang="zh-TW" dirty="0" smtClean="0">
                <a:solidFill>
                  <a:srgbClr val="FF0000"/>
                </a:solidFill>
              </a:rPr>
              <a:t>Hilbert transform</a:t>
            </a:r>
          </a:p>
          <a:p>
            <a:pPr marL="342900" indent="-342900">
              <a:buAutoNum type="arabicParenBoth"/>
            </a:pPr>
            <a:r>
              <a:rPr lang="en-US" altLang="zh-TW" dirty="0" smtClean="0">
                <a:solidFill>
                  <a:srgbClr val="FF0000"/>
                </a:solidFill>
              </a:rPr>
              <a:t>Modulation</a:t>
            </a:r>
          </a:p>
          <a:p>
            <a:pPr marL="342900" indent="-342900">
              <a:buAutoNum type="arabicParenBoth"/>
            </a:pPr>
            <a:r>
              <a:rPr lang="en-US" altLang="zh-TW" dirty="0" smtClean="0">
                <a:solidFill>
                  <a:srgbClr val="FF0000"/>
                </a:solidFill>
              </a:rPr>
              <a:t>Minimize bandwidth</a:t>
            </a:r>
          </a:p>
        </p:txBody>
      </p:sp>
      <p:cxnSp>
        <p:nvCxnSpPr>
          <p:cNvPr id="32" name="直線單箭頭接點 31"/>
          <p:cNvCxnSpPr/>
          <p:nvPr/>
        </p:nvCxnSpPr>
        <p:spPr>
          <a:xfrm flipH="1">
            <a:off x="6572250" y="2766697"/>
            <a:ext cx="1014126" cy="7017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94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273" y="115744"/>
            <a:ext cx="11665527" cy="52156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>Narrow bandlimited signal application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" y="637310"/>
            <a:ext cx="11988800" cy="6151418"/>
          </a:xfrm>
        </p:spPr>
        <p:txBody>
          <a:bodyPr/>
          <a:lstStyle/>
          <a:p>
            <a:r>
              <a:rPr lang="en-US" altLang="zh-TW" dirty="0" smtClean="0"/>
              <a:t>Advantages of </a:t>
            </a:r>
            <a:r>
              <a:rPr lang="en-US" altLang="zh-TW" dirty="0"/>
              <a:t>Narrow-bandlimited </a:t>
            </a:r>
            <a:r>
              <a:rPr lang="en-US" altLang="zh-TW" dirty="0" smtClean="0"/>
              <a:t>signal and its applications:</a:t>
            </a:r>
          </a:p>
          <a:p>
            <a:pPr lvl="1"/>
            <a:r>
              <a:rPr lang="en-US" altLang="zh-TW" dirty="0" smtClean="0"/>
              <a:t>Communication</a:t>
            </a:r>
          </a:p>
          <a:p>
            <a:pPr lvl="2"/>
            <a:r>
              <a:rPr lang="en-US" altLang="zh-TW" dirty="0" smtClean="0"/>
              <a:t>Bandwidth efficiency</a:t>
            </a:r>
          </a:p>
          <a:p>
            <a:pPr lvl="2"/>
            <a:r>
              <a:rPr lang="en-US" altLang="zh-TW" dirty="0" smtClean="0"/>
              <a:t>Low </a:t>
            </a:r>
            <a:r>
              <a:rPr lang="en-US" altLang="zh-TW" dirty="0"/>
              <a:t>power c</a:t>
            </a:r>
            <a:r>
              <a:rPr lang="en-US" altLang="zh-TW" dirty="0" smtClean="0"/>
              <a:t>onsumption</a:t>
            </a:r>
          </a:p>
          <a:p>
            <a:pPr lvl="2"/>
            <a:r>
              <a:rPr lang="en-US" altLang="zh-TW" dirty="0"/>
              <a:t>well-suited for long-distance communication systems</a:t>
            </a:r>
          </a:p>
          <a:p>
            <a:pPr lvl="1"/>
            <a:r>
              <a:rPr lang="en-US" altLang="zh-TW" dirty="0" smtClean="0"/>
              <a:t>Signal processing</a:t>
            </a:r>
          </a:p>
          <a:p>
            <a:pPr lvl="2"/>
            <a:r>
              <a:rPr lang="en-US" altLang="zh-TW" dirty="0" smtClean="0"/>
              <a:t>Reduce the </a:t>
            </a:r>
            <a:r>
              <a:rPr lang="en-US" altLang="zh-TW" dirty="0"/>
              <a:t>probability </a:t>
            </a:r>
            <a:r>
              <a:rPr lang="en-US" altLang="zh-TW" dirty="0" smtClean="0"/>
              <a:t>of interference </a:t>
            </a:r>
          </a:p>
          <a:p>
            <a:pPr lvl="3"/>
            <a:r>
              <a:rPr lang="en-US" altLang="zh-TW" dirty="0" smtClean="0"/>
              <a:t>The larger the bandwidth (wideband), the higher the probability of interference.</a:t>
            </a:r>
          </a:p>
          <a:p>
            <a:pPr lvl="2"/>
            <a:r>
              <a:rPr lang="en-US" altLang="zh-TW" dirty="0" smtClean="0"/>
              <a:t>Easy to filter</a:t>
            </a:r>
          </a:p>
          <a:p>
            <a:pPr lvl="2"/>
            <a:r>
              <a:rPr lang="en-US" altLang="zh-TW" dirty="0" smtClean="0"/>
              <a:t>Avoid overlapping between adjacent band</a:t>
            </a:r>
          </a:p>
          <a:p>
            <a:pPr lvl="2"/>
            <a:r>
              <a:rPr lang="en-US" altLang="zh-TW" dirty="0" smtClean="0"/>
              <a:t>Improved signal-to-noise ratio</a:t>
            </a:r>
          </a:p>
          <a:p>
            <a:pPr lvl="2"/>
            <a:r>
              <a:rPr lang="en-US" altLang="zh-TW" dirty="0"/>
              <a:t>Low </a:t>
            </a:r>
            <a:r>
              <a:rPr lang="en-US" altLang="zh-TW" dirty="0" smtClean="0"/>
              <a:t>power </a:t>
            </a:r>
            <a:r>
              <a:rPr lang="en-US" altLang="zh-TW" dirty="0"/>
              <a:t>c</a:t>
            </a:r>
            <a:r>
              <a:rPr lang="en-US" altLang="zh-TW" dirty="0" smtClean="0"/>
              <a:t>onsumption</a:t>
            </a:r>
            <a:endParaRPr lang="en-US" altLang="zh-TW" dirty="0"/>
          </a:p>
          <a:p>
            <a:pPr lvl="3"/>
            <a:r>
              <a:rPr lang="en-US" altLang="zh-TW" dirty="0"/>
              <a:t>Many wearable ECG devices operate on limited battery power. Narrow band signals require less processing and bandwidth, which can help conserve energy and extend device battery life.</a:t>
            </a:r>
          </a:p>
          <a:p>
            <a:pPr lvl="2"/>
            <a:r>
              <a:rPr lang="en-US" altLang="zh-TW" dirty="0" smtClean="0"/>
              <a:t>Compression</a:t>
            </a:r>
          </a:p>
          <a:p>
            <a:pPr marL="457200" lvl="1" indent="0">
              <a:buNone/>
            </a:pP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5CC496A1-225E-4EAE-96EF-3B065E27AB84}"/>
                  </a:ext>
                </a:extLst>
              </p:cNvPr>
              <p:cNvSpPr txBox="1"/>
              <p:nvPr/>
            </p:nvSpPr>
            <p:spPr>
              <a:xfrm>
                <a:off x="4545835" y="5352995"/>
                <a:ext cx="21128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 smtClean="0">
                    <a:solidFill>
                      <a:srgbClr val="FF0000"/>
                    </a:solidFill>
                  </a:rPr>
                  <a:t>Nyquist theorem: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endParaRPr lang="en-US" altLang="zh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5CC496A1-225E-4EAE-96EF-3B065E27A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835" y="5352995"/>
                <a:ext cx="2112822" cy="646331"/>
              </a:xfrm>
              <a:prstGeom prst="rect">
                <a:avLst/>
              </a:prstGeom>
              <a:blipFill>
                <a:blip r:embed="rId2"/>
                <a:stretch>
                  <a:fillRect l="-2023" t="-4717" r="-2023" b="-10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D245FD2F-4C62-492E-81A5-4597C1599111}"/>
                  </a:ext>
                </a:extLst>
              </p:cNvPr>
              <p:cNvSpPr txBox="1"/>
              <p:nvPr/>
            </p:nvSpPr>
            <p:spPr>
              <a:xfrm>
                <a:off x="6553199" y="5352995"/>
                <a:ext cx="472129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 smtClean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zh-TW" sz="1600" dirty="0">
                    <a:solidFill>
                      <a:srgbClr val="FF0000"/>
                    </a:solidFill>
                  </a:rPr>
                  <a:t> is the bandwidth of narrow bandlimited signals, then its number of samples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TW" sz="1600" dirty="0">
                    <a:solidFill>
                      <a:srgbClr val="FF0000"/>
                    </a:solidFill>
                  </a:rPr>
                  <a:t> in time domain is: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TW" sz="1600" dirty="0">
                  <a:solidFill>
                    <a:srgbClr val="FF0000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sz="1600" dirty="0">
                    <a:solidFill>
                      <a:srgbClr val="FF0000"/>
                    </a:solidFill>
                  </a:rPr>
                  <a:t> : Time duration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1600" dirty="0">
                    <a:solidFill>
                      <a:srgbClr val="FF0000"/>
                    </a:solidFill>
                  </a:rPr>
                  <a:t> : Sampling frequency</a:t>
                </a: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D245FD2F-4C62-492E-81A5-4597C1599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199" y="5352995"/>
                <a:ext cx="4721290" cy="1569660"/>
              </a:xfrm>
              <a:prstGeom prst="rect">
                <a:avLst/>
              </a:prstGeom>
              <a:blipFill>
                <a:blip r:embed="rId3"/>
                <a:stretch>
                  <a:fillRect l="-517" t="-1163" b="-38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13" y="1158876"/>
            <a:ext cx="3807588" cy="200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圖片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0" y="3255839"/>
            <a:ext cx="3608460" cy="140922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3964" y="97271"/>
            <a:ext cx="11850254" cy="702690"/>
          </a:xfrm>
        </p:spPr>
        <p:txBody>
          <a:bodyPr/>
          <a:lstStyle/>
          <a:p>
            <a:pPr algn="ctr"/>
            <a:r>
              <a:rPr lang="en-US" altLang="zh-TW" dirty="0"/>
              <a:t>Step of VMD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3964" y="949064"/>
            <a:ext cx="11850254" cy="5738064"/>
          </a:xfrm>
        </p:spPr>
        <p:txBody>
          <a:bodyPr/>
          <a:lstStyle/>
          <a:p>
            <a:r>
              <a:rPr lang="en-US" altLang="zh-TW" dirty="0" smtClean="0"/>
              <a:t>Step of VMD : </a:t>
            </a:r>
            <a:endParaRPr lang="zh-TW" altLang="en-US" dirty="0"/>
          </a:p>
        </p:txBody>
      </p:sp>
      <p:sp>
        <p:nvSpPr>
          <p:cNvPr id="17" name="向右箭號 16"/>
          <p:cNvSpPr/>
          <p:nvPr/>
        </p:nvSpPr>
        <p:spPr>
          <a:xfrm>
            <a:off x="3741201" y="1858857"/>
            <a:ext cx="822609" cy="32327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831697" y="1388060"/>
                <a:ext cx="3083921" cy="1211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Find a IMF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Such that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 smtClean="0"/>
                  <a:t>: Narrow band-limited</a:t>
                </a: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97" y="1388060"/>
                <a:ext cx="3083921" cy="1211422"/>
              </a:xfrm>
              <a:prstGeom prst="rect">
                <a:avLst/>
              </a:prstGeom>
              <a:blipFill>
                <a:blip r:embed="rId3"/>
                <a:stretch>
                  <a:fillRect l="-1581" t="-3030" r="-1581" b="-338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4572325" y="1304603"/>
            <a:ext cx="2070748" cy="1176012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649395" y="1309212"/>
                <a:ext cx="2054681" cy="1166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 smtClean="0"/>
                  <a:t>Hilbert transform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altLang="zh-TW" dirty="0" smtClean="0"/>
              </a:p>
              <a:p>
                <a:pPr algn="ctr"/>
                <a:r>
                  <a:rPr lang="en-US" altLang="zh-TW" dirty="0" smtClean="0"/>
                  <a:t>(Convolution)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395" y="1309212"/>
                <a:ext cx="2054681" cy="1166794"/>
              </a:xfrm>
              <a:prstGeom prst="rect">
                <a:avLst/>
              </a:prstGeom>
              <a:blipFill>
                <a:blip r:embed="rId4"/>
                <a:stretch>
                  <a:fillRect t="-3141" b="-78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/>
          <p:nvPr/>
        </p:nvSpPr>
        <p:spPr>
          <a:xfrm>
            <a:off x="7139962" y="1309151"/>
            <a:ext cx="2124206" cy="1185365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7514084" y="1433174"/>
                <a:ext cx="1390124" cy="93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Modulation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 smtClean="0"/>
                  <a:t>(Multiplying)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084" y="1433174"/>
                <a:ext cx="1390124" cy="932243"/>
              </a:xfrm>
              <a:prstGeom prst="rect">
                <a:avLst/>
              </a:prstGeom>
              <a:blipFill>
                <a:blip r:embed="rId5"/>
                <a:stretch>
                  <a:fillRect l="-3947" t="-3268" r="-3947" b="-98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向右箭號 23"/>
          <p:cNvSpPr/>
          <p:nvPr/>
        </p:nvSpPr>
        <p:spPr>
          <a:xfrm>
            <a:off x="6657236" y="1740198"/>
            <a:ext cx="496889" cy="32327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右箭號 24"/>
          <p:cNvSpPr/>
          <p:nvPr/>
        </p:nvSpPr>
        <p:spPr>
          <a:xfrm>
            <a:off x="9264168" y="1737660"/>
            <a:ext cx="496889" cy="32327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7258422" y="2544019"/>
                <a:ext cx="21201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dirty="0" smtClean="0">
                    <a:solidFill>
                      <a:srgbClr val="FF0000"/>
                    </a:solidFill>
                  </a:rPr>
                  <a:t>Find an appropriate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altLang="zh-TW" sz="16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altLang="zh-TW" sz="1600" dirty="0">
                    <a:solidFill>
                      <a:srgbClr val="FF0000"/>
                    </a:solidFill>
                  </a:rPr>
                  <a:t>t</a:t>
                </a:r>
                <a:r>
                  <a:rPr lang="en-US" altLang="zh-TW" sz="1600" dirty="0" smtClean="0">
                    <a:solidFill>
                      <a:srgbClr val="FF0000"/>
                    </a:solidFill>
                  </a:rPr>
                  <a:t>o shift to baseband</a:t>
                </a:r>
                <a:endParaRPr lang="zh-TW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422" y="2544019"/>
                <a:ext cx="2120131" cy="584775"/>
              </a:xfrm>
              <a:prstGeom prst="rect">
                <a:avLst/>
              </a:prstGeom>
              <a:blipFill>
                <a:blip r:embed="rId6"/>
                <a:stretch>
                  <a:fillRect l="-1441" t="-3125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4109453" y="2501206"/>
                <a:ext cx="3030509" cy="891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dirty="0" smtClean="0">
                    <a:solidFill>
                      <a:srgbClr val="FF0000"/>
                    </a:solidFill>
                  </a:rPr>
                  <a:t>Obtain analytic signal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ℋ𝒯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600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TW" alt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TW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453" y="2501206"/>
                <a:ext cx="3030509" cy="891141"/>
              </a:xfrm>
              <a:prstGeom prst="rect">
                <a:avLst/>
              </a:prstGeom>
              <a:blipFill>
                <a:blip r:embed="rId7"/>
                <a:stretch>
                  <a:fillRect t="-20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/>
          <p:cNvSpPr/>
          <p:nvPr/>
        </p:nvSpPr>
        <p:spPr>
          <a:xfrm>
            <a:off x="9795779" y="1275842"/>
            <a:ext cx="1666424" cy="1200164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9761057" y="1612271"/>
                <a:ext cx="17621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Partial derivative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057" y="1612271"/>
                <a:ext cx="1762149" cy="646331"/>
              </a:xfrm>
              <a:prstGeom prst="rect">
                <a:avLst/>
              </a:prstGeom>
              <a:blipFill>
                <a:blip r:embed="rId8"/>
                <a:stretch>
                  <a:fillRect l="-2768" t="-4673" r="-31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9856782" y="3595160"/>
            <a:ext cx="1666424" cy="1200164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9848994" y="4008717"/>
                <a:ext cx="16819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Square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norm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994" y="4008717"/>
                <a:ext cx="1681999" cy="369332"/>
              </a:xfrm>
              <a:prstGeom prst="rect">
                <a:avLst/>
              </a:prstGeom>
              <a:blipFill>
                <a:blip r:embed="rId9"/>
                <a:stretch>
                  <a:fillRect l="-3261" t="-10000" r="-2174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/>
          <p:cNvSpPr/>
          <p:nvPr/>
        </p:nvSpPr>
        <p:spPr>
          <a:xfrm>
            <a:off x="7521873" y="3595160"/>
            <a:ext cx="1666424" cy="1200164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7562588" y="3926478"/>
            <a:ext cx="1585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Summation all </a:t>
            </a:r>
          </a:p>
          <a:p>
            <a:pPr algn="ctr"/>
            <a:r>
              <a:rPr lang="en-US" altLang="zh-TW" dirty="0" smtClean="0"/>
              <a:t>IMF</a:t>
            </a:r>
            <a:endParaRPr lang="zh-TW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4588522" y="3587939"/>
            <a:ext cx="2046138" cy="1200164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4691231" y="3885369"/>
            <a:ext cx="1968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Minimization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algn="ctr"/>
            <a:r>
              <a:rPr lang="en-US" altLang="zh-TW" dirty="0"/>
              <a:t>a</a:t>
            </a:r>
            <a:r>
              <a:rPr lang="en-US" altLang="zh-TW" dirty="0" smtClean="0"/>
              <a:t>ll IMFs bandwidth</a:t>
            </a:r>
            <a:endParaRPr lang="zh-TW" altLang="en-US" dirty="0"/>
          </a:p>
        </p:txBody>
      </p:sp>
      <p:sp>
        <p:nvSpPr>
          <p:cNvPr id="38" name="向下箭號 37"/>
          <p:cNvSpPr/>
          <p:nvPr/>
        </p:nvSpPr>
        <p:spPr>
          <a:xfrm>
            <a:off x="10431828" y="2483227"/>
            <a:ext cx="360218" cy="1104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向左箭號 38"/>
          <p:cNvSpPr/>
          <p:nvPr/>
        </p:nvSpPr>
        <p:spPr>
          <a:xfrm>
            <a:off x="9221222" y="3987047"/>
            <a:ext cx="627772" cy="3429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向左箭號 39"/>
          <p:cNvSpPr/>
          <p:nvPr/>
        </p:nvSpPr>
        <p:spPr>
          <a:xfrm>
            <a:off x="6650860" y="4035143"/>
            <a:ext cx="863223" cy="3429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向左箭號 40"/>
          <p:cNvSpPr/>
          <p:nvPr/>
        </p:nvSpPr>
        <p:spPr>
          <a:xfrm>
            <a:off x="3939137" y="4016568"/>
            <a:ext cx="642634" cy="3429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262325" y="5139183"/>
            <a:ext cx="1722072" cy="1200164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282960" y="5203549"/>
            <a:ext cx="1726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 smtClean="0"/>
              <a:t>From time domain</a:t>
            </a:r>
          </a:p>
          <a:p>
            <a:pPr algn="ctr"/>
            <a:r>
              <a:rPr lang="en-US" altLang="zh-TW" sz="1600" dirty="0" smtClean="0"/>
              <a:t> to </a:t>
            </a:r>
          </a:p>
          <a:p>
            <a:pPr algn="ctr"/>
            <a:r>
              <a:rPr lang="en-US" altLang="zh-TW" sz="1600" dirty="0" smtClean="0"/>
              <a:t>spectral domain</a:t>
            </a:r>
            <a:endParaRPr lang="zh-TW" altLang="en-US" sz="1600" dirty="0"/>
          </a:p>
        </p:txBody>
      </p:sp>
      <p:pic>
        <p:nvPicPr>
          <p:cNvPr id="47" name="圖片 46">
            <a:extLst>
              <a:ext uri="{FF2B5EF4-FFF2-40B4-BE49-F238E27FC236}">
                <a16:creationId xmlns:a16="http://schemas.microsoft.com/office/drawing/2014/main" id="{06FA06BE-EE18-4353-9954-1C40758F99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0646" y="4889946"/>
            <a:ext cx="3347092" cy="1038537"/>
          </a:xfrm>
          <a:prstGeom prst="rect">
            <a:avLst/>
          </a:prstGeom>
        </p:spPr>
      </p:pic>
      <p:pic>
        <p:nvPicPr>
          <p:cNvPr id="48" name="圖片 47">
            <a:extLst>
              <a:ext uri="{FF2B5EF4-FFF2-40B4-BE49-F238E27FC236}">
                <a16:creationId xmlns:a16="http://schemas.microsoft.com/office/drawing/2014/main" id="{17E64F4C-B8CA-41A8-B774-84D5938B49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3223" y="5911724"/>
            <a:ext cx="3455941" cy="628995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6515354" y="5145827"/>
            <a:ext cx="2046138" cy="1200164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6410638" y="5209230"/>
            <a:ext cx="22555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From spectral domain</a:t>
            </a:r>
          </a:p>
          <a:p>
            <a:pPr algn="ctr"/>
            <a:r>
              <a:rPr lang="en-US" altLang="zh-TW" sz="1600" dirty="0" smtClean="0"/>
              <a:t> to </a:t>
            </a:r>
          </a:p>
          <a:p>
            <a:pPr algn="ctr"/>
            <a:r>
              <a:rPr lang="en-US" altLang="zh-TW" sz="1600" dirty="0" smtClean="0"/>
              <a:t>time domain</a:t>
            </a:r>
            <a:endParaRPr lang="zh-TW" altLang="en-US" sz="1600" dirty="0"/>
          </a:p>
        </p:txBody>
      </p:sp>
      <p:sp>
        <p:nvSpPr>
          <p:cNvPr id="51" name="矩形 50"/>
          <p:cNvSpPr/>
          <p:nvPr/>
        </p:nvSpPr>
        <p:spPr>
          <a:xfrm>
            <a:off x="8904573" y="5145827"/>
            <a:ext cx="620578" cy="1208232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文字方塊 51"/>
          <p:cNvSpPr txBox="1"/>
          <p:nvPr/>
        </p:nvSpPr>
        <p:spPr>
          <a:xfrm>
            <a:off x="8917292" y="557738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Real</a:t>
            </a:r>
            <a:endParaRPr lang="zh-TW" altLang="en-US" b="1" dirty="0"/>
          </a:p>
        </p:txBody>
      </p:sp>
      <p:sp>
        <p:nvSpPr>
          <p:cNvPr id="53" name="向右箭號 52"/>
          <p:cNvSpPr/>
          <p:nvPr/>
        </p:nvSpPr>
        <p:spPr>
          <a:xfrm>
            <a:off x="9525152" y="5612362"/>
            <a:ext cx="341848" cy="32327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向右箭號 53"/>
          <p:cNvSpPr/>
          <p:nvPr/>
        </p:nvSpPr>
        <p:spPr>
          <a:xfrm>
            <a:off x="8576073" y="5612362"/>
            <a:ext cx="328136" cy="32327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6704076" y="5984727"/>
                <a:ext cx="1757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(Inverse</a:t>
                </a:r>
                <a:r>
                  <a:rPr lang="zh-TW" altLang="en-US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𝓕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zh-TW" alt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b="1" dirty="0" smtClean="0"/>
                  <a:t>)</a:t>
                </a:r>
                <a:endParaRPr lang="zh-TW" altLang="en-US" b="1" dirty="0"/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076" y="5984727"/>
                <a:ext cx="1757406" cy="369332"/>
              </a:xfrm>
              <a:prstGeom prst="rect">
                <a:avLst/>
              </a:prstGeom>
              <a:blipFill>
                <a:blip r:embed="rId12"/>
                <a:stretch>
                  <a:fillRect l="-3125" t="-1166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777926" y="5970015"/>
                <a:ext cx="805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b="1" dirty="0" smtClean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𝓕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zh-TW" alt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b="1" dirty="0" smtClean="0"/>
                  <a:t>)</a:t>
                </a:r>
                <a:endParaRPr lang="zh-TW" altLang="en-US" b="1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26" y="5970015"/>
                <a:ext cx="805029" cy="369332"/>
              </a:xfrm>
              <a:prstGeom prst="rect">
                <a:avLst/>
              </a:prstGeom>
              <a:blipFill>
                <a:blip r:embed="rId13"/>
                <a:stretch>
                  <a:fillRect l="-6818" t="-8197" r="-5303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矩形 56"/>
          <p:cNvSpPr/>
          <p:nvPr/>
        </p:nvSpPr>
        <p:spPr>
          <a:xfrm>
            <a:off x="193964" y="3330269"/>
            <a:ext cx="3745173" cy="132763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/>
        </p:nvSpPr>
        <p:spPr>
          <a:xfrm>
            <a:off x="2433223" y="4841240"/>
            <a:ext cx="3540508" cy="187529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9" name="向右箭號 58"/>
          <p:cNvSpPr/>
          <p:nvPr/>
        </p:nvSpPr>
        <p:spPr>
          <a:xfrm>
            <a:off x="5987309" y="5600414"/>
            <a:ext cx="512468" cy="32327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向右箭號 59"/>
          <p:cNvSpPr/>
          <p:nvPr/>
        </p:nvSpPr>
        <p:spPr>
          <a:xfrm>
            <a:off x="2026468" y="5561996"/>
            <a:ext cx="396901" cy="32327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向下箭號 60"/>
          <p:cNvSpPr/>
          <p:nvPr/>
        </p:nvSpPr>
        <p:spPr>
          <a:xfrm>
            <a:off x="1095977" y="4676543"/>
            <a:ext cx="360218" cy="4692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/>
              <p:cNvSpPr txBox="1"/>
              <p:nvPr/>
            </p:nvSpPr>
            <p:spPr>
              <a:xfrm>
                <a:off x="9830397" y="5203549"/>
                <a:ext cx="2482667" cy="1488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Obtain IMF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/>
                  <a:t>Such that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Narrow band-limited 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0397" y="5203549"/>
                <a:ext cx="2482667" cy="1488421"/>
              </a:xfrm>
              <a:prstGeom prst="rect">
                <a:avLst/>
              </a:prstGeom>
              <a:blipFill>
                <a:blip r:embed="rId14"/>
                <a:stretch>
                  <a:fillRect l="-2211" t="-2459" r="-983" b="-86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文字方塊 62"/>
          <p:cNvSpPr txBox="1"/>
          <p:nvPr/>
        </p:nvSpPr>
        <p:spPr>
          <a:xfrm>
            <a:off x="2522581" y="6416254"/>
            <a:ext cx="3376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Solved in spectral domain with ADMM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574058" y="2928754"/>
            <a:ext cx="298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Constraint optimized problem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075677" y="6455163"/>
            <a:ext cx="5264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(Alternating </a:t>
            </a:r>
            <a:r>
              <a:rPr lang="en-US" altLang="zh-TW" dirty="0">
                <a:solidFill>
                  <a:srgbClr val="FF0000"/>
                </a:solidFill>
              </a:rPr>
              <a:t>Direction Method of </a:t>
            </a:r>
            <a:r>
              <a:rPr lang="en-US" altLang="zh-TW" dirty="0" smtClean="0">
                <a:solidFill>
                  <a:srgbClr val="FF0000"/>
                </a:solidFill>
              </a:rPr>
              <a:t>Multipliers (ADMM))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618" y="0"/>
            <a:ext cx="11628582" cy="844839"/>
          </a:xfrm>
        </p:spPr>
        <p:txBody>
          <a:bodyPr/>
          <a:lstStyle/>
          <a:p>
            <a:pPr algn="ctr"/>
            <a:r>
              <a:rPr lang="en-US" altLang="zh-TW" dirty="0" smtClean="0"/>
              <a:t>VMD: Hilbert transform and modulation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363" y="738909"/>
            <a:ext cx="11785837" cy="5920509"/>
          </a:xfrm>
        </p:spPr>
        <p:txBody>
          <a:bodyPr/>
          <a:lstStyle/>
          <a:p>
            <a:r>
              <a:rPr lang="en-US" altLang="zh-TW" dirty="0" smtClean="0"/>
              <a:t>The problem of frequency mixing :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87177" y="1440889"/>
                <a:ext cx="3962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TW" dirty="0" smtClean="0"/>
                  <a:t>Real signals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77" y="1440889"/>
                <a:ext cx="3962400" cy="369332"/>
              </a:xfrm>
              <a:prstGeom prst="rect">
                <a:avLst/>
              </a:prstGeom>
              <a:blipFill>
                <a:blip r:embed="rId3"/>
                <a:stretch>
                  <a:fillRect l="-1077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83191" y="5710978"/>
                <a:ext cx="8481617" cy="396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TW" dirty="0" smtClean="0"/>
                  <a:t>Complex signals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𝐴𝑛𝑎𝑙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𝑗𝑠𝑖𝑛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1" y="5710978"/>
                <a:ext cx="8481617" cy="396775"/>
              </a:xfrm>
              <a:prstGeom prst="rect">
                <a:avLst/>
              </a:prstGeom>
              <a:blipFill>
                <a:blip r:embed="rId4"/>
                <a:stretch>
                  <a:fillRect l="-503" t="-4615" b="-2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87177" y="1789336"/>
                <a:ext cx="11351493" cy="1170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TW" dirty="0" smtClean="0"/>
                  <a:t>Modulation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𝑗𝑠𝑖𝑛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𝑗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altLang="zh-TW" i="1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b="0" dirty="0" smtClean="0"/>
                  <a:t>                            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i="1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i="1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i="1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i="1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 </a:t>
                </a:r>
              </a:p>
              <a:p>
                <a:r>
                  <a:rPr lang="en-US" altLang="zh-TW" b="0" dirty="0" smtClean="0"/>
                  <a:t>                            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dirty="0" smtClean="0"/>
                  <a:t>  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(Frequency mixing)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77" y="1789336"/>
                <a:ext cx="11351493" cy="1170833"/>
              </a:xfrm>
              <a:prstGeom prst="rect">
                <a:avLst/>
              </a:prstGeom>
              <a:blipFill>
                <a:blip r:embed="rId5"/>
                <a:stretch>
                  <a:fillRect l="-376" t="-2083" b="-26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87177" y="6172352"/>
                <a:ext cx="6063675" cy="406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TW" dirty="0" smtClean="0"/>
                  <a:t>Modulation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𝐴𝑛𝑎𝑙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77" y="6172352"/>
                <a:ext cx="6063675" cy="406458"/>
              </a:xfrm>
              <a:prstGeom prst="rect">
                <a:avLst/>
              </a:prstGeom>
              <a:blipFill>
                <a:blip r:embed="rId6"/>
                <a:stretch>
                  <a:fillRect l="-704" t="-1515" b="-227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/>
          <p:cNvCxnSpPr/>
          <p:nvPr/>
        </p:nvCxnSpPr>
        <p:spPr>
          <a:xfrm>
            <a:off x="9208230" y="6377918"/>
            <a:ext cx="2540000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9605394" y="5260195"/>
            <a:ext cx="0" cy="112483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10119147" y="5815502"/>
            <a:ext cx="0" cy="562415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9474848" y="63779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9142648" y="4964615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Magnitude</a:t>
            </a:r>
            <a:endParaRPr lang="zh-TW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1694401" y="6200359"/>
                <a:ext cx="409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4401" y="6200359"/>
                <a:ext cx="40934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9886135" y="6355176"/>
                <a:ext cx="506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135" y="6355176"/>
                <a:ext cx="50629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單箭頭接點 18"/>
          <p:cNvCxnSpPr/>
          <p:nvPr/>
        </p:nvCxnSpPr>
        <p:spPr>
          <a:xfrm flipV="1">
            <a:off x="10798020" y="5841173"/>
            <a:ext cx="0" cy="562415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0412110" y="6396481"/>
                <a:ext cx="1056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2110" y="6396481"/>
                <a:ext cx="105605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單箭頭接點 20"/>
          <p:cNvCxnSpPr/>
          <p:nvPr/>
        </p:nvCxnSpPr>
        <p:spPr>
          <a:xfrm>
            <a:off x="7529223" y="4139503"/>
            <a:ext cx="3786748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8579288" y="3060147"/>
            <a:ext cx="0" cy="112483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9042589" y="3577087"/>
            <a:ext cx="0" cy="562415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8445021" y="41489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1262142" y="3961944"/>
                <a:ext cx="409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2142" y="3961944"/>
                <a:ext cx="40934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8789443" y="4114481"/>
                <a:ext cx="506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443" y="4114481"/>
                <a:ext cx="50629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單箭頭接點 27"/>
          <p:cNvCxnSpPr/>
          <p:nvPr/>
        </p:nvCxnSpPr>
        <p:spPr>
          <a:xfrm flipV="1">
            <a:off x="10920317" y="3577085"/>
            <a:ext cx="0" cy="562415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10386486" y="4123869"/>
                <a:ext cx="1056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486" y="4123869"/>
                <a:ext cx="105605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單箭頭接點 30"/>
          <p:cNvCxnSpPr/>
          <p:nvPr/>
        </p:nvCxnSpPr>
        <p:spPr>
          <a:xfrm flipV="1">
            <a:off x="8080031" y="3577088"/>
            <a:ext cx="0" cy="562415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7740322" y="4112922"/>
                <a:ext cx="679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22" y="4112922"/>
                <a:ext cx="67941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單箭頭接點 33"/>
          <p:cNvCxnSpPr/>
          <p:nvPr/>
        </p:nvCxnSpPr>
        <p:spPr>
          <a:xfrm flipV="1">
            <a:off x="9728017" y="3577086"/>
            <a:ext cx="0" cy="562415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9191184" y="4120831"/>
                <a:ext cx="12291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184" y="4120831"/>
                <a:ext cx="122918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字方塊 35"/>
          <p:cNvSpPr txBox="1"/>
          <p:nvPr/>
        </p:nvSpPr>
        <p:spPr>
          <a:xfrm>
            <a:off x="8049079" y="2746615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Magnitude</a:t>
            </a:r>
            <a:endParaRPr lang="zh-TW" altLang="en-US" sz="1600" dirty="0"/>
          </a:p>
        </p:txBody>
      </p:sp>
      <p:sp>
        <p:nvSpPr>
          <p:cNvPr id="47" name="手繪多邊形 46"/>
          <p:cNvSpPr/>
          <p:nvPr/>
        </p:nvSpPr>
        <p:spPr>
          <a:xfrm>
            <a:off x="8074263" y="3096098"/>
            <a:ext cx="1697176" cy="395925"/>
          </a:xfrm>
          <a:custGeom>
            <a:avLst/>
            <a:gdLst>
              <a:gd name="connsiteX0" fmla="*/ 0 w 1697176"/>
              <a:gd name="connsiteY0" fmla="*/ 395925 h 395925"/>
              <a:gd name="connsiteX1" fmla="*/ 94268 w 1697176"/>
              <a:gd name="connsiteY1" fmla="*/ 292231 h 395925"/>
              <a:gd name="connsiteX2" fmla="*/ 179110 w 1697176"/>
              <a:gd name="connsiteY2" fmla="*/ 197963 h 395925"/>
              <a:gd name="connsiteX3" fmla="*/ 329939 w 1697176"/>
              <a:gd name="connsiteY3" fmla="*/ 131975 h 395925"/>
              <a:gd name="connsiteX4" fmla="*/ 395926 w 1697176"/>
              <a:gd name="connsiteY4" fmla="*/ 113121 h 395925"/>
              <a:gd name="connsiteX5" fmla="*/ 424207 w 1697176"/>
              <a:gd name="connsiteY5" fmla="*/ 103694 h 395925"/>
              <a:gd name="connsiteX6" fmla="*/ 527901 w 1697176"/>
              <a:gd name="connsiteY6" fmla="*/ 94268 h 395925"/>
              <a:gd name="connsiteX7" fmla="*/ 584462 w 1697176"/>
              <a:gd name="connsiteY7" fmla="*/ 84841 h 395925"/>
              <a:gd name="connsiteX8" fmla="*/ 622169 w 1697176"/>
              <a:gd name="connsiteY8" fmla="*/ 65987 h 395925"/>
              <a:gd name="connsiteX9" fmla="*/ 669303 w 1697176"/>
              <a:gd name="connsiteY9" fmla="*/ 56560 h 395925"/>
              <a:gd name="connsiteX10" fmla="*/ 707011 w 1697176"/>
              <a:gd name="connsiteY10" fmla="*/ 47134 h 395925"/>
              <a:gd name="connsiteX11" fmla="*/ 735291 w 1697176"/>
              <a:gd name="connsiteY11" fmla="*/ 37707 h 395925"/>
              <a:gd name="connsiteX12" fmla="*/ 857840 w 1697176"/>
              <a:gd name="connsiteY12" fmla="*/ 28280 h 395925"/>
              <a:gd name="connsiteX13" fmla="*/ 923827 w 1697176"/>
              <a:gd name="connsiteY13" fmla="*/ 18853 h 395925"/>
              <a:gd name="connsiteX14" fmla="*/ 1018095 w 1697176"/>
              <a:gd name="connsiteY14" fmla="*/ 9426 h 395925"/>
              <a:gd name="connsiteX15" fmla="*/ 1046376 w 1697176"/>
              <a:gd name="connsiteY15" fmla="*/ 0 h 395925"/>
              <a:gd name="connsiteX16" fmla="*/ 1168924 w 1697176"/>
              <a:gd name="connsiteY16" fmla="*/ 18853 h 395925"/>
              <a:gd name="connsiteX17" fmla="*/ 1244339 w 1697176"/>
              <a:gd name="connsiteY17" fmla="*/ 47134 h 395925"/>
              <a:gd name="connsiteX18" fmla="*/ 1310326 w 1697176"/>
              <a:gd name="connsiteY18" fmla="*/ 75414 h 395925"/>
              <a:gd name="connsiteX19" fmla="*/ 1366887 w 1697176"/>
              <a:gd name="connsiteY19" fmla="*/ 94268 h 395925"/>
              <a:gd name="connsiteX20" fmla="*/ 1395167 w 1697176"/>
              <a:gd name="connsiteY20" fmla="*/ 103694 h 395925"/>
              <a:gd name="connsiteX21" fmla="*/ 1480009 w 1697176"/>
              <a:gd name="connsiteY21" fmla="*/ 169682 h 395925"/>
              <a:gd name="connsiteX22" fmla="*/ 1536569 w 1697176"/>
              <a:gd name="connsiteY22" fmla="*/ 197963 h 395925"/>
              <a:gd name="connsiteX23" fmla="*/ 1555423 w 1697176"/>
              <a:gd name="connsiteY23" fmla="*/ 226243 h 395925"/>
              <a:gd name="connsiteX24" fmla="*/ 1611984 w 1697176"/>
              <a:gd name="connsiteY24" fmla="*/ 273377 h 395925"/>
              <a:gd name="connsiteX25" fmla="*/ 1630838 w 1697176"/>
              <a:gd name="connsiteY25" fmla="*/ 301657 h 395925"/>
              <a:gd name="connsiteX26" fmla="*/ 1677972 w 1697176"/>
              <a:gd name="connsiteY26" fmla="*/ 358218 h 395925"/>
              <a:gd name="connsiteX27" fmla="*/ 1696825 w 1697176"/>
              <a:gd name="connsiteY27" fmla="*/ 179109 h 395925"/>
              <a:gd name="connsiteX28" fmla="*/ 1687398 w 1697176"/>
              <a:gd name="connsiteY28" fmla="*/ 263950 h 395925"/>
              <a:gd name="connsiteX29" fmla="*/ 1659118 w 1697176"/>
              <a:gd name="connsiteY29" fmla="*/ 367645 h 395925"/>
              <a:gd name="connsiteX30" fmla="*/ 1602557 w 1697176"/>
              <a:gd name="connsiteY30" fmla="*/ 348791 h 395925"/>
              <a:gd name="connsiteX31" fmla="*/ 1536569 w 1697176"/>
              <a:gd name="connsiteY31" fmla="*/ 311084 h 395925"/>
              <a:gd name="connsiteX32" fmla="*/ 1508289 w 1697176"/>
              <a:gd name="connsiteY32" fmla="*/ 301657 h 395925"/>
              <a:gd name="connsiteX33" fmla="*/ 1432875 w 1697176"/>
              <a:gd name="connsiteY33" fmla="*/ 301657 h 39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97176" h="395925">
                <a:moveTo>
                  <a:pt x="0" y="395925"/>
                </a:moveTo>
                <a:cubicBezTo>
                  <a:pt x="104671" y="249387"/>
                  <a:pt x="-8096" y="394595"/>
                  <a:pt x="94268" y="292231"/>
                </a:cubicBezTo>
                <a:cubicBezTo>
                  <a:pt x="109534" y="276965"/>
                  <a:pt x="155372" y="213223"/>
                  <a:pt x="179110" y="197963"/>
                </a:cubicBezTo>
                <a:cubicBezTo>
                  <a:pt x="231249" y="164445"/>
                  <a:pt x="273936" y="149207"/>
                  <a:pt x="329939" y="131975"/>
                </a:cubicBezTo>
                <a:cubicBezTo>
                  <a:pt x="351803" y="125248"/>
                  <a:pt x="374015" y="119694"/>
                  <a:pt x="395926" y="113121"/>
                </a:cubicBezTo>
                <a:cubicBezTo>
                  <a:pt x="405444" y="110266"/>
                  <a:pt x="414370" y="105099"/>
                  <a:pt x="424207" y="103694"/>
                </a:cubicBezTo>
                <a:cubicBezTo>
                  <a:pt x="458565" y="98786"/>
                  <a:pt x="493432" y="98323"/>
                  <a:pt x="527901" y="94268"/>
                </a:cubicBezTo>
                <a:cubicBezTo>
                  <a:pt x="546884" y="92035"/>
                  <a:pt x="565608" y="87983"/>
                  <a:pt x="584462" y="84841"/>
                </a:cubicBezTo>
                <a:cubicBezTo>
                  <a:pt x="597031" y="78556"/>
                  <a:pt x="608838" y="70431"/>
                  <a:pt x="622169" y="65987"/>
                </a:cubicBezTo>
                <a:cubicBezTo>
                  <a:pt x="637369" y="60920"/>
                  <a:pt x="653662" y="60036"/>
                  <a:pt x="669303" y="56560"/>
                </a:cubicBezTo>
                <a:cubicBezTo>
                  <a:pt x="681951" y="53750"/>
                  <a:pt x="694553" y="50693"/>
                  <a:pt x="707011" y="47134"/>
                </a:cubicBezTo>
                <a:cubicBezTo>
                  <a:pt x="716565" y="44404"/>
                  <a:pt x="725431" y="38940"/>
                  <a:pt x="735291" y="37707"/>
                </a:cubicBezTo>
                <a:cubicBezTo>
                  <a:pt x="775945" y="32625"/>
                  <a:pt x="817073" y="32357"/>
                  <a:pt x="857840" y="28280"/>
                </a:cubicBezTo>
                <a:cubicBezTo>
                  <a:pt x="879949" y="26069"/>
                  <a:pt x="901760" y="21449"/>
                  <a:pt x="923827" y="18853"/>
                </a:cubicBezTo>
                <a:cubicBezTo>
                  <a:pt x="955190" y="15163"/>
                  <a:pt x="986672" y="12568"/>
                  <a:pt x="1018095" y="9426"/>
                </a:cubicBezTo>
                <a:cubicBezTo>
                  <a:pt x="1027522" y="6284"/>
                  <a:pt x="1036439" y="0"/>
                  <a:pt x="1046376" y="0"/>
                </a:cubicBezTo>
                <a:cubicBezTo>
                  <a:pt x="1100668" y="0"/>
                  <a:pt x="1123385" y="7468"/>
                  <a:pt x="1168924" y="18853"/>
                </a:cubicBezTo>
                <a:cubicBezTo>
                  <a:pt x="1215478" y="49889"/>
                  <a:pt x="1179108" y="30827"/>
                  <a:pt x="1244339" y="47134"/>
                </a:cubicBezTo>
                <a:cubicBezTo>
                  <a:pt x="1284803" y="57250"/>
                  <a:pt x="1265354" y="57425"/>
                  <a:pt x="1310326" y="75414"/>
                </a:cubicBezTo>
                <a:cubicBezTo>
                  <a:pt x="1328778" y="82795"/>
                  <a:pt x="1348033" y="87984"/>
                  <a:pt x="1366887" y="94268"/>
                </a:cubicBezTo>
                <a:lnTo>
                  <a:pt x="1395167" y="103694"/>
                </a:lnTo>
                <a:cubicBezTo>
                  <a:pt x="1439472" y="147999"/>
                  <a:pt x="1412353" y="124578"/>
                  <a:pt x="1480009" y="169682"/>
                </a:cubicBezTo>
                <a:cubicBezTo>
                  <a:pt x="1516559" y="194049"/>
                  <a:pt x="1497539" y="184953"/>
                  <a:pt x="1536569" y="197963"/>
                </a:cubicBezTo>
                <a:cubicBezTo>
                  <a:pt x="1542854" y="207390"/>
                  <a:pt x="1547412" y="218232"/>
                  <a:pt x="1555423" y="226243"/>
                </a:cubicBezTo>
                <a:cubicBezTo>
                  <a:pt x="1629578" y="300398"/>
                  <a:pt x="1534763" y="180715"/>
                  <a:pt x="1611984" y="273377"/>
                </a:cubicBezTo>
                <a:cubicBezTo>
                  <a:pt x="1619237" y="282080"/>
                  <a:pt x="1623585" y="292953"/>
                  <a:pt x="1630838" y="301657"/>
                </a:cubicBezTo>
                <a:cubicBezTo>
                  <a:pt x="1691324" y="374240"/>
                  <a:pt x="1631161" y="288004"/>
                  <a:pt x="1677972" y="358218"/>
                </a:cubicBezTo>
                <a:cubicBezTo>
                  <a:pt x="1701345" y="288094"/>
                  <a:pt x="1696825" y="309713"/>
                  <a:pt x="1696825" y="179109"/>
                </a:cubicBezTo>
                <a:cubicBezTo>
                  <a:pt x="1696825" y="150655"/>
                  <a:pt x="1692343" y="235929"/>
                  <a:pt x="1687398" y="263950"/>
                </a:cubicBezTo>
                <a:cubicBezTo>
                  <a:pt x="1679423" y="309143"/>
                  <a:pt x="1671644" y="330069"/>
                  <a:pt x="1659118" y="367645"/>
                </a:cubicBezTo>
                <a:cubicBezTo>
                  <a:pt x="1640264" y="361360"/>
                  <a:pt x="1619093" y="359815"/>
                  <a:pt x="1602557" y="348791"/>
                </a:cubicBezTo>
                <a:cubicBezTo>
                  <a:pt x="1574155" y="329857"/>
                  <a:pt x="1570058" y="325437"/>
                  <a:pt x="1536569" y="311084"/>
                </a:cubicBezTo>
                <a:cubicBezTo>
                  <a:pt x="1527436" y="307170"/>
                  <a:pt x="1518185" y="302557"/>
                  <a:pt x="1508289" y="301657"/>
                </a:cubicBezTo>
                <a:cubicBezTo>
                  <a:pt x="1483254" y="299381"/>
                  <a:pt x="1458013" y="301657"/>
                  <a:pt x="1432875" y="301657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手繪多邊形 49"/>
          <p:cNvSpPr/>
          <p:nvPr/>
        </p:nvSpPr>
        <p:spPr>
          <a:xfrm>
            <a:off x="9035797" y="3025259"/>
            <a:ext cx="1924131" cy="466764"/>
          </a:xfrm>
          <a:custGeom>
            <a:avLst/>
            <a:gdLst>
              <a:gd name="connsiteX0" fmla="*/ 0 w 1924131"/>
              <a:gd name="connsiteY0" fmla="*/ 466764 h 466764"/>
              <a:gd name="connsiteX1" fmla="*/ 47134 w 1924131"/>
              <a:gd name="connsiteY1" fmla="*/ 410204 h 466764"/>
              <a:gd name="connsiteX2" fmla="*/ 56561 w 1924131"/>
              <a:gd name="connsiteY2" fmla="*/ 381923 h 466764"/>
              <a:gd name="connsiteX3" fmla="*/ 84842 w 1924131"/>
              <a:gd name="connsiteY3" fmla="*/ 344216 h 466764"/>
              <a:gd name="connsiteX4" fmla="*/ 131976 w 1924131"/>
              <a:gd name="connsiteY4" fmla="*/ 259375 h 466764"/>
              <a:gd name="connsiteX5" fmla="*/ 150829 w 1924131"/>
              <a:gd name="connsiteY5" fmla="*/ 231094 h 466764"/>
              <a:gd name="connsiteX6" fmla="*/ 207390 w 1924131"/>
              <a:gd name="connsiteY6" fmla="*/ 193387 h 466764"/>
              <a:gd name="connsiteX7" fmla="*/ 226244 w 1924131"/>
              <a:gd name="connsiteY7" fmla="*/ 165107 h 466764"/>
              <a:gd name="connsiteX8" fmla="*/ 311085 w 1924131"/>
              <a:gd name="connsiteY8" fmla="*/ 117973 h 466764"/>
              <a:gd name="connsiteX9" fmla="*/ 367646 w 1924131"/>
              <a:gd name="connsiteY9" fmla="*/ 80265 h 466764"/>
              <a:gd name="connsiteX10" fmla="*/ 395926 w 1924131"/>
              <a:gd name="connsiteY10" fmla="*/ 51985 h 466764"/>
              <a:gd name="connsiteX11" fmla="*/ 443060 w 1924131"/>
              <a:gd name="connsiteY11" fmla="*/ 42558 h 466764"/>
              <a:gd name="connsiteX12" fmla="*/ 923827 w 1924131"/>
              <a:gd name="connsiteY12" fmla="*/ 23705 h 466764"/>
              <a:gd name="connsiteX13" fmla="*/ 1178351 w 1924131"/>
              <a:gd name="connsiteY13" fmla="*/ 14278 h 466764"/>
              <a:gd name="connsiteX14" fmla="*/ 1234912 w 1924131"/>
              <a:gd name="connsiteY14" fmla="*/ 33131 h 466764"/>
              <a:gd name="connsiteX15" fmla="*/ 1291473 w 1924131"/>
              <a:gd name="connsiteY15" fmla="*/ 70839 h 466764"/>
              <a:gd name="connsiteX16" fmla="*/ 1319753 w 1924131"/>
              <a:gd name="connsiteY16" fmla="*/ 89692 h 466764"/>
              <a:gd name="connsiteX17" fmla="*/ 1357460 w 1924131"/>
              <a:gd name="connsiteY17" fmla="*/ 99119 h 466764"/>
              <a:gd name="connsiteX18" fmla="*/ 1461155 w 1924131"/>
              <a:gd name="connsiteY18" fmla="*/ 136826 h 466764"/>
              <a:gd name="connsiteX19" fmla="*/ 1536569 w 1924131"/>
              <a:gd name="connsiteY19" fmla="*/ 165107 h 466764"/>
              <a:gd name="connsiteX20" fmla="*/ 1564850 w 1924131"/>
              <a:gd name="connsiteY20" fmla="*/ 174533 h 466764"/>
              <a:gd name="connsiteX21" fmla="*/ 1621411 w 1924131"/>
              <a:gd name="connsiteY21" fmla="*/ 212241 h 466764"/>
              <a:gd name="connsiteX22" fmla="*/ 1677972 w 1924131"/>
              <a:gd name="connsiteY22" fmla="*/ 268802 h 466764"/>
              <a:gd name="connsiteX23" fmla="*/ 1706252 w 1924131"/>
              <a:gd name="connsiteY23" fmla="*/ 297082 h 466764"/>
              <a:gd name="connsiteX24" fmla="*/ 1791093 w 1924131"/>
              <a:gd name="connsiteY24" fmla="*/ 363070 h 466764"/>
              <a:gd name="connsiteX25" fmla="*/ 1819374 w 1924131"/>
              <a:gd name="connsiteY25" fmla="*/ 372496 h 466764"/>
              <a:gd name="connsiteX26" fmla="*/ 1866508 w 1924131"/>
              <a:gd name="connsiteY26" fmla="*/ 419630 h 466764"/>
              <a:gd name="connsiteX27" fmla="*/ 1894788 w 1924131"/>
              <a:gd name="connsiteY27" fmla="*/ 438484 h 466764"/>
              <a:gd name="connsiteX28" fmla="*/ 1885361 w 1924131"/>
              <a:gd name="connsiteY28" fmla="*/ 240521 h 466764"/>
              <a:gd name="connsiteX29" fmla="*/ 1894788 w 1924131"/>
              <a:gd name="connsiteY29" fmla="*/ 372496 h 466764"/>
              <a:gd name="connsiteX30" fmla="*/ 1913642 w 1924131"/>
              <a:gd name="connsiteY30" fmla="*/ 400777 h 466764"/>
              <a:gd name="connsiteX31" fmla="*/ 1923068 w 1924131"/>
              <a:gd name="connsiteY31" fmla="*/ 429057 h 466764"/>
              <a:gd name="connsiteX32" fmla="*/ 1894788 w 1924131"/>
              <a:gd name="connsiteY32" fmla="*/ 438484 h 466764"/>
              <a:gd name="connsiteX33" fmla="*/ 1687398 w 1924131"/>
              <a:gd name="connsiteY33" fmla="*/ 447911 h 46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24131" h="466764">
                <a:moveTo>
                  <a:pt x="0" y="466764"/>
                </a:moveTo>
                <a:cubicBezTo>
                  <a:pt x="15711" y="447911"/>
                  <a:pt x="33521" y="430624"/>
                  <a:pt x="47134" y="410204"/>
                </a:cubicBezTo>
                <a:cubicBezTo>
                  <a:pt x="52646" y="401936"/>
                  <a:pt x="51631" y="390551"/>
                  <a:pt x="56561" y="381923"/>
                </a:cubicBezTo>
                <a:cubicBezTo>
                  <a:pt x="64356" y="368282"/>
                  <a:pt x="75415" y="356785"/>
                  <a:pt x="84842" y="344216"/>
                </a:cubicBezTo>
                <a:cubicBezTo>
                  <a:pt x="101434" y="294438"/>
                  <a:pt x="88755" y="324207"/>
                  <a:pt x="131976" y="259375"/>
                </a:cubicBezTo>
                <a:cubicBezTo>
                  <a:pt x="138261" y="249948"/>
                  <a:pt x="141402" y="237379"/>
                  <a:pt x="150829" y="231094"/>
                </a:cubicBezTo>
                <a:lnTo>
                  <a:pt x="207390" y="193387"/>
                </a:lnTo>
                <a:cubicBezTo>
                  <a:pt x="213675" y="183960"/>
                  <a:pt x="217718" y="172568"/>
                  <a:pt x="226244" y="165107"/>
                </a:cubicBezTo>
                <a:cubicBezTo>
                  <a:pt x="266141" y="130197"/>
                  <a:pt x="272241" y="130920"/>
                  <a:pt x="311085" y="117973"/>
                </a:cubicBezTo>
                <a:cubicBezTo>
                  <a:pt x="329939" y="105404"/>
                  <a:pt x="351623" y="96288"/>
                  <a:pt x="367646" y="80265"/>
                </a:cubicBezTo>
                <a:cubicBezTo>
                  <a:pt x="377073" y="70838"/>
                  <a:pt x="384002" y="57947"/>
                  <a:pt x="395926" y="51985"/>
                </a:cubicBezTo>
                <a:cubicBezTo>
                  <a:pt x="410257" y="44820"/>
                  <a:pt x="427085" y="43787"/>
                  <a:pt x="443060" y="42558"/>
                </a:cubicBezTo>
                <a:cubicBezTo>
                  <a:pt x="538831" y="35191"/>
                  <a:pt x="855414" y="25985"/>
                  <a:pt x="923827" y="23705"/>
                </a:cubicBezTo>
                <a:cubicBezTo>
                  <a:pt x="1043060" y="-16040"/>
                  <a:pt x="960537" y="3906"/>
                  <a:pt x="1178351" y="14278"/>
                </a:cubicBezTo>
                <a:cubicBezTo>
                  <a:pt x="1197205" y="20562"/>
                  <a:pt x="1218376" y="22107"/>
                  <a:pt x="1234912" y="33131"/>
                </a:cubicBezTo>
                <a:lnTo>
                  <a:pt x="1291473" y="70839"/>
                </a:lnTo>
                <a:cubicBezTo>
                  <a:pt x="1300900" y="77123"/>
                  <a:pt x="1308762" y="86944"/>
                  <a:pt x="1319753" y="89692"/>
                </a:cubicBezTo>
                <a:lnTo>
                  <a:pt x="1357460" y="99119"/>
                </a:lnTo>
                <a:cubicBezTo>
                  <a:pt x="1416748" y="138645"/>
                  <a:pt x="1353142" y="100821"/>
                  <a:pt x="1461155" y="136826"/>
                </a:cubicBezTo>
                <a:cubicBezTo>
                  <a:pt x="1525368" y="158231"/>
                  <a:pt x="1446354" y="131277"/>
                  <a:pt x="1536569" y="165107"/>
                </a:cubicBezTo>
                <a:cubicBezTo>
                  <a:pt x="1545873" y="168596"/>
                  <a:pt x="1555423" y="171391"/>
                  <a:pt x="1564850" y="174533"/>
                </a:cubicBezTo>
                <a:cubicBezTo>
                  <a:pt x="1583704" y="187102"/>
                  <a:pt x="1605388" y="196218"/>
                  <a:pt x="1621411" y="212241"/>
                </a:cubicBezTo>
                <a:lnTo>
                  <a:pt x="1677972" y="268802"/>
                </a:lnTo>
                <a:lnTo>
                  <a:pt x="1706252" y="297082"/>
                </a:lnTo>
                <a:cubicBezTo>
                  <a:pt x="1730651" y="321481"/>
                  <a:pt x="1757269" y="351797"/>
                  <a:pt x="1791093" y="363070"/>
                </a:cubicBezTo>
                <a:lnTo>
                  <a:pt x="1819374" y="372496"/>
                </a:lnTo>
                <a:cubicBezTo>
                  <a:pt x="1894787" y="422773"/>
                  <a:pt x="1803663" y="356785"/>
                  <a:pt x="1866508" y="419630"/>
                </a:cubicBezTo>
                <a:cubicBezTo>
                  <a:pt x="1874519" y="427641"/>
                  <a:pt x="1885361" y="432199"/>
                  <a:pt x="1894788" y="438484"/>
                </a:cubicBezTo>
                <a:cubicBezTo>
                  <a:pt x="1891646" y="372496"/>
                  <a:pt x="1885361" y="306583"/>
                  <a:pt x="1885361" y="240521"/>
                </a:cubicBezTo>
                <a:cubicBezTo>
                  <a:pt x="1885361" y="196417"/>
                  <a:pt x="1887123" y="329063"/>
                  <a:pt x="1894788" y="372496"/>
                </a:cubicBezTo>
                <a:cubicBezTo>
                  <a:pt x="1896757" y="383653"/>
                  <a:pt x="1907357" y="391350"/>
                  <a:pt x="1913642" y="400777"/>
                </a:cubicBezTo>
                <a:cubicBezTo>
                  <a:pt x="1916784" y="410204"/>
                  <a:pt x="1927512" y="420170"/>
                  <a:pt x="1923068" y="429057"/>
                </a:cubicBezTo>
                <a:cubicBezTo>
                  <a:pt x="1918624" y="437945"/>
                  <a:pt x="1904664" y="437387"/>
                  <a:pt x="1894788" y="438484"/>
                </a:cubicBezTo>
                <a:cubicBezTo>
                  <a:pt x="1796779" y="449374"/>
                  <a:pt x="1770200" y="447911"/>
                  <a:pt x="1687398" y="447911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手繪多邊形 50"/>
          <p:cNvSpPr/>
          <p:nvPr/>
        </p:nvSpPr>
        <p:spPr>
          <a:xfrm>
            <a:off x="10120154" y="5570865"/>
            <a:ext cx="669304" cy="216816"/>
          </a:xfrm>
          <a:custGeom>
            <a:avLst/>
            <a:gdLst>
              <a:gd name="connsiteX0" fmla="*/ 0 w 669304"/>
              <a:gd name="connsiteY0" fmla="*/ 169682 h 216816"/>
              <a:gd name="connsiteX1" fmla="*/ 28281 w 669304"/>
              <a:gd name="connsiteY1" fmla="*/ 122548 h 216816"/>
              <a:gd name="connsiteX2" fmla="*/ 113122 w 669304"/>
              <a:gd name="connsiteY2" fmla="*/ 75414 h 216816"/>
              <a:gd name="connsiteX3" fmla="*/ 141403 w 669304"/>
              <a:gd name="connsiteY3" fmla="*/ 56560 h 216816"/>
              <a:gd name="connsiteX4" fmla="*/ 169683 w 669304"/>
              <a:gd name="connsiteY4" fmla="*/ 47134 h 216816"/>
              <a:gd name="connsiteX5" fmla="*/ 207390 w 669304"/>
              <a:gd name="connsiteY5" fmla="*/ 28280 h 216816"/>
              <a:gd name="connsiteX6" fmla="*/ 245097 w 669304"/>
              <a:gd name="connsiteY6" fmla="*/ 18853 h 216816"/>
              <a:gd name="connsiteX7" fmla="*/ 348792 w 669304"/>
              <a:gd name="connsiteY7" fmla="*/ 0 h 216816"/>
              <a:gd name="connsiteX8" fmla="*/ 452487 w 669304"/>
              <a:gd name="connsiteY8" fmla="*/ 9426 h 216816"/>
              <a:gd name="connsiteX9" fmla="*/ 480767 w 669304"/>
              <a:gd name="connsiteY9" fmla="*/ 28280 h 216816"/>
              <a:gd name="connsiteX10" fmla="*/ 509048 w 669304"/>
              <a:gd name="connsiteY10" fmla="*/ 37707 h 216816"/>
              <a:gd name="connsiteX11" fmla="*/ 537328 w 669304"/>
              <a:gd name="connsiteY11" fmla="*/ 65987 h 216816"/>
              <a:gd name="connsiteX12" fmla="*/ 565609 w 669304"/>
              <a:gd name="connsiteY12" fmla="*/ 84841 h 216816"/>
              <a:gd name="connsiteX13" fmla="*/ 622170 w 669304"/>
              <a:gd name="connsiteY13" fmla="*/ 141402 h 216816"/>
              <a:gd name="connsiteX14" fmla="*/ 641023 w 669304"/>
              <a:gd name="connsiteY14" fmla="*/ 169682 h 216816"/>
              <a:gd name="connsiteX15" fmla="*/ 669304 w 669304"/>
              <a:gd name="connsiteY15" fmla="*/ 179109 h 216816"/>
              <a:gd name="connsiteX16" fmla="*/ 659877 w 669304"/>
              <a:gd name="connsiteY16" fmla="*/ 75414 h 216816"/>
              <a:gd name="connsiteX17" fmla="*/ 650450 w 669304"/>
              <a:gd name="connsiteY17" fmla="*/ 103694 h 216816"/>
              <a:gd name="connsiteX18" fmla="*/ 641023 w 669304"/>
              <a:gd name="connsiteY18" fmla="*/ 169682 h 216816"/>
              <a:gd name="connsiteX19" fmla="*/ 612743 w 669304"/>
              <a:gd name="connsiteY19" fmla="*/ 188536 h 216816"/>
              <a:gd name="connsiteX20" fmla="*/ 584462 w 669304"/>
              <a:gd name="connsiteY20" fmla="*/ 169682 h 216816"/>
              <a:gd name="connsiteX21" fmla="*/ 471341 w 669304"/>
              <a:gd name="connsiteY21" fmla="*/ 197962 h 216816"/>
              <a:gd name="connsiteX22" fmla="*/ 443060 w 669304"/>
              <a:gd name="connsiteY22" fmla="*/ 207389 h 216816"/>
              <a:gd name="connsiteX23" fmla="*/ 405353 w 669304"/>
              <a:gd name="connsiteY23" fmla="*/ 216816 h 21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9304" h="216816">
                <a:moveTo>
                  <a:pt x="0" y="169682"/>
                </a:moveTo>
                <a:cubicBezTo>
                  <a:pt x="9427" y="153971"/>
                  <a:pt x="15325" y="135504"/>
                  <a:pt x="28281" y="122548"/>
                </a:cubicBezTo>
                <a:cubicBezTo>
                  <a:pt x="87727" y="63103"/>
                  <a:pt x="65706" y="99122"/>
                  <a:pt x="113122" y="75414"/>
                </a:cubicBezTo>
                <a:cubicBezTo>
                  <a:pt x="123256" y="70347"/>
                  <a:pt x="131269" y="61627"/>
                  <a:pt x="141403" y="56560"/>
                </a:cubicBezTo>
                <a:cubicBezTo>
                  <a:pt x="150291" y="52116"/>
                  <a:pt x="160550" y="51048"/>
                  <a:pt x="169683" y="47134"/>
                </a:cubicBezTo>
                <a:cubicBezTo>
                  <a:pt x="182599" y="41598"/>
                  <a:pt x="194232" y="33214"/>
                  <a:pt x="207390" y="28280"/>
                </a:cubicBezTo>
                <a:cubicBezTo>
                  <a:pt x="219521" y="23731"/>
                  <a:pt x="232450" y="21664"/>
                  <a:pt x="245097" y="18853"/>
                </a:cubicBezTo>
                <a:cubicBezTo>
                  <a:pt x="284631" y="10067"/>
                  <a:pt x="307851" y="6823"/>
                  <a:pt x="348792" y="0"/>
                </a:cubicBezTo>
                <a:cubicBezTo>
                  <a:pt x="383357" y="3142"/>
                  <a:pt x="418550" y="2154"/>
                  <a:pt x="452487" y="9426"/>
                </a:cubicBezTo>
                <a:cubicBezTo>
                  <a:pt x="463565" y="11800"/>
                  <a:pt x="470634" y="23213"/>
                  <a:pt x="480767" y="28280"/>
                </a:cubicBezTo>
                <a:cubicBezTo>
                  <a:pt x="489655" y="32724"/>
                  <a:pt x="499621" y="34565"/>
                  <a:pt x="509048" y="37707"/>
                </a:cubicBezTo>
                <a:cubicBezTo>
                  <a:pt x="518475" y="47134"/>
                  <a:pt x="527087" y="57453"/>
                  <a:pt x="537328" y="65987"/>
                </a:cubicBezTo>
                <a:cubicBezTo>
                  <a:pt x="546032" y="73240"/>
                  <a:pt x="557141" y="77314"/>
                  <a:pt x="565609" y="84841"/>
                </a:cubicBezTo>
                <a:cubicBezTo>
                  <a:pt x="585537" y="102555"/>
                  <a:pt x="607380" y="119217"/>
                  <a:pt x="622170" y="141402"/>
                </a:cubicBezTo>
                <a:cubicBezTo>
                  <a:pt x="628454" y="150829"/>
                  <a:pt x="632176" y="162605"/>
                  <a:pt x="641023" y="169682"/>
                </a:cubicBezTo>
                <a:cubicBezTo>
                  <a:pt x="648782" y="175890"/>
                  <a:pt x="659877" y="175967"/>
                  <a:pt x="669304" y="179109"/>
                </a:cubicBezTo>
                <a:cubicBezTo>
                  <a:pt x="666162" y="144544"/>
                  <a:pt x="668295" y="109085"/>
                  <a:pt x="659877" y="75414"/>
                </a:cubicBezTo>
                <a:cubicBezTo>
                  <a:pt x="657467" y="65774"/>
                  <a:pt x="652399" y="93950"/>
                  <a:pt x="650450" y="103694"/>
                </a:cubicBezTo>
                <a:cubicBezTo>
                  <a:pt x="646092" y="125482"/>
                  <a:pt x="650047" y="149378"/>
                  <a:pt x="641023" y="169682"/>
                </a:cubicBezTo>
                <a:cubicBezTo>
                  <a:pt x="636422" y="180035"/>
                  <a:pt x="622170" y="182251"/>
                  <a:pt x="612743" y="188536"/>
                </a:cubicBezTo>
                <a:cubicBezTo>
                  <a:pt x="603316" y="182251"/>
                  <a:pt x="595753" y="170623"/>
                  <a:pt x="584462" y="169682"/>
                </a:cubicBezTo>
                <a:cubicBezTo>
                  <a:pt x="483113" y="161236"/>
                  <a:pt x="525386" y="170940"/>
                  <a:pt x="471341" y="197962"/>
                </a:cubicBezTo>
                <a:cubicBezTo>
                  <a:pt x="462453" y="202406"/>
                  <a:pt x="452615" y="204659"/>
                  <a:pt x="443060" y="207389"/>
                </a:cubicBezTo>
                <a:cubicBezTo>
                  <a:pt x="430603" y="210948"/>
                  <a:pt x="405353" y="216816"/>
                  <a:pt x="405353" y="216816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793911" y="3084890"/>
                <a:ext cx="5904245" cy="2379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TW" dirty="0" smtClean="0"/>
                  <a:t>Hilbert transform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altLang="zh-TW" dirty="0" smtClean="0"/>
                  <a:t>Construct an analytic signal from a purely real signals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𝐴𝑛𝑎𝑙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endParaRPr lang="en-US" altLang="zh-TW" dirty="0" smtClean="0"/>
              </a:p>
              <a:p>
                <a:pPr marL="1200150" lvl="2" indent="-285750">
                  <a:buFont typeface="Wingdings" panose="05000000000000000000" pitchFamily="2" charset="2"/>
                  <a:buChar char="ü"/>
                </a:pPr>
                <a:r>
                  <a:rPr lang="en-US" altLang="zh-TW" dirty="0" smtClean="0"/>
                  <a:t>Instantaneous frequency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altLang="zh-TW" dirty="0" smtClean="0"/>
                  <a:t>Impulse response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</m:oMath>
                </a14:m>
                <a:endParaRPr lang="en-US" altLang="zh-TW" dirty="0" smtClean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altLang="zh-TW" dirty="0" smtClean="0"/>
                  <a:t>Frequency response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𝑗</m:t>
                    </m:r>
                    <m:f>
                      <m:fPr>
                        <m:type m:val="li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TW" dirty="0" smtClean="0"/>
                  <a:t> (All pass filter)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altLang="zh-TW" dirty="0"/>
                  <a:t>All pass </a:t>
                </a:r>
                <a:r>
                  <a:rPr lang="en-US" altLang="zh-TW" dirty="0" smtClean="0"/>
                  <a:t>filter , linear operator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altLang="zh-TW" dirty="0" smtClean="0"/>
                  <a:t>Reconstruction: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𝐴𝑛𝑎𝑙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11" y="3084890"/>
                <a:ext cx="5904245" cy="2379754"/>
              </a:xfrm>
              <a:prstGeom prst="rect">
                <a:avLst/>
              </a:prstGeom>
              <a:blipFill>
                <a:blip r:embed="rId15"/>
                <a:stretch>
                  <a:fillRect l="-619" t="-1282" r="-4644" b="-28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101363" y="156840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1</a:t>
            </a:r>
            <a:endParaRPr lang="zh-TW" altLang="en-US" sz="2000" b="1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161037" y="594252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/>
              <a:t>2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640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877" y="152634"/>
            <a:ext cx="11822546" cy="63637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/>
              <a:t>Without Hilbert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55469"/>
            <a:ext cx="12118109" cy="5784329"/>
          </a:xfrm>
        </p:spPr>
        <p:txBody>
          <a:bodyPr/>
          <a:lstStyle/>
          <a:p>
            <a:r>
              <a:rPr lang="en-US" altLang="zh-TW" dirty="0" smtClean="0"/>
              <a:t>Without Hilbert transform: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5109645" y="1843785"/>
            <a:ext cx="2124206" cy="1185365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483767" y="1967808"/>
                <a:ext cx="1390124" cy="946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Modulation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 smtClean="0"/>
                  <a:t>(Multiplying)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767" y="1967808"/>
                <a:ext cx="1390124" cy="946991"/>
              </a:xfrm>
              <a:prstGeom prst="rect">
                <a:avLst/>
              </a:prstGeom>
              <a:blipFill>
                <a:blip r:embed="rId3"/>
                <a:stretch>
                  <a:fillRect l="-3947" t="-3871" r="-3947" b="-83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向右箭號 18"/>
          <p:cNvSpPr/>
          <p:nvPr/>
        </p:nvSpPr>
        <p:spPr>
          <a:xfrm>
            <a:off x="4618468" y="2345487"/>
            <a:ext cx="496889" cy="32327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>
            <a:off x="7253935" y="2311402"/>
            <a:ext cx="438852" cy="32327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4757707" y="5117319"/>
            <a:ext cx="890612" cy="1200164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4852861" y="554594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Real</a:t>
            </a:r>
            <a:endParaRPr lang="zh-TW" altLang="en-US" b="1" dirty="0"/>
          </a:p>
        </p:txBody>
      </p:sp>
      <p:sp>
        <p:nvSpPr>
          <p:cNvPr id="25" name="矩形 24"/>
          <p:cNvSpPr/>
          <p:nvPr/>
        </p:nvSpPr>
        <p:spPr>
          <a:xfrm>
            <a:off x="9897182" y="5126953"/>
            <a:ext cx="2023723" cy="1200164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10045729" y="5173336"/>
            <a:ext cx="1726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 smtClean="0"/>
              <a:t>From time domain</a:t>
            </a:r>
          </a:p>
          <a:p>
            <a:pPr algn="ctr"/>
            <a:r>
              <a:rPr lang="en-US" altLang="zh-TW" sz="1600" dirty="0" smtClean="0"/>
              <a:t> to </a:t>
            </a:r>
          </a:p>
          <a:p>
            <a:pPr algn="ctr"/>
            <a:r>
              <a:rPr lang="en-US" altLang="zh-TW" sz="1600" dirty="0" smtClean="0"/>
              <a:t>spectral domain</a:t>
            </a:r>
            <a:endParaRPr lang="zh-TW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10539678" y="5942106"/>
                <a:ext cx="805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b="1" dirty="0" smtClean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𝓕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zh-TW" alt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b="1" dirty="0" smtClean="0"/>
                  <a:t>)</a:t>
                </a:r>
                <a:endParaRPr lang="zh-TW" altLang="en-US" b="1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9678" y="5942106"/>
                <a:ext cx="805029" cy="369332"/>
              </a:xfrm>
              <a:prstGeom prst="rect">
                <a:avLst/>
              </a:prstGeom>
              <a:blipFill>
                <a:blip r:embed="rId4"/>
                <a:stretch>
                  <a:fillRect l="-6818" t="-10000" r="-530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7"/>
          <p:cNvSpPr/>
          <p:nvPr/>
        </p:nvSpPr>
        <p:spPr>
          <a:xfrm>
            <a:off x="6230866" y="5109251"/>
            <a:ext cx="2046138" cy="1200164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6126150" y="5163702"/>
            <a:ext cx="22555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From spectral domain</a:t>
            </a:r>
          </a:p>
          <a:p>
            <a:pPr algn="ctr"/>
            <a:r>
              <a:rPr lang="en-US" altLang="zh-TW" sz="1600" dirty="0" smtClean="0"/>
              <a:t> to </a:t>
            </a:r>
          </a:p>
          <a:p>
            <a:pPr algn="ctr"/>
            <a:r>
              <a:rPr lang="en-US" altLang="zh-TW" sz="1600" dirty="0" smtClean="0"/>
              <a:t>time domain</a:t>
            </a:r>
            <a:endParaRPr lang="zh-TW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6547555" y="5948151"/>
                <a:ext cx="1757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(Inverse</a:t>
                </a:r>
                <a:r>
                  <a:rPr lang="zh-TW" altLang="en-US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𝓕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zh-TW" alt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b="1" dirty="0" smtClean="0"/>
                  <a:t>)</a:t>
                </a:r>
                <a:endParaRPr lang="zh-TW" altLang="en-US" b="1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555" y="5948151"/>
                <a:ext cx="1757406" cy="369332"/>
              </a:xfrm>
              <a:prstGeom prst="rect">
                <a:avLst/>
              </a:prstGeom>
              <a:blipFill>
                <a:blip r:embed="rId5"/>
                <a:stretch>
                  <a:fillRect l="-2778" t="-1166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向左箭號 32"/>
          <p:cNvSpPr/>
          <p:nvPr/>
        </p:nvSpPr>
        <p:spPr>
          <a:xfrm>
            <a:off x="5676276" y="5565966"/>
            <a:ext cx="528630" cy="3429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向左箭號 33"/>
          <p:cNvSpPr/>
          <p:nvPr/>
        </p:nvSpPr>
        <p:spPr>
          <a:xfrm>
            <a:off x="4277549" y="5537364"/>
            <a:ext cx="477610" cy="3429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8752837" y="5537364"/>
                <a:ext cx="7243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latin typeface="Cambria Math" panose="02040503050406030204" pitchFamily="18" charset="0"/>
                        </a:rPr>
                        <m:t>⋯⋯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837" y="5537364"/>
                <a:ext cx="72436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圖片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31" y="1419473"/>
            <a:ext cx="3257562" cy="1905818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42" y="1267052"/>
            <a:ext cx="4191531" cy="2292867"/>
          </a:xfrm>
          <a:prstGeom prst="rect">
            <a:avLst/>
          </a:prstGeom>
        </p:spPr>
      </p:pic>
      <p:sp>
        <p:nvSpPr>
          <p:cNvPr id="41" name="向下箭號 40"/>
          <p:cNvSpPr/>
          <p:nvPr/>
        </p:nvSpPr>
        <p:spPr>
          <a:xfrm>
            <a:off x="10728933" y="3552683"/>
            <a:ext cx="360218" cy="453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10752164" y="3971999"/>
                <a:ext cx="3097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2164" y="3971999"/>
                <a:ext cx="30970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向下箭號 42"/>
          <p:cNvSpPr/>
          <p:nvPr/>
        </p:nvSpPr>
        <p:spPr>
          <a:xfrm>
            <a:off x="10726905" y="4645687"/>
            <a:ext cx="360218" cy="453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向左箭號 43"/>
          <p:cNvSpPr/>
          <p:nvPr/>
        </p:nvSpPr>
        <p:spPr>
          <a:xfrm>
            <a:off x="9418363" y="5574129"/>
            <a:ext cx="477610" cy="3429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向左箭號 44"/>
          <p:cNvSpPr/>
          <p:nvPr/>
        </p:nvSpPr>
        <p:spPr>
          <a:xfrm>
            <a:off x="8304042" y="5574129"/>
            <a:ext cx="477610" cy="3429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7" name="圖片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8" y="4548827"/>
            <a:ext cx="3537657" cy="2008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1381463" y="3325291"/>
                <a:ext cx="3116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Initial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∙5∙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463" y="3325291"/>
                <a:ext cx="3116879" cy="369332"/>
              </a:xfrm>
              <a:prstGeom prst="rect">
                <a:avLst/>
              </a:prstGeom>
              <a:blipFill>
                <a:blip r:embed="rId11"/>
                <a:stretch>
                  <a:fillRect l="-1761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4717388" y="1392147"/>
                <a:ext cx="3013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zh-TW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be optimized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388" y="1392147"/>
                <a:ext cx="3013454" cy="369332"/>
              </a:xfrm>
              <a:prstGeom prst="rect">
                <a:avLst/>
              </a:prstGeom>
              <a:blipFill>
                <a:blip r:embed="rId12"/>
                <a:stretch>
                  <a:fillRect l="-1822" t="-8197" r="-121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10320530" y="2011760"/>
                <a:ext cx="1600375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530" y="2011760"/>
                <a:ext cx="1600375" cy="378245"/>
              </a:xfrm>
              <a:prstGeom prst="rect">
                <a:avLst/>
              </a:prstGeom>
              <a:blipFill>
                <a:blip r:embed="rId13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2668068" y="1924033"/>
                <a:ext cx="7763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068" y="1924033"/>
                <a:ext cx="77630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8178685" y="1976155"/>
                <a:ext cx="7763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685" y="1976155"/>
                <a:ext cx="77630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277948" y="3889736"/>
                <a:ext cx="44772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 smtClean="0"/>
                  <a:t>Obtain optimized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 smtClean="0"/>
                  <a:t>  (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Frequency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mixing</a:t>
                </a:r>
                <a:r>
                  <a:rPr lang="en-US" altLang="zh-TW" dirty="0" smtClean="0"/>
                  <a:t>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∙10∙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∙20∙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48" y="3889736"/>
                <a:ext cx="4477211" cy="646331"/>
              </a:xfrm>
              <a:prstGeom prst="rect">
                <a:avLst/>
              </a:prstGeom>
              <a:blipFill>
                <a:blip r:embed="rId16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文字方塊 54"/>
          <p:cNvSpPr txBox="1"/>
          <p:nvPr/>
        </p:nvSpPr>
        <p:spPr>
          <a:xfrm>
            <a:off x="8269242" y="4882965"/>
            <a:ext cx="1691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Solved in </a:t>
            </a:r>
          </a:p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spectral domain</a:t>
            </a:r>
            <a:endParaRPr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4618468" y="3889295"/>
                <a:ext cx="38906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 smtClean="0">
                    <a:solidFill>
                      <a:srgbClr val="FF0000"/>
                    </a:solidFill>
                  </a:rPr>
                  <a:t>The definition of IMF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TW" alt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zh-TW" alt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func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68" y="3889295"/>
                <a:ext cx="3890680" cy="646331"/>
              </a:xfrm>
              <a:prstGeom prst="rect">
                <a:avLst/>
              </a:prstGeom>
              <a:blipFill>
                <a:blip r:embed="rId17"/>
                <a:stretch>
                  <a:fillRect l="-1097" t="-4717" b="-10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8998024" y="131951"/>
                <a:ext cx="312008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 smtClean="0">
                    <a:solidFill>
                      <a:srgbClr val="FF0000"/>
                    </a:solidFill>
                  </a:rPr>
                  <a:t>Property of real signal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</a:rPr>
                  <a:t>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b="0" dirty="0" smtClean="0">
                  <a:solidFill>
                    <a:srgbClr val="FF0000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024" y="131951"/>
                <a:ext cx="3120085" cy="923330"/>
              </a:xfrm>
              <a:prstGeom prst="rect">
                <a:avLst/>
              </a:prstGeom>
              <a:blipFill>
                <a:blip r:embed="rId18"/>
                <a:stretch>
                  <a:fillRect l="-1172" t="-3974" r="-781" b="-72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矩形 36"/>
          <p:cNvSpPr/>
          <p:nvPr/>
        </p:nvSpPr>
        <p:spPr>
          <a:xfrm>
            <a:off x="8998024" y="80583"/>
            <a:ext cx="3115422" cy="1071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63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877" y="152634"/>
            <a:ext cx="11822546" cy="63637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/>
              <a:t>With Hilbert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55469"/>
            <a:ext cx="12118109" cy="5784329"/>
          </a:xfrm>
        </p:spPr>
        <p:txBody>
          <a:bodyPr/>
          <a:lstStyle/>
          <a:p>
            <a:r>
              <a:rPr lang="en-US" altLang="zh-TW" dirty="0" smtClean="0"/>
              <a:t>With Hilbert transform: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7987550" y="1593428"/>
            <a:ext cx="1103090" cy="1185365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8011576" y="1834079"/>
                <a:ext cx="1125629" cy="745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 smtClean="0"/>
                  <a:t>Modulation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sz="1400" dirty="0" smtClean="0"/>
              </a:p>
              <a:p>
                <a:r>
                  <a:rPr lang="en-US" altLang="zh-TW" sz="1400" dirty="0" smtClean="0"/>
                  <a:t>(Multiplying)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576" y="1834079"/>
                <a:ext cx="1125629" cy="745589"/>
              </a:xfrm>
              <a:prstGeom prst="rect">
                <a:avLst/>
              </a:prstGeom>
              <a:blipFill>
                <a:blip r:embed="rId3"/>
                <a:stretch>
                  <a:fillRect l="-1622" t="-1639" r="-541" b="-7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向右箭號 18"/>
          <p:cNvSpPr/>
          <p:nvPr/>
        </p:nvSpPr>
        <p:spPr>
          <a:xfrm>
            <a:off x="2728406" y="2089162"/>
            <a:ext cx="420877" cy="32327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>
            <a:off x="7624510" y="2043603"/>
            <a:ext cx="369978" cy="32327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4868738" y="4727074"/>
            <a:ext cx="890612" cy="1200164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4963892" y="515570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Real</a:t>
            </a:r>
            <a:endParaRPr lang="zh-TW" altLang="en-US" b="1" dirty="0"/>
          </a:p>
        </p:txBody>
      </p:sp>
      <p:sp>
        <p:nvSpPr>
          <p:cNvPr id="25" name="矩形 24"/>
          <p:cNvSpPr/>
          <p:nvPr/>
        </p:nvSpPr>
        <p:spPr>
          <a:xfrm>
            <a:off x="9987833" y="4672623"/>
            <a:ext cx="2023723" cy="1200164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10136380" y="4719006"/>
            <a:ext cx="1726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 smtClean="0"/>
              <a:t>From time domain</a:t>
            </a:r>
          </a:p>
          <a:p>
            <a:pPr algn="ctr"/>
            <a:r>
              <a:rPr lang="en-US" altLang="zh-TW" sz="1600" dirty="0" smtClean="0"/>
              <a:t> to </a:t>
            </a:r>
          </a:p>
          <a:p>
            <a:pPr algn="ctr"/>
            <a:r>
              <a:rPr lang="en-US" altLang="zh-TW" sz="1600" dirty="0" smtClean="0"/>
              <a:t>spectral domain</a:t>
            </a:r>
            <a:endParaRPr lang="zh-TW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10630329" y="5487776"/>
                <a:ext cx="805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b="1" dirty="0" smtClean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𝓕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zh-TW" alt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b="1" dirty="0" smtClean="0"/>
                  <a:t>)</a:t>
                </a:r>
                <a:endParaRPr lang="zh-TW" altLang="en-US" b="1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329" y="5487776"/>
                <a:ext cx="805029" cy="369332"/>
              </a:xfrm>
              <a:prstGeom prst="rect">
                <a:avLst/>
              </a:prstGeom>
              <a:blipFill>
                <a:blip r:embed="rId4"/>
                <a:stretch>
                  <a:fillRect l="-6818" t="-8197" r="-5303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7"/>
          <p:cNvSpPr/>
          <p:nvPr/>
        </p:nvSpPr>
        <p:spPr>
          <a:xfrm>
            <a:off x="6355665" y="4672623"/>
            <a:ext cx="2046138" cy="1200164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6250949" y="4727074"/>
            <a:ext cx="22555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From spectral domain</a:t>
            </a:r>
          </a:p>
          <a:p>
            <a:pPr algn="ctr"/>
            <a:r>
              <a:rPr lang="en-US" altLang="zh-TW" sz="1600" dirty="0" smtClean="0"/>
              <a:t> to </a:t>
            </a:r>
          </a:p>
          <a:p>
            <a:pPr algn="ctr"/>
            <a:r>
              <a:rPr lang="en-US" altLang="zh-TW" sz="1600" dirty="0" smtClean="0"/>
              <a:t>time domain</a:t>
            </a:r>
            <a:endParaRPr lang="zh-TW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6672354" y="5511523"/>
                <a:ext cx="17574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(Inverse</a:t>
                </a:r>
                <a:r>
                  <a:rPr lang="zh-TW" altLang="en-US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𝓕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zh-TW" alt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b="1" dirty="0" smtClean="0"/>
                  <a:t>)</a:t>
                </a:r>
                <a:endParaRPr lang="zh-TW" altLang="en-US" b="1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354" y="5511523"/>
                <a:ext cx="1757406" cy="369332"/>
              </a:xfrm>
              <a:prstGeom prst="rect">
                <a:avLst/>
              </a:prstGeom>
              <a:blipFill>
                <a:blip r:embed="rId5"/>
                <a:stretch>
                  <a:fillRect l="-3125" t="-983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向左箭號 32"/>
          <p:cNvSpPr/>
          <p:nvPr/>
        </p:nvSpPr>
        <p:spPr>
          <a:xfrm>
            <a:off x="5797509" y="5168617"/>
            <a:ext cx="528630" cy="3429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向左箭號 33"/>
          <p:cNvSpPr/>
          <p:nvPr/>
        </p:nvSpPr>
        <p:spPr>
          <a:xfrm>
            <a:off x="4348581" y="5182129"/>
            <a:ext cx="477610" cy="3429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8863536" y="5087666"/>
                <a:ext cx="7243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latin typeface="Cambria Math" panose="02040503050406030204" pitchFamily="18" charset="0"/>
                        </a:rPr>
                        <m:t>⋯⋯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536" y="5087666"/>
                <a:ext cx="72436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圖片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" y="1413968"/>
            <a:ext cx="2647565" cy="1548943"/>
          </a:xfrm>
          <a:prstGeom prst="rect">
            <a:avLst/>
          </a:prstGeom>
        </p:spPr>
      </p:pic>
      <p:sp>
        <p:nvSpPr>
          <p:cNvPr id="41" name="向下箭號 40"/>
          <p:cNvSpPr/>
          <p:nvPr/>
        </p:nvSpPr>
        <p:spPr>
          <a:xfrm>
            <a:off x="11164598" y="3011593"/>
            <a:ext cx="360218" cy="453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11189857" y="3492859"/>
                <a:ext cx="3097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9857" y="3492859"/>
                <a:ext cx="30970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向下箭號 42"/>
          <p:cNvSpPr/>
          <p:nvPr/>
        </p:nvSpPr>
        <p:spPr>
          <a:xfrm>
            <a:off x="11164598" y="4179162"/>
            <a:ext cx="360218" cy="453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向左箭號 43"/>
          <p:cNvSpPr/>
          <p:nvPr/>
        </p:nvSpPr>
        <p:spPr>
          <a:xfrm>
            <a:off x="9505469" y="5117319"/>
            <a:ext cx="477610" cy="3429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向左箭號 44"/>
          <p:cNvSpPr/>
          <p:nvPr/>
        </p:nvSpPr>
        <p:spPr>
          <a:xfrm>
            <a:off x="8434717" y="5149318"/>
            <a:ext cx="477610" cy="3429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87688" y="3011593"/>
                <a:ext cx="27853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smtClean="0"/>
                  <a:t>Initial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TW" altLang="en-US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zh-TW" altLang="en-US" sz="1600" b="0" i="1" smtClean="0">
                                <a:latin typeface="Cambria Math" panose="02040503050406030204" pitchFamily="18" charset="0"/>
                              </a:rPr>
                              <m:t>∙5∙</m:t>
                            </m:r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8" y="3011593"/>
                <a:ext cx="2785378" cy="338554"/>
              </a:xfrm>
              <a:prstGeom prst="rect">
                <a:avLst/>
              </a:prstGeom>
              <a:blipFill>
                <a:blip r:embed="rId9"/>
                <a:stretch>
                  <a:fillRect l="-1094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7166795" y="1088533"/>
                <a:ext cx="3013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zh-TW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be optimized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795" y="1088533"/>
                <a:ext cx="3013454" cy="369332"/>
              </a:xfrm>
              <a:prstGeom prst="rect">
                <a:avLst/>
              </a:prstGeom>
              <a:blipFill>
                <a:blip r:embed="rId10"/>
                <a:stretch>
                  <a:fillRect l="-1822" t="-10000" r="-1215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1107611" y="1819107"/>
                <a:ext cx="7763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611" y="1819107"/>
                <a:ext cx="77630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459599" y="3644816"/>
                <a:ext cx="44772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 smtClean="0"/>
                  <a:t>Obtain optimized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∙20∙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99" y="3644816"/>
                <a:ext cx="4477211" cy="646331"/>
              </a:xfrm>
              <a:prstGeom prst="rect">
                <a:avLst/>
              </a:prstGeom>
              <a:blipFill>
                <a:blip r:embed="rId12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文字方塊 54"/>
          <p:cNvSpPr txBox="1"/>
          <p:nvPr/>
        </p:nvSpPr>
        <p:spPr>
          <a:xfrm>
            <a:off x="8349460" y="4503307"/>
            <a:ext cx="1691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Solved in </a:t>
            </a:r>
          </a:p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spectral domain</a:t>
            </a:r>
            <a:endParaRPr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3977419" y="3650083"/>
                <a:ext cx="35638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 smtClean="0">
                    <a:solidFill>
                      <a:srgbClr val="FF0000"/>
                    </a:solidFill>
                  </a:rPr>
                  <a:t>The definition of IMF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TW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TW" alt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altLang="zh-TW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TW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TW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zh-TW" alt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func>
                  </m:oMath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419" y="3650083"/>
                <a:ext cx="3563861" cy="584775"/>
              </a:xfrm>
              <a:prstGeom prst="rect">
                <a:avLst/>
              </a:prstGeom>
              <a:blipFill>
                <a:blip r:embed="rId13"/>
                <a:stretch>
                  <a:fillRect l="-684" t="-3125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/>
          <p:cNvSpPr/>
          <p:nvPr/>
        </p:nvSpPr>
        <p:spPr>
          <a:xfrm>
            <a:off x="3167420" y="1595756"/>
            <a:ext cx="1515326" cy="1185365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2891134" y="1741267"/>
                <a:ext cx="2054681" cy="92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400" dirty="0" smtClean="0"/>
                  <a:t>Hilbert transform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140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TW" altLang="en-US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altLang="zh-TW" sz="1400" dirty="0" smtClean="0"/>
              </a:p>
              <a:p>
                <a:pPr algn="ctr"/>
                <a:r>
                  <a:rPr lang="en-US" altLang="zh-TW" sz="1400" dirty="0" smtClean="0"/>
                  <a:t>(Convolution)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134" y="1741267"/>
                <a:ext cx="2054681" cy="927946"/>
              </a:xfrm>
              <a:prstGeom prst="rect">
                <a:avLst/>
              </a:prstGeom>
              <a:blipFill>
                <a:blip r:embed="rId14"/>
                <a:stretch>
                  <a:fillRect t="-1316" b="-59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24" y="1429394"/>
            <a:ext cx="2571786" cy="1582199"/>
          </a:xfrm>
          <a:prstGeom prst="rect">
            <a:avLst/>
          </a:prstGeom>
        </p:spPr>
      </p:pic>
      <p:sp>
        <p:nvSpPr>
          <p:cNvPr id="38" name="向右箭號 37"/>
          <p:cNvSpPr/>
          <p:nvPr/>
        </p:nvSpPr>
        <p:spPr>
          <a:xfrm>
            <a:off x="4702166" y="2056941"/>
            <a:ext cx="350557" cy="32327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向右箭號 45"/>
          <p:cNvSpPr/>
          <p:nvPr/>
        </p:nvSpPr>
        <p:spPr>
          <a:xfrm>
            <a:off x="9114665" y="2055206"/>
            <a:ext cx="293199" cy="32327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64" y="1413435"/>
            <a:ext cx="2784135" cy="162168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2" y="4351790"/>
            <a:ext cx="3638116" cy="19933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9037301" y="86485"/>
                <a:ext cx="312008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 smtClean="0">
                    <a:solidFill>
                      <a:srgbClr val="FF0000"/>
                    </a:solidFill>
                  </a:rPr>
                  <a:t>Property of real signal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</a:rPr>
                  <a:t>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b="0" dirty="0" smtClean="0">
                  <a:solidFill>
                    <a:srgbClr val="FF0000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301" y="86485"/>
                <a:ext cx="3120085" cy="923330"/>
              </a:xfrm>
              <a:prstGeom prst="rect">
                <a:avLst/>
              </a:prstGeom>
              <a:blipFill>
                <a:blip r:embed="rId18"/>
                <a:stretch>
                  <a:fillRect l="-1172" t="-3289" r="-781" b="-65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矩形 46"/>
          <p:cNvSpPr/>
          <p:nvPr/>
        </p:nvSpPr>
        <p:spPr>
          <a:xfrm>
            <a:off x="9037301" y="35117"/>
            <a:ext cx="3115422" cy="1071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76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286327" y="88035"/>
                <a:ext cx="11702473" cy="787308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altLang="zh-TW" dirty="0" smtClean="0"/>
                  <a:t>VMD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86327" y="88035"/>
                <a:ext cx="11702473" cy="787308"/>
              </a:xfrm>
              <a:blipFill>
                <a:blip r:embed="rId3"/>
                <a:stretch>
                  <a:fillRect t="-8462" b="-269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6326" y="927182"/>
            <a:ext cx="11702473" cy="5625605"/>
          </a:xfrm>
        </p:spPr>
        <p:txBody>
          <a:bodyPr/>
          <a:lstStyle/>
          <a:p>
            <a:r>
              <a:rPr lang="en-US" altLang="zh-TW" sz="2400" dirty="0"/>
              <a:t>Property </a:t>
            </a:r>
            <a:r>
              <a:rPr lang="en-US" altLang="zh-TW" sz="2400" dirty="0" smtClean="0"/>
              <a:t>of band-limited signals:</a:t>
            </a:r>
          </a:p>
          <a:p>
            <a:pPr lvl="1"/>
            <a:r>
              <a:rPr lang="en-US" altLang="zh-TW" sz="2000" dirty="0" smtClean="0"/>
              <a:t>Band-limited </a:t>
            </a:r>
            <a:r>
              <a:rPr lang="en-US" altLang="zh-TW" sz="2000" dirty="0"/>
              <a:t>signals change slowly in time domain</a:t>
            </a:r>
            <a:r>
              <a:rPr lang="en-US" altLang="zh-TW" sz="2000" dirty="0" smtClean="0"/>
              <a:t>. (Smoothness)</a:t>
            </a:r>
          </a:p>
          <a:p>
            <a:pPr lvl="1"/>
            <a:r>
              <a:rPr lang="en-US" altLang="zh-TW" sz="2000" dirty="0" smtClean="0"/>
              <a:t>Band-limited signals are not time-limited.</a:t>
            </a:r>
          </a:p>
          <a:p>
            <a:pPr lvl="1"/>
            <a:r>
              <a:rPr lang="en-US" altLang="zh-TW" sz="2000" dirty="0" smtClean="0"/>
              <a:t>Time-limited signals are not band-limited.</a:t>
            </a:r>
            <a:endParaRPr lang="zh-TW" altLang="en-US" sz="2000" dirty="0"/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980777" y="2564002"/>
            <a:ext cx="2124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Frequency domain</a:t>
            </a:r>
            <a:endParaRPr lang="zh-TW" altLang="en-US" sz="2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834298" y="2548743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Time domain</a:t>
            </a:r>
            <a:endParaRPr lang="zh-TW" altLang="en-US" sz="20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17" y="3948327"/>
            <a:ext cx="4677661" cy="290619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17" y="3034852"/>
            <a:ext cx="4546285" cy="920245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1339425" y="2530190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Smoothness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216387" y="2735589"/>
            <a:ext cx="1794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Band-unlimited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98877" y="2463687"/>
                <a:ext cx="729046" cy="570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77" y="2463687"/>
                <a:ext cx="729046" cy="570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向下箭號 19"/>
          <p:cNvSpPr/>
          <p:nvPr/>
        </p:nvSpPr>
        <p:spPr>
          <a:xfrm>
            <a:off x="1858198" y="3373725"/>
            <a:ext cx="358219" cy="295576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1699936" y="2951033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small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743097" y="6329494"/>
            <a:ext cx="64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large</a:t>
            </a:r>
            <a:endParaRPr lang="zh-TW" altLang="en-US" dirty="0"/>
          </a:p>
        </p:txBody>
      </p:sp>
      <p:sp>
        <p:nvSpPr>
          <p:cNvPr id="23" name="向上箭號 22"/>
          <p:cNvSpPr/>
          <p:nvPr/>
        </p:nvSpPr>
        <p:spPr>
          <a:xfrm>
            <a:off x="736252" y="3320213"/>
            <a:ext cx="312718" cy="3007339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473503" y="636966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small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68772" y="2963072"/>
            <a:ext cx="64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large</a:t>
            </a:r>
            <a:endParaRPr lang="zh-TW" altLang="en-US" dirty="0"/>
          </a:p>
        </p:txBody>
      </p:sp>
      <p:grpSp>
        <p:nvGrpSpPr>
          <p:cNvPr id="27" name="群組 26"/>
          <p:cNvGrpSpPr/>
          <p:nvPr/>
        </p:nvGrpSpPr>
        <p:grpSpPr>
          <a:xfrm>
            <a:off x="9168206" y="3844487"/>
            <a:ext cx="2491964" cy="1058944"/>
            <a:chOff x="8089096" y="3158910"/>
            <a:chExt cx="2491964" cy="10589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/>
                <p:cNvSpPr txBox="1"/>
                <p:nvPr/>
              </p:nvSpPr>
              <p:spPr>
                <a:xfrm>
                  <a:off x="8089096" y="3158910"/>
                  <a:ext cx="2491964" cy="10589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l"/>
                  </a:pPr>
                  <a:r>
                    <a:rPr lang="en-US" altLang="zh-TW" dirty="0" smtClean="0">
                      <a:solidFill>
                        <a:srgbClr val="FF0000"/>
                      </a:solidFill>
                      <a:ea typeface="Cambria Math" panose="02040503050406030204" pitchFamily="18" charset="0"/>
                    </a:rPr>
                    <a:t>Differential :  </a:t>
                  </a:r>
                </a:p>
                <a:p>
                  <a:r>
                    <a:rPr lang="zh-TW" altLang="en-US" dirty="0">
                      <a:solidFill>
                        <a:srgbClr val="FF0000"/>
                      </a:solidFill>
                      <a:ea typeface="Cambria Math" panose="02040503050406030204" pitchFamily="18" charset="0"/>
                    </a:rPr>
                    <a:t> </a:t>
                  </a:r>
                  <a:r>
                    <a:rPr lang="zh-TW" altLang="en-US" dirty="0" smtClean="0">
                      <a:solidFill>
                        <a:srgbClr val="FF0000"/>
                      </a:solidFill>
                      <a:ea typeface="Cambria Math" panose="02040503050406030204" pitchFamily="18" charset="0"/>
                    </a:rPr>
                    <a:t>  </a:t>
                  </a:r>
                  <a:endParaRPr lang="en-US" altLang="zh-TW" dirty="0" smtClean="0">
                    <a:solidFill>
                      <a:srgbClr val="FF0000"/>
                    </a:solidFill>
                    <a:ea typeface="Cambria Math" panose="02040503050406030204" pitchFamily="18" charset="0"/>
                  </a:endParaRPr>
                </a:p>
                <a:p>
                  <a:r>
                    <a:rPr lang="zh-TW" altLang="en-US" dirty="0">
                      <a:solidFill>
                        <a:srgbClr val="FF0000"/>
                      </a:solidFill>
                      <a:ea typeface="Cambria Math" panose="02040503050406030204" pitchFamily="18" charset="0"/>
                    </a:rPr>
                    <a:t> </a:t>
                  </a:r>
                  <a:r>
                    <a:rPr lang="zh-TW" altLang="en-US" dirty="0" smtClean="0">
                      <a:solidFill>
                        <a:srgbClr val="FF0000"/>
                      </a:solidFill>
                      <a:ea typeface="Cambria Math" panose="02040503050406030204" pitchFamily="18" charset="0"/>
                    </a:rPr>
                    <a:t>   </a:t>
                  </a:r>
                  <a:r>
                    <a:rPr lang="en-US" altLang="zh-TW" dirty="0" smtClean="0">
                      <a:solidFill>
                        <a:srgbClr val="FF0000"/>
                      </a:solidFill>
                      <a:ea typeface="Cambria Math" panose="020405030504060302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  <m:d>
                            <m:d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a14:m>
                  <a:r>
                    <a:rPr lang="zh-TW" altLang="en-US" dirty="0" smtClean="0">
                      <a:solidFill>
                        <a:srgbClr val="FF0000"/>
                      </a:solidFill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zh-TW" alt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↔</m:t>
                      </m:r>
                    </m:oMath>
                  </a14:m>
                  <a:r>
                    <a:rPr lang="zh-TW" altLang="en-US" dirty="0" smtClean="0">
                      <a:solidFill>
                        <a:srgbClr val="FF0000"/>
                      </a:solidFill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zh-TW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acc>
                        <m:accPr>
                          <m:chr m:val="̂"/>
                          <m:ctrlPr>
                            <a:rPr lang="zh-TW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a14:m>
                  <a:r>
                    <a:rPr lang="zh-TW" alt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18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9096" y="3158910"/>
                  <a:ext cx="2491964" cy="1058944"/>
                </a:xfrm>
                <a:prstGeom prst="rect">
                  <a:avLst/>
                </a:prstGeom>
                <a:blipFill>
                  <a:blip r:embed="rId7"/>
                  <a:stretch>
                    <a:fillRect l="-1467" t="-3468" b="-57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字方塊 25"/>
                <p:cNvSpPr txBox="1"/>
                <p:nvPr/>
              </p:nvSpPr>
              <p:spPr>
                <a:xfrm>
                  <a:off x="9005276" y="3568371"/>
                  <a:ext cx="659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zh-TW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文字方塊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5276" y="3568371"/>
                  <a:ext cx="65960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文字方塊 31"/>
          <p:cNvSpPr txBox="1"/>
          <p:nvPr/>
        </p:nvSpPr>
        <p:spPr>
          <a:xfrm>
            <a:off x="7351039" y="6380023"/>
            <a:ext cx="1525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Band-limited</a:t>
            </a:r>
            <a:endParaRPr lang="zh-TW" altLang="en-US" sz="2000" dirty="0"/>
          </a:p>
        </p:txBody>
      </p:sp>
      <p:sp>
        <p:nvSpPr>
          <p:cNvPr id="33" name="上-下雙向箭號 32"/>
          <p:cNvSpPr/>
          <p:nvPr/>
        </p:nvSpPr>
        <p:spPr>
          <a:xfrm>
            <a:off x="7922024" y="3147738"/>
            <a:ext cx="329938" cy="3180446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9010917" y="3844487"/>
            <a:ext cx="2807855" cy="11739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379" y="485198"/>
            <a:ext cx="4018014" cy="1569165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7921127" y="286572"/>
            <a:ext cx="4224449" cy="19137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7922024" y="281634"/>
            <a:ext cx="849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VMD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3433</Words>
  <Application>Microsoft Office PowerPoint</Application>
  <PresentationFormat>寬螢幕</PresentationFormat>
  <Paragraphs>430</Paragraphs>
  <Slides>18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新細明體</vt:lpstr>
      <vt:lpstr>Arial</vt:lpstr>
      <vt:lpstr>Calibri</vt:lpstr>
      <vt:lpstr>Calibri Light</vt:lpstr>
      <vt:lpstr>Cambria Math</vt:lpstr>
      <vt:lpstr>Times New Roman</vt:lpstr>
      <vt:lpstr>Wingdings</vt:lpstr>
      <vt:lpstr>Office 佈景主題</vt:lpstr>
      <vt:lpstr>Variational mode decomposition (VMD)</vt:lpstr>
      <vt:lpstr>Outline</vt:lpstr>
      <vt:lpstr>Variational mode decomposition (VMD)</vt:lpstr>
      <vt:lpstr>Narrow bandlimited signal application</vt:lpstr>
      <vt:lpstr>Step of VMD</vt:lpstr>
      <vt:lpstr>VMD: Hilbert transform and modulation</vt:lpstr>
      <vt:lpstr>Without Hilbert transform</vt:lpstr>
      <vt:lpstr>With Hilbert transform</vt:lpstr>
      <vt:lpstr>VMD : ∂/∂t</vt:lpstr>
      <vt:lpstr>Each IMF meaning for bio-signals</vt:lpstr>
      <vt:lpstr>EMD v.s VMD</vt:lpstr>
      <vt:lpstr>Simple Example for EMD, EEMD, VMD</vt:lpstr>
      <vt:lpstr>Simple Example for EMD, VMD</vt:lpstr>
      <vt:lpstr>Simple Example for EMD, VMD</vt:lpstr>
      <vt:lpstr>Filter bank v.s VMD</vt:lpstr>
      <vt:lpstr>Stationary v.s. Non-stationary</vt:lpstr>
      <vt:lpstr>Filter bank v.s VMD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盧德晏</dc:creator>
  <cp:lastModifiedBy>盧德晏</cp:lastModifiedBy>
  <cp:revision>61</cp:revision>
  <dcterms:created xsi:type="dcterms:W3CDTF">2024-10-28T13:47:03Z</dcterms:created>
  <dcterms:modified xsi:type="dcterms:W3CDTF">2024-10-29T02:07:30Z</dcterms:modified>
</cp:coreProperties>
</file>