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98" r:id="rId17"/>
    <p:sldId id="272" r:id="rId18"/>
    <p:sldId id="273" r:id="rId19"/>
    <p:sldId id="275" r:id="rId20"/>
    <p:sldId id="274" r:id="rId21"/>
    <p:sldId id="294" r:id="rId22"/>
    <p:sldId id="276" r:id="rId23"/>
    <p:sldId id="277" r:id="rId24"/>
    <p:sldId id="278" r:id="rId25"/>
    <p:sldId id="280" r:id="rId26"/>
    <p:sldId id="283" r:id="rId27"/>
    <p:sldId id="281" r:id="rId28"/>
    <p:sldId id="295" r:id="rId29"/>
    <p:sldId id="285" r:id="rId30"/>
    <p:sldId id="284" r:id="rId31"/>
    <p:sldId id="288" r:id="rId32"/>
    <p:sldId id="289" r:id="rId33"/>
    <p:sldId id="299" r:id="rId34"/>
    <p:sldId id="290" r:id="rId35"/>
    <p:sldId id="291" r:id="rId36"/>
    <p:sldId id="293" r:id="rId37"/>
    <p:sldId id="297" r:id="rId38"/>
    <p:sldId id="296" r:id="rId39"/>
    <p:sldId id="261" r:id="rId40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1171" autoAdjust="0"/>
  </p:normalViewPr>
  <p:slideViewPr>
    <p:cSldViewPr snapToGrid="0">
      <p:cViewPr>
        <p:scale>
          <a:sx n="92" d="100"/>
          <a:sy n="92" d="100"/>
        </p:scale>
        <p:origin x="10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0DB9078-FEB8-4D49-8774-519DFED827DF}" type="datetimeFigureOut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0E5A49F-9A32-4CEC-BAA5-4E8A4A45B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04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5608992-A101-4A4C-843F-68812E2B78F1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1C4148D-C699-4DD5-916D-68D87D2B2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5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dirty="0"/>
              <a:t>HTML</a:t>
            </a:r>
            <a:r>
              <a:rPr lang="zh-TW" altLang="en-US" dirty="0"/>
              <a:t>的全名是</a:t>
            </a:r>
            <a:r>
              <a:rPr lang="en-US" altLang="zh-TW" sz="1300" dirty="0" err="1"/>
              <a:t>HyperText</a:t>
            </a:r>
            <a:r>
              <a:rPr lang="en-US" altLang="zh-TW" sz="1300" dirty="0"/>
              <a:t> Markup Language</a:t>
            </a:r>
            <a:r>
              <a:rPr lang="zh-TW" altLang="en-US" dirty="0"/>
              <a:t>，是編寫網頁的基本語言，而它並不是一個程式， 只是一些插在普通文件內的碼</a:t>
            </a:r>
            <a:r>
              <a:rPr lang="en-US" altLang="zh-TW" sz="1300" dirty="0"/>
              <a:t>( code )</a:t>
            </a:r>
            <a:r>
              <a:rPr lang="zh-TW" altLang="en-US" dirty="0"/>
              <a:t>，這些碼可以控制我們的瀏覽器要怎樣把文件顯示出來</a:t>
            </a:r>
            <a:r>
              <a:rPr lang="en-US" altLang="zh-TW" sz="1300" dirty="0"/>
              <a:t>, </a:t>
            </a:r>
            <a:r>
              <a:rPr lang="zh-TW" altLang="en-US" dirty="0"/>
              <a:t>就是你現在所看到的頁面就是用</a:t>
            </a:r>
            <a:r>
              <a:rPr lang="en-US" altLang="zh-TW" sz="1300" dirty="0"/>
              <a:t>HTML</a:t>
            </a:r>
            <a:r>
              <a:rPr lang="zh-TW" altLang="en-US" dirty="0"/>
              <a:t>來控制的，它可控制字體的大小，也可以插入連結或圖像。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148D-C699-4DD5-916D-68D87D2B27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9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瀏覽器只是提供了一個上下文，它定義了使用</a:t>
            </a:r>
            <a:r>
              <a:rPr lang="en-US" altLang="zh-TW" dirty="0">
                <a:effectLst/>
              </a:rPr>
              <a:t>JavaScript</a:t>
            </a:r>
            <a:r>
              <a:rPr lang="zh-TW" altLang="en-US" dirty="0">
                <a:effectLst/>
              </a:rPr>
              <a:t>可以做什麼，但並沒有 </a:t>
            </a:r>
            <a:r>
              <a:rPr lang="en-US" altLang="zh-TW" dirty="0">
                <a:effectLst/>
              </a:rPr>
              <a:t>"</a:t>
            </a:r>
            <a:r>
              <a:rPr lang="zh-TW" altLang="en-US" dirty="0">
                <a:effectLst/>
              </a:rPr>
              <a:t>說</a:t>
            </a:r>
            <a:r>
              <a:rPr lang="en-US" altLang="zh-TW" dirty="0">
                <a:effectLst/>
              </a:rPr>
              <a:t>" </a:t>
            </a:r>
            <a:r>
              <a:rPr lang="zh-TW" altLang="en-US" dirty="0">
                <a:effectLst/>
              </a:rPr>
              <a:t>太多關於</a:t>
            </a:r>
            <a:r>
              <a:rPr lang="en-US" altLang="zh-TW" dirty="0">
                <a:effectLst/>
              </a:rPr>
              <a:t>JavaScript</a:t>
            </a:r>
            <a:r>
              <a:rPr lang="zh-TW" altLang="en-US" dirty="0">
                <a:effectLst/>
              </a:rPr>
              <a:t>語言本身可以做什麼。事實上，</a:t>
            </a:r>
            <a:r>
              <a:rPr lang="en-US" altLang="zh-TW" dirty="0">
                <a:effectLst/>
              </a:rPr>
              <a:t>JavaScript</a:t>
            </a:r>
            <a:r>
              <a:rPr lang="zh-TW" altLang="en-US" dirty="0">
                <a:effectLst/>
              </a:rPr>
              <a:t>是一門 </a:t>
            </a:r>
            <a:r>
              <a:rPr lang="en-US" altLang="zh-TW" dirty="0">
                <a:effectLst/>
              </a:rPr>
              <a:t>"</a:t>
            </a:r>
            <a:r>
              <a:rPr lang="zh-TW" altLang="en-US" dirty="0">
                <a:effectLst/>
              </a:rPr>
              <a:t>完整</a:t>
            </a:r>
            <a:r>
              <a:rPr lang="en-US" altLang="zh-TW" dirty="0">
                <a:effectLst/>
              </a:rPr>
              <a:t>" </a:t>
            </a:r>
            <a:r>
              <a:rPr lang="zh-TW" altLang="en-US" dirty="0">
                <a:effectLst/>
              </a:rPr>
              <a:t>的語言： 它可以使用在不同的上下文中，其能力與其他同類語言相比有過之而無不及。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148D-C699-4DD5-916D-68D87D2B2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 the example above, </a:t>
            </a:r>
            <a:r>
              <a:rPr lang="en-US" dirty="0" err="1">
                <a:effectLst/>
              </a:rPr>
              <a:t>getElementById</a:t>
            </a:r>
            <a:r>
              <a:rPr lang="en-US" dirty="0">
                <a:effectLst/>
              </a:rPr>
              <a:t> is a </a:t>
            </a:r>
            <a:r>
              <a:rPr lang="en-US" b="1" dirty="0">
                <a:effectLst/>
              </a:rPr>
              <a:t>method</a:t>
            </a:r>
            <a:r>
              <a:rPr lang="en-US" dirty="0">
                <a:effectLst/>
              </a:rPr>
              <a:t>, while </a:t>
            </a:r>
            <a:r>
              <a:rPr lang="en-US" dirty="0" err="1">
                <a:effectLst/>
              </a:rPr>
              <a:t>innerHTML</a:t>
            </a:r>
            <a:r>
              <a:rPr lang="en-US" dirty="0">
                <a:effectLst/>
              </a:rPr>
              <a:t> is a </a:t>
            </a:r>
            <a:r>
              <a:rPr lang="en-US" b="1" dirty="0">
                <a:effectLst/>
              </a:rPr>
              <a:t>property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148D-C699-4DD5-916D-68D87D2B2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148D-C699-4DD5-916D-68D87D2B2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148D-C699-4DD5-916D-68D87D2B27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148D-C699-4DD5-916D-68D87D2B27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3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66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0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69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3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4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0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1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3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2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3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6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rachel_web/pen/pjzowB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js/js_htmldom_methods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schools.com/js/tryit.asp?filename=tryjs_dom_animate_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query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tbootstrap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blog.turn.tw/?p=153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ruby-toolbox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ilikekillnerds.com/2015/02/is-ruby-on-rails-dyin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hower.tw/rails4/intro.html" TargetMode="External"/><Relationship Id="rId2" Type="http://schemas.openxmlformats.org/officeDocument/2006/relationships/hyperlink" Target="http://www.w3school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likekillnerds.com/2015/02/is-ruby-on-rails-dying/" TargetMode="External"/><Relationship Id="rId4" Type="http://schemas.openxmlformats.org/officeDocument/2006/relationships/hyperlink" Target="https://codepen.io/rachel_web/pen/pjzow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/tryit.asp?filename=tryhtml_basic_docum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網站開發架構與工具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200" dirty="0"/>
              <a:t>張耀仁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HTML</a:t>
            </a:r>
          </a:p>
          <a:p>
            <a:pPr lvl="1"/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88" y="3913850"/>
            <a:ext cx="4924656" cy="2669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23" y="2568075"/>
            <a:ext cx="3382997" cy="38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HTML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mystyle.css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74" y="2703040"/>
            <a:ext cx="7962900" cy="10382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09" y="3971454"/>
            <a:ext cx="4552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813" y="2596328"/>
            <a:ext cx="5419725" cy="1133475"/>
          </a:xfrm>
        </p:spPr>
      </p:pic>
    </p:spTree>
    <p:extLst>
      <p:ext uri="{BB962C8B-B14F-4D97-AF65-F5344CB8AC3E}">
        <p14:creationId xmlns:p14="http://schemas.microsoft.com/office/powerpoint/2010/main" val="341457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-4" b="5636"/>
          <a:stretch/>
        </p:blipFill>
        <p:spPr>
          <a:xfrm>
            <a:off x="7872200" y="1438360"/>
            <a:ext cx="2924675" cy="3956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970450"/>
          </a:xfrm>
        </p:spPr>
        <p:txBody>
          <a:bodyPr>
            <a:normAutofit/>
          </a:bodyPr>
          <a:lstStyle/>
          <a:p>
            <a:r>
              <a:rPr lang="en-US" dirty="0"/>
              <a:t>CSS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40762"/>
            <a:ext cx="6003053" cy="405875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font, background, colors, height, width, position…………..</a:t>
            </a:r>
          </a:p>
          <a:p>
            <a:r>
              <a:rPr lang="en-US" sz="2400" dirty="0"/>
              <a:t>What can pure CSS  do ? </a:t>
            </a:r>
            <a:r>
              <a:rPr lang="en-US" sz="2400" dirty="0">
                <a:hlinkClick r:id="rId3"/>
              </a:rPr>
              <a:t>https://codepen.io/rachel_web/pen/pjzowB</a:t>
            </a:r>
            <a:endParaRPr lang="en-US" sz="2400" dirty="0"/>
          </a:p>
          <a:p>
            <a:pPr marL="3690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837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61573"/>
            <a:ext cx="5676236" cy="37888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CSS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 sz="2000" dirty="0"/>
              <a:t>Practice</a:t>
            </a:r>
          </a:p>
          <a:p>
            <a:pPr lvl="1"/>
            <a:r>
              <a:rPr lang="en-US" sz="2000" dirty="0"/>
              <a:t>F12</a:t>
            </a:r>
          </a:p>
        </p:txBody>
      </p:sp>
    </p:spTree>
    <p:extLst>
      <p:ext uri="{BB962C8B-B14F-4D97-AF65-F5344CB8AC3E}">
        <p14:creationId xmlns:p14="http://schemas.microsoft.com/office/powerpoint/2010/main" val="42735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582304"/>
            <a:ext cx="10353762" cy="970450"/>
          </a:xfrm>
        </p:spPr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</a:rPr>
              <a:t>JavaScript is the </a:t>
            </a:r>
            <a:r>
              <a:rPr lang="en-US" sz="2800" b="1" dirty="0">
                <a:effectLst/>
              </a:rPr>
              <a:t>programming language </a:t>
            </a:r>
            <a:r>
              <a:rPr lang="en-US" sz="2400" dirty="0">
                <a:effectLst/>
              </a:rPr>
              <a:t>of HTML and the Web</a:t>
            </a:r>
          </a:p>
          <a:p>
            <a:r>
              <a:rPr lang="en-US" sz="2400" dirty="0">
                <a:effectLst/>
              </a:rPr>
              <a:t>Node.js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HTML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External</a:t>
            </a:r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49" y="2570797"/>
            <a:ext cx="4831513" cy="13111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24" y="4671351"/>
            <a:ext cx="4619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802644"/>
            <a:ext cx="5676236" cy="31067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effectLst/>
              </a:rPr>
              <a:t>What can </a:t>
            </a:r>
            <a:r>
              <a:rPr lang="en-US" sz="2800" dirty="0"/>
              <a:t>JavaScript do?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000" dirty="0">
                <a:effectLst/>
              </a:rPr>
              <a:t>Change all the HTML elements</a:t>
            </a:r>
          </a:p>
          <a:p>
            <a:r>
              <a:rPr lang="en-US" altLang="zh-TW" sz="2000" dirty="0">
                <a:effectLst/>
              </a:rPr>
              <a:t>Ch</a:t>
            </a:r>
            <a:r>
              <a:rPr lang="en-US" sz="2000" dirty="0">
                <a:effectLst/>
              </a:rPr>
              <a:t>ange all the HTML attributes</a:t>
            </a:r>
          </a:p>
          <a:p>
            <a:r>
              <a:rPr lang="en-US" sz="2000" dirty="0">
                <a:effectLst/>
              </a:rPr>
              <a:t>Change all the CSS</a:t>
            </a:r>
          </a:p>
          <a:p>
            <a:r>
              <a:rPr lang="en-US" sz="2000" dirty="0">
                <a:effectLst/>
              </a:rPr>
              <a:t>Remove existing HTML elements and attributes</a:t>
            </a:r>
          </a:p>
          <a:p>
            <a:r>
              <a:rPr lang="en-US" sz="2000" dirty="0">
                <a:effectLst/>
              </a:rPr>
              <a:t>Add new HTML elements and attributes</a:t>
            </a:r>
          </a:p>
          <a:p>
            <a:r>
              <a:rPr lang="en-US" sz="2000" dirty="0">
                <a:effectLst/>
              </a:rPr>
              <a:t>React to all existing HTML events</a:t>
            </a:r>
          </a:p>
          <a:p>
            <a:r>
              <a:rPr lang="en-US" sz="2000" dirty="0">
                <a:effectLst/>
              </a:rPr>
              <a:t>Create new HTML events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4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802644"/>
            <a:ext cx="5676236" cy="31067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effectLst/>
              </a:rPr>
              <a:t>HTML DOM</a:t>
            </a:r>
            <a:endParaRPr 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 lnSpcReduction="10000"/>
          </a:bodyPr>
          <a:lstStyle/>
          <a:p>
            <a:r>
              <a:rPr lang="en-US" sz="2000" b="1" dirty="0">
                <a:effectLst/>
              </a:rPr>
              <a:t>The HTML DOM is a standard for how to get, change, add, or delete HTML elements.</a:t>
            </a:r>
          </a:p>
          <a:p>
            <a:r>
              <a:rPr lang="en-US" sz="2000" dirty="0">
                <a:effectLst/>
              </a:rPr>
              <a:t>all HTML elements are defined as </a:t>
            </a:r>
            <a:r>
              <a:rPr lang="en-US" sz="2000" b="1" dirty="0">
                <a:effectLst/>
              </a:rPr>
              <a:t>objects</a:t>
            </a:r>
            <a:r>
              <a:rPr lang="en-US" sz="2000" dirty="0">
                <a:effectLst/>
              </a:rPr>
              <a:t>.</a:t>
            </a:r>
          </a:p>
          <a:p>
            <a:r>
              <a:rPr lang="en-US" sz="2000" dirty="0">
                <a:effectLst/>
              </a:rPr>
              <a:t>A </a:t>
            </a:r>
            <a:r>
              <a:rPr lang="en-US" sz="2000" b="1" dirty="0">
                <a:effectLst/>
              </a:rPr>
              <a:t>property</a:t>
            </a:r>
            <a:r>
              <a:rPr lang="en-US" sz="2000" dirty="0">
                <a:effectLst/>
              </a:rPr>
              <a:t> is a value that you can get or set</a:t>
            </a:r>
          </a:p>
          <a:p>
            <a:r>
              <a:rPr lang="en-US" sz="2000" dirty="0">
                <a:effectLst/>
              </a:rPr>
              <a:t>A </a:t>
            </a:r>
            <a:r>
              <a:rPr lang="en-US" sz="2000" b="1" dirty="0">
                <a:effectLst/>
              </a:rPr>
              <a:t>method</a:t>
            </a:r>
            <a:r>
              <a:rPr lang="en-US" sz="2000" dirty="0">
                <a:effectLst/>
              </a:rPr>
              <a:t> is an action you can do </a:t>
            </a:r>
            <a:endParaRPr lang="en-US" sz="2000" b="1" dirty="0">
              <a:effectLst/>
            </a:endParaRP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191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HTML DOM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: </a:t>
            </a:r>
            <a:r>
              <a:rPr lang="en-US" altLang="zh-TW" dirty="0">
                <a:hlinkClick r:id="rId3"/>
              </a:rPr>
              <a:t>http://www.w3schools.com/js/js_htmldom_methods.asp</a:t>
            </a:r>
            <a:endParaRPr lang="en-US" altLang="zh-TW" dirty="0"/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697" y="2871787"/>
            <a:ext cx="76104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5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066195" y="18848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網頁的必要性</a:t>
            </a:r>
            <a:endParaRPr lang="en-US" altLang="zh-TW" sz="3200" dirty="0"/>
          </a:p>
          <a:p>
            <a:r>
              <a:rPr lang="zh-TW" altLang="en-US" sz="3200" dirty="0"/>
              <a:t>經驗分享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642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76" y="1126064"/>
            <a:ext cx="3229627" cy="22445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97" y="3531522"/>
            <a:ext cx="2264584" cy="22532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10517" cy="11176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JavaScript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828800"/>
            <a:ext cx="5910517" cy="3962400"/>
          </a:xfrm>
        </p:spPr>
        <p:txBody>
          <a:bodyPr>
            <a:normAutofit/>
          </a:bodyPr>
          <a:lstStyle/>
          <a:p>
            <a:r>
              <a:rPr lang="en-US" sz="2400" dirty="0"/>
              <a:t>Animation</a:t>
            </a:r>
          </a:p>
          <a:p>
            <a:r>
              <a:rPr lang="en-US" sz="2400" dirty="0"/>
              <a:t>Example : </a:t>
            </a:r>
            <a:r>
              <a:rPr lang="en-US" sz="2400" dirty="0">
                <a:hlinkClick r:id="rId4"/>
              </a:rPr>
              <a:t>http://www.w3schools.com/js/tryit.asp?filename=tryjs_dom_animate_3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4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JavaScript&amp;CSS</a:t>
            </a:r>
            <a:r>
              <a:rPr lang="en-US" dirty="0">
                <a:effectLst/>
              </a:rPr>
              <a:t> library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jQuery </a:t>
            </a:r>
            <a:r>
              <a:rPr lang="en-US" sz="2800" i="1" dirty="0">
                <a:effectLst/>
                <a:hlinkClick r:id="rId3"/>
              </a:rPr>
              <a:t>https://</a:t>
            </a:r>
            <a:r>
              <a:rPr lang="en-US" sz="2800" b="1" i="1" dirty="0">
                <a:effectLst/>
                <a:hlinkClick r:id="rId3"/>
              </a:rPr>
              <a:t>jquery</a:t>
            </a:r>
            <a:r>
              <a:rPr lang="en-US" sz="2800" i="1" dirty="0">
                <a:effectLst/>
                <a:hlinkClick r:id="rId3"/>
              </a:rPr>
              <a:t>.com/</a:t>
            </a:r>
            <a:endParaRPr lang="en-US" sz="2800" dirty="0"/>
          </a:p>
          <a:p>
            <a:r>
              <a:rPr lang="en-US" sz="2800" dirty="0"/>
              <a:t>Bootstrap </a:t>
            </a:r>
            <a:r>
              <a:rPr lang="en-US" sz="2800" i="1" dirty="0">
                <a:effectLst/>
                <a:hlinkClick r:id="rId4"/>
              </a:rPr>
              <a:t>http://getbootstrap.com/</a:t>
            </a:r>
            <a:endParaRPr lang="en-US" sz="2800" dirty="0">
              <a:effectLst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3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</a:rPr>
              <a:t>SQL stands for Structured Query Language</a:t>
            </a:r>
          </a:p>
          <a:p>
            <a:r>
              <a:rPr lang="en-US" sz="2400" dirty="0">
                <a:effectLst/>
              </a:rPr>
              <a:t>SQL is a standard language for accessing and manipulating databases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74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</a:rPr>
              <a:t>build a web site that shows data from a database, you will need</a:t>
            </a:r>
          </a:p>
          <a:p>
            <a:pPr lvl="1"/>
            <a:r>
              <a:rPr lang="en-US" sz="2000" dirty="0">
                <a:effectLst/>
              </a:rPr>
              <a:t>A database program (MySQL)</a:t>
            </a:r>
          </a:p>
          <a:p>
            <a:pPr lvl="1"/>
            <a:endParaRPr lang="en-US" sz="1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06" y="3916269"/>
            <a:ext cx="7923524" cy="17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2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</a:rPr>
              <a:t>Some of The Most Important SQL Commands</a:t>
            </a:r>
          </a:p>
          <a:p>
            <a:pPr lvl="1"/>
            <a:r>
              <a:rPr lang="en-US" sz="2000" b="1" dirty="0">
                <a:effectLst/>
              </a:rPr>
              <a:t>SELECT</a:t>
            </a:r>
            <a:r>
              <a:rPr lang="en-US" sz="2000" dirty="0">
                <a:effectLst/>
              </a:rPr>
              <a:t> - extracts data from a database</a:t>
            </a:r>
          </a:p>
          <a:p>
            <a:pPr lvl="1"/>
            <a:r>
              <a:rPr lang="en-US" sz="2000" b="1" dirty="0">
                <a:effectLst/>
              </a:rPr>
              <a:t>UPDATE</a:t>
            </a:r>
            <a:r>
              <a:rPr lang="en-US" sz="2000" dirty="0">
                <a:effectLst/>
              </a:rPr>
              <a:t> - updates data in a database</a:t>
            </a:r>
          </a:p>
          <a:p>
            <a:pPr lvl="1"/>
            <a:r>
              <a:rPr lang="en-US" sz="2000" b="1" dirty="0">
                <a:effectLst/>
              </a:rPr>
              <a:t>DELETE</a:t>
            </a:r>
            <a:r>
              <a:rPr lang="en-US" sz="2000" dirty="0">
                <a:effectLst/>
              </a:rPr>
              <a:t> - deletes data from a database</a:t>
            </a:r>
          </a:p>
          <a:p>
            <a:pPr lvl="1"/>
            <a:r>
              <a:rPr lang="en-US" sz="2000" b="1" dirty="0">
                <a:effectLst/>
              </a:rPr>
              <a:t>INSERT INTO</a:t>
            </a:r>
            <a:r>
              <a:rPr lang="en-US" sz="2000" dirty="0">
                <a:effectLst/>
              </a:rPr>
              <a:t> - inserts new data into a database</a:t>
            </a:r>
          </a:p>
          <a:p>
            <a:pPr lvl="1"/>
            <a:r>
              <a:rPr lang="en-US" sz="2000" b="1" dirty="0">
                <a:effectLst/>
              </a:rPr>
              <a:t>CREATE DATABASE</a:t>
            </a:r>
            <a:r>
              <a:rPr lang="en-US" sz="2000" dirty="0">
                <a:effectLst/>
              </a:rPr>
              <a:t> - creates a new database</a:t>
            </a:r>
          </a:p>
          <a:p>
            <a:pPr lvl="1"/>
            <a:endParaRPr lang="en-US" sz="2000" dirty="0">
              <a:effectLst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33" y="5203674"/>
            <a:ext cx="31527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800" dirty="0"/>
              <a:t>A Web </a:t>
            </a:r>
            <a:r>
              <a:rPr lang="en-US" sz="2800" dirty="0">
                <a:effectLst/>
              </a:rPr>
              <a:t>Framework</a:t>
            </a:r>
          </a:p>
          <a:p>
            <a:r>
              <a:rPr lang="en-US" sz="2800" dirty="0">
                <a:effectLst/>
              </a:rPr>
              <a:t>MVC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altLang="zh-TW" b="1" dirty="0"/>
              <a:t>MVC</a:t>
            </a:r>
            <a:r>
              <a:rPr lang="zh-TW" altLang="en-US" b="1" dirty="0"/>
              <a:t>是一個巨大誤會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dirty="0">
                <a:effectLst/>
                <a:hlinkClick r:id="rId2"/>
              </a:rPr>
              <a:t>http://blog.turn.tw/?p=1539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52" y="1413291"/>
            <a:ext cx="7380240" cy="37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0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</a:rPr>
              <a:t>Don't Repeat Yourself</a:t>
            </a:r>
          </a:p>
          <a:p>
            <a:r>
              <a:rPr lang="en-US" sz="2400" dirty="0">
                <a:effectLst/>
              </a:rPr>
              <a:t>Convention Over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361145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/>
              <a:t>URL</a:t>
            </a:r>
            <a:r>
              <a:rPr lang="zh-TW" altLang="en-US" sz="2400" b="1" dirty="0"/>
              <a:t>路由</a:t>
            </a:r>
            <a:endParaRPr lang="en-US" altLang="zh-TW" sz="2400" b="1" dirty="0"/>
          </a:p>
          <a:p>
            <a:pPr lvl="1"/>
            <a:r>
              <a:rPr lang="zh-TW" altLang="en-US" sz="2000" dirty="0"/>
              <a:t>指定任意</a:t>
            </a:r>
            <a:r>
              <a:rPr lang="en-US" altLang="zh-TW" sz="2000" i="1" dirty="0"/>
              <a:t>URL</a:t>
            </a:r>
            <a:r>
              <a:rPr lang="zh-TW" altLang="en-US" sz="2000" dirty="0"/>
              <a:t>對應到任一個</a:t>
            </a:r>
            <a:r>
              <a:rPr lang="en-US" altLang="zh-TW" sz="2000" i="1" dirty="0"/>
              <a:t>Controller</a:t>
            </a:r>
            <a:r>
              <a:rPr lang="zh-TW" altLang="en-US" sz="2000" dirty="0"/>
              <a:t>的動作，跟檔案位置是無關</a:t>
            </a:r>
            <a:endParaRPr lang="en-US" altLang="zh-TW" sz="2000" dirty="0"/>
          </a:p>
          <a:p>
            <a:pPr lvl="1"/>
            <a:r>
              <a:rPr lang="en-US" sz="2000" i="1" dirty="0" err="1"/>
              <a:t>config</a:t>
            </a:r>
            <a:r>
              <a:rPr lang="en-US" sz="2000" i="1" dirty="0"/>
              <a:t>/</a:t>
            </a:r>
            <a:r>
              <a:rPr lang="en-US" sz="2000" i="1" dirty="0" err="1"/>
              <a:t>routes.rb</a:t>
            </a:r>
            <a:endParaRPr lang="en-US" sz="2000" i="1" dirty="0"/>
          </a:p>
          <a:p>
            <a:pPr lvl="2"/>
            <a:r>
              <a:rPr lang="en-US" sz="1800" dirty="0"/>
              <a:t>get “welcome/say” =&gt; “</a:t>
            </a:r>
            <a:r>
              <a:rPr lang="en-US" sz="1800" dirty="0" err="1"/>
              <a:t>welcome#say</a:t>
            </a:r>
            <a:r>
              <a:rPr lang="en-US" sz="1800" dirty="0"/>
              <a:t>” </a:t>
            </a:r>
            <a:r>
              <a:rPr lang="en-US" altLang="zh-TW" sz="1800" dirty="0"/>
              <a:t>(</a:t>
            </a:r>
            <a:r>
              <a:rPr lang="zh-TW" altLang="en-US" sz="1800" dirty="0"/>
              <a:t>  </a:t>
            </a:r>
            <a:r>
              <a:rPr lang="en-US" altLang="zh-TW" sz="1800" dirty="0"/>
              <a:t>“say</a:t>
            </a:r>
            <a:r>
              <a:rPr lang="zh-TW" altLang="en-US" sz="1800" dirty="0"/>
              <a:t> </a:t>
            </a:r>
            <a:r>
              <a:rPr lang="en-US" altLang="zh-TW" sz="1800" dirty="0"/>
              <a:t>“ method in  “welcome” controller)</a:t>
            </a:r>
            <a:endParaRPr lang="en-US" sz="1800" dirty="0"/>
          </a:p>
          <a:p>
            <a:pPr lvl="2"/>
            <a:r>
              <a:rPr lang="en-US" sz="1800" dirty="0"/>
              <a:t>match ':controller(/:action(/:id(.:format)))', :via =&gt; :all </a:t>
            </a:r>
            <a:endParaRPr lang="en-US" sz="1800" b="1" dirty="0"/>
          </a:p>
          <a:p>
            <a:r>
              <a:rPr lang="en-US" sz="2400" b="1" dirty="0"/>
              <a:t>ORM</a:t>
            </a:r>
            <a:r>
              <a:rPr lang="en-US" sz="2400" i="1" dirty="0"/>
              <a:t>(Object-relational mapping)</a:t>
            </a:r>
          </a:p>
          <a:p>
            <a:pPr lvl="1"/>
            <a:r>
              <a:rPr lang="zh-TW" altLang="en-US" sz="2000" i="1" dirty="0"/>
              <a:t>不用寫</a:t>
            </a:r>
            <a:r>
              <a:rPr lang="en-US" altLang="zh-TW" sz="2000" i="1" dirty="0"/>
              <a:t>SQL</a:t>
            </a:r>
            <a:r>
              <a:rPr lang="zh-TW" altLang="en-US" sz="2000" i="1" dirty="0"/>
              <a:t>語法</a:t>
            </a:r>
          </a:p>
          <a:p>
            <a:pPr marL="450000" lvl="1" indent="0">
              <a:buNone/>
            </a:pPr>
            <a:endParaRPr lang="en-US" altLang="zh-TW" i="1" dirty="0"/>
          </a:p>
        </p:txBody>
      </p:sp>
    </p:spTree>
    <p:extLst>
      <p:ext uri="{BB962C8B-B14F-4D97-AF65-F5344CB8AC3E}">
        <p14:creationId xmlns:p14="http://schemas.microsoft.com/office/powerpoint/2010/main" val="3042275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19003" y="2094807"/>
            <a:ext cx="2883775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48" y="2160589"/>
            <a:ext cx="7352584" cy="33453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05251" y="2261062"/>
            <a:ext cx="548640" cy="21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067" y="906209"/>
            <a:ext cx="2049036" cy="50907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6003053" cy="970450"/>
          </a:xfrm>
        </p:spPr>
        <p:txBody>
          <a:bodyPr>
            <a:normAutofit/>
          </a:bodyPr>
          <a:lstStyle/>
          <a:p>
            <a:r>
              <a:rPr lang="en-US" dirty="0"/>
              <a:t>Ruby on Rails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6003053" cy="405875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New</a:t>
            </a:r>
            <a:r>
              <a:rPr lang="zh-TW" altLang="en-US" sz="2800" dirty="0"/>
              <a:t> </a:t>
            </a:r>
            <a:r>
              <a:rPr lang="en-US" altLang="zh-TW" sz="2800" dirty="0"/>
              <a:t>project</a:t>
            </a:r>
          </a:p>
          <a:p>
            <a:pPr lvl="1"/>
            <a:r>
              <a:rPr lang="en-US" sz="2400" dirty="0"/>
              <a:t>rails new demo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6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HTML, CSS, JavaScript, SQL</a:t>
            </a:r>
          </a:p>
          <a:p>
            <a:r>
              <a:rPr lang="en-US" sz="3200" dirty="0"/>
              <a:t>Ruby on Rails</a:t>
            </a:r>
          </a:p>
          <a:p>
            <a:r>
              <a:rPr lang="en-US" sz="3200" dirty="0"/>
              <a:t>Reference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48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91004" y="2768798"/>
            <a:ext cx="2044931" cy="331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60" y="2836940"/>
            <a:ext cx="4065464" cy="18497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Ruby on Rails-Request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 marL="342900" lvl="2" indent="-306000"/>
            <a:r>
              <a:rPr lang="en-US" sz="2000" i="1" dirty="0" err="1"/>
              <a:t>config</a:t>
            </a:r>
            <a:r>
              <a:rPr lang="en-US" sz="2000" i="1" dirty="0"/>
              <a:t>/</a:t>
            </a:r>
            <a:r>
              <a:rPr lang="en-US" sz="2000" i="1" dirty="0" err="1"/>
              <a:t>routes.rb</a:t>
            </a:r>
            <a:endParaRPr lang="en-US" sz="2000" dirty="0"/>
          </a:p>
          <a:p>
            <a:pPr marL="342900" lvl="2" indent="-306000"/>
            <a:r>
              <a:rPr lang="en-US" sz="2000" dirty="0"/>
              <a:t>get “welcome/say” =&gt; “</a:t>
            </a:r>
            <a:r>
              <a:rPr lang="en-US" sz="2000" dirty="0" err="1"/>
              <a:t>welcome#say</a:t>
            </a:r>
            <a:r>
              <a:rPr lang="en-US" sz="2000" dirty="0"/>
              <a:t>” </a:t>
            </a:r>
            <a:r>
              <a:rPr lang="en-US" altLang="zh-TW" sz="2000" dirty="0"/>
              <a:t>(</a:t>
            </a:r>
            <a:r>
              <a:rPr lang="zh-TW" altLang="en-US" sz="2000" dirty="0"/>
              <a:t>  </a:t>
            </a:r>
            <a:r>
              <a:rPr lang="en-US" altLang="zh-TW" sz="2000" dirty="0"/>
              <a:t>“say</a:t>
            </a:r>
            <a:r>
              <a:rPr lang="zh-TW" altLang="en-US" sz="2000" dirty="0"/>
              <a:t> </a:t>
            </a:r>
            <a:r>
              <a:rPr lang="en-US" altLang="zh-TW" sz="2000" dirty="0"/>
              <a:t>“ method in  “welcome” controller)</a:t>
            </a:r>
          </a:p>
          <a:p>
            <a:pPr marL="342900" lvl="2" indent="-306000"/>
            <a:r>
              <a:rPr lang="en-US" sz="2000" dirty="0"/>
              <a:t>match ':controller(/:action(/:id(.:format)))', :via =&gt; :all </a:t>
            </a:r>
          </a:p>
          <a:p>
            <a:endParaRPr lang="en-US" dirty="0"/>
          </a:p>
          <a:p>
            <a:pPr marL="450000" lvl="1" indent="0">
              <a:buNone/>
            </a:pPr>
            <a:endParaRPr lang="en-US" dirty="0"/>
          </a:p>
          <a:p>
            <a:pPr marL="450000" lvl="1" indent="0">
              <a:buNone/>
            </a:pP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8397380" y="2908183"/>
            <a:ext cx="377504" cy="1202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/>
          <a:srcRect l="20985" t="-1486"/>
          <a:stretch/>
        </p:blipFill>
        <p:spPr>
          <a:xfrm>
            <a:off x="677334" y="4384311"/>
            <a:ext cx="6085829" cy="205962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066560" y="2768798"/>
            <a:ext cx="1969375" cy="39901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4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91004" y="2768798"/>
            <a:ext cx="2044931" cy="331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60" y="2836940"/>
            <a:ext cx="4065464" cy="18497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Ruby on Rails-controller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endParaRPr lang="en-US" i="1" dirty="0"/>
          </a:p>
          <a:p>
            <a:pPr marL="342900" lvl="1" indent="-306000">
              <a:buFont typeface="Wingdings 2" charset="2"/>
              <a:buChar char=""/>
            </a:pPr>
            <a:r>
              <a:rPr lang="en-US" sz="2000" dirty="0"/>
              <a:t>rails g controller welcome</a:t>
            </a:r>
          </a:p>
          <a:p>
            <a:r>
              <a:rPr lang="en-US" sz="2400" i="1" dirty="0"/>
              <a:t>controllers/</a:t>
            </a:r>
            <a:r>
              <a:rPr lang="en-US" sz="2400" i="1" dirty="0" err="1"/>
              <a:t>welcome_controller.rb</a:t>
            </a:r>
            <a:endParaRPr lang="en-US" sz="2400" i="1" dirty="0"/>
          </a:p>
          <a:p>
            <a:pPr lvl="1"/>
            <a:endParaRPr lang="en-US" i="1" dirty="0"/>
          </a:p>
          <a:p>
            <a:endParaRPr lang="en-US" i="1" dirty="0"/>
          </a:p>
          <a:p>
            <a:pPr lvl="1"/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8731770" y="3162925"/>
            <a:ext cx="1401581" cy="5771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397380" y="2908183"/>
            <a:ext cx="377504" cy="1202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r="32722" b="594"/>
          <a:stretch/>
        </p:blipFill>
        <p:spPr>
          <a:xfrm>
            <a:off x="439662" y="4092789"/>
            <a:ext cx="5993505" cy="15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6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991004" y="2777111"/>
            <a:ext cx="2044931" cy="331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60" y="2845253"/>
            <a:ext cx="4065464" cy="18497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Ruby on Rails-model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Create model “User”</a:t>
            </a:r>
          </a:p>
          <a:p>
            <a:pPr lvl="1"/>
            <a:r>
              <a:rPr lang="en-US" sz="2000" b="1" dirty="0"/>
              <a:t>rails g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model</a:t>
            </a:r>
            <a:r>
              <a:rPr lang="zh-TW" altLang="en-US" sz="2000" b="1" dirty="0"/>
              <a:t> </a:t>
            </a:r>
            <a:r>
              <a:rPr lang="en-US" sz="2000" b="1" dirty="0"/>
              <a:t>user </a:t>
            </a:r>
            <a:r>
              <a:rPr lang="en-US" sz="2000" b="1" dirty="0" err="1"/>
              <a:t>name</a:t>
            </a:r>
            <a:r>
              <a:rPr lang="en-US" altLang="zh-TW" sz="2000" b="1" dirty="0" err="1"/>
              <a:t>:string</a:t>
            </a:r>
            <a:endParaRPr lang="en-US" altLang="zh-TW" sz="2000" b="1" dirty="0"/>
          </a:p>
          <a:p>
            <a:pPr lvl="1"/>
            <a:r>
              <a:rPr lang="en-US" sz="2000" b="1" dirty="0"/>
              <a:t>rake </a:t>
            </a:r>
            <a:r>
              <a:rPr lang="en-US" sz="2000" b="1" dirty="0" err="1"/>
              <a:t>db:migrate</a:t>
            </a:r>
            <a:r>
              <a:rPr lang="en-US" sz="2000" b="1" dirty="0"/>
              <a:t> </a:t>
            </a:r>
          </a:p>
          <a:p>
            <a:pPr lvl="1"/>
            <a:r>
              <a:rPr lang="en-US" sz="2000" dirty="0"/>
              <a:t>rails c</a:t>
            </a:r>
          </a:p>
          <a:p>
            <a:pPr lvl="1"/>
            <a:r>
              <a:rPr lang="en-US" sz="2000" dirty="0"/>
              <a:t>u1 = </a:t>
            </a:r>
            <a:r>
              <a:rPr lang="en-US" sz="2000" dirty="0" err="1"/>
              <a:t>User.new</a:t>
            </a:r>
            <a:endParaRPr lang="en-US" sz="2000" dirty="0"/>
          </a:p>
          <a:p>
            <a:pPr lvl="1"/>
            <a:r>
              <a:rPr lang="en-US" sz="2000" dirty="0"/>
              <a:t>u1.name = ‘MD531’</a:t>
            </a:r>
          </a:p>
          <a:p>
            <a:pPr lvl="1"/>
            <a:r>
              <a:rPr lang="en-US" sz="2000" dirty="0"/>
              <a:t>u1.save  </a:t>
            </a:r>
          </a:p>
        </p:txBody>
      </p:sp>
      <p:sp>
        <p:nvSpPr>
          <p:cNvPr id="8" name="矩形 7"/>
          <p:cNvSpPr/>
          <p:nvPr/>
        </p:nvSpPr>
        <p:spPr>
          <a:xfrm>
            <a:off x="7697711" y="4114040"/>
            <a:ext cx="1401581" cy="5771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5219620"/>
            <a:ext cx="5287113" cy="11431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97380" y="2916496"/>
            <a:ext cx="377504" cy="1202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4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Rails-model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Migration</a:t>
            </a:r>
          </a:p>
          <a:p>
            <a:pPr lvl="1"/>
            <a:r>
              <a:rPr lang="en-US" sz="1800" dirty="0"/>
              <a:t>rails g migration </a:t>
            </a:r>
            <a:r>
              <a:rPr lang="en-US" sz="1800" dirty="0" err="1"/>
              <a:t>add_status_to_users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# </a:t>
            </a:r>
            <a:r>
              <a:rPr lang="en-US" sz="1800" dirty="0" err="1"/>
              <a:t>db</a:t>
            </a:r>
            <a:r>
              <a:rPr lang="en-US" sz="1800" dirty="0"/>
              <a:t>/migrate/</a:t>
            </a:r>
            <a:r>
              <a:rPr lang="en-US" altLang="zh-TW" sz="1800" dirty="0" err="1"/>
              <a:t>XXXXXXXXXXX</a:t>
            </a:r>
            <a:r>
              <a:rPr lang="en-US" sz="1800" dirty="0" err="1"/>
              <a:t>_add_status_to_users.rb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class </a:t>
            </a:r>
            <a:r>
              <a:rPr lang="en-US" sz="1800" dirty="0" err="1"/>
              <a:t>AddStatusToUsers</a:t>
            </a:r>
            <a:r>
              <a:rPr lang="en-US" sz="1800" dirty="0"/>
              <a:t> &lt; </a:t>
            </a:r>
            <a:r>
              <a:rPr lang="en-US" sz="1800" dirty="0" err="1"/>
              <a:t>ActiveRecord</a:t>
            </a:r>
            <a:r>
              <a:rPr lang="en-US" sz="1800" dirty="0"/>
              <a:t>::Migration</a:t>
            </a:r>
          </a:p>
          <a:p>
            <a:pPr marL="457200" lvl="1" indent="0">
              <a:buNone/>
            </a:pPr>
            <a:r>
              <a:rPr lang="en-US" sz="1800" dirty="0"/>
              <a:t>  </a:t>
            </a:r>
            <a:r>
              <a:rPr lang="en-US" sz="1800" b="1" dirty="0" err="1"/>
              <a:t>def</a:t>
            </a:r>
            <a:r>
              <a:rPr lang="en-US" sz="1800" b="1" dirty="0"/>
              <a:t> change</a:t>
            </a:r>
          </a:p>
          <a:p>
            <a:pPr marL="457200" lvl="1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add_column</a:t>
            </a:r>
            <a:r>
              <a:rPr lang="en-US" sz="1800" b="1" dirty="0"/>
              <a:t> :users, :status, :string</a:t>
            </a:r>
          </a:p>
          <a:p>
            <a:pPr marL="457200" lvl="1" indent="0">
              <a:buNone/>
            </a:pPr>
            <a:r>
              <a:rPr lang="en-US" sz="1800" b="1" dirty="0"/>
              <a:t>  end</a:t>
            </a:r>
          </a:p>
          <a:p>
            <a:pPr marL="457200" lvl="1" indent="0">
              <a:buNone/>
            </a:pPr>
            <a:r>
              <a:rPr lang="en-US" sz="1800" dirty="0"/>
              <a:t>end</a:t>
            </a:r>
            <a:endParaRPr lang="en-US" sz="2000" dirty="0"/>
          </a:p>
          <a:p>
            <a:pPr lvl="1"/>
            <a:r>
              <a:rPr lang="en-US" sz="1800" dirty="0"/>
              <a:t>Rake </a:t>
            </a:r>
            <a:r>
              <a:rPr lang="en-US" sz="1800" dirty="0" err="1"/>
              <a:t>db:migrate</a:t>
            </a:r>
            <a:endParaRPr 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6991004" y="2768798"/>
            <a:ext cx="2044931" cy="331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60" y="2836940"/>
            <a:ext cx="4065464" cy="18497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97711" y="4105727"/>
            <a:ext cx="1401581" cy="5771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397380" y="2908183"/>
            <a:ext cx="377504" cy="1202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1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991004" y="2768798"/>
            <a:ext cx="2044931" cy="331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60" y="2836940"/>
            <a:ext cx="4065464" cy="18497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Ruby on Rails-View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4878" y="510478"/>
            <a:ext cx="5546272" cy="405875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view/</a:t>
            </a:r>
            <a:r>
              <a:rPr lang="en-US" sz="2400" dirty="0" err="1"/>
              <a:t>say.html.erb</a:t>
            </a:r>
            <a:endParaRPr lang="en-US" sz="2400" dirty="0"/>
          </a:p>
          <a:p>
            <a:r>
              <a:rPr lang="en-US" sz="2400" dirty="0"/>
              <a:t>&lt;%=     %&gt;</a:t>
            </a:r>
          </a:p>
          <a:p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8397380" y="2908183"/>
            <a:ext cx="377504" cy="12024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9730443" y="4099606"/>
            <a:ext cx="1401581" cy="5771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30" y="3028426"/>
            <a:ext cx="6409969" cy="17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2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36" b="44118"/>
          <a:stretch/>
        </p:blipFill>
        <p:spPr>
          <a:xfrm>
            <a:off x="677334" y="1590318"/>
            <a:ext cx="11035555" cy="4181217"/>
          </a:xfrm>
        </p:spPr>
      </p:pic>
    </p:spTree>
    <p:extLst>
      <p:ext uri="{BB962C8B-B14F-4D97-AF65-F5344CB8AC3E}">
        <p14:creationId xmlns:p14="http://schemas.microsoft.com/office/powerpoint/2010/main" val="462395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 on Rails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RubyGem</a:t>
            </a:r>
            <a:endParaRPr lang="en-US" sz="2400" dirty="0"/>
          </a:p>
          <a:p>
            <a:pPr lvl="1"/>
            <a:r>
              <a:rPr lang="en-US" sz="2200" dirty="0"/>
              <a:t>Bootstrap, jQuery</a:t>
            </a:r>
          </a:p>
          <a:p>
            <a:pPr lvl="1"/>
            <a:r>
              <a:rPr lang="zh-TW" altLang="en-US" sz="2200" dirty="0"/>
              <a:t>帳號系統</a:t>
            </a:r>
            <a:endParaRPr lang="en-US" altLang="zh-TW" sz="2200" dirty="0"/>
          </a:p>
          <a:p>
            <a:pPr lvl="1"/>
            <a:r>
              <a:rPr lang="en-US" sz="2400" i="1" dirty="0">
                <a:hlinkClick r:id="rId2"/>
              </a:rPr>
              <a:t>The Ruby Toolbox</a:t>
            </a:r>
            <a:endParaRPr lang="en-US" sz="2200" dirty="0"/>
          </a:p>
          <a:p>
            <a:r>
              <a:rPr lang="zh-TW" altLang="en-US" sz="2400" dirty="0"/>
              <a:t>開發快速</a:t>
            </a:r>
            <a:endParaRPr lang="en-US" altLang="zh-TW" sz="2400" dirty="0"/>
          </a:p>
          <a:p>
            <a:pPr lvl="1"/>
            <a:r>
              <a:rPr lang="en-US" sz="2400" dirty="0"/>
              <a:t>demo(if have time)</a:t>
            </a:r>
            <a:endParaRPr lang="en-US" altLang="zh-TW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70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use Ruby on Rails?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hlinkClick r:id="rId2"/>
              </a:rPr>
              <a:t>Is Ruby On Rails Dying</a:t>
            </a:r>
            <a:endParaRPr lang="en-US" altLang="zh-TW" sz="2400" dirty="0"/>
          </a:p>
          <a:p>
            <a:r>
              <a:rPr lang="zh-TW" altLang="en-US" sz="2400" dirty="0"/>
              <a:t>適合</a:t>
            </a:r>
            <a:r>
              <a:rPr lang="en-US" altLang="zh-TW" sz="2400" dirty="0"/>
              <a:t>ROR:</a:t>
            </a:r>
          </a:p>
          <a:p>
            <a:pPr lvl="1"/>
            <a:r>
              <a:rPr lang="zh-TW" altLang="en-US" sz="2000" dirty="0"/>
              <a:t>透過存取資料庫，動態產生內容的網站</a:t>
            </a:r>
            <a:endParaRPr lang="en-US" altLang="zh-TW" sz="2000" dirty="0"/>
          </a:p>
          <a:p>
            <a:pPr lvl="1"/>
            <a:r>
              <a:rPr lang="zh-TW" altLang="en-US" sz="2000" dirty="0"/>
              <a:t>不適用於</a:t>
            </a:r>
            <a:r>
              <a:rPr lang="en-US" altLang="zh-TW" sz="2000" dirty="0"/>
              <a:t>CMS(</a:t>
            </a:r>
            <a:r>
              <a:rPr lang="en-US" sz="2000" b="1" dirty="0"/>
              <a:t>Content Management System</a:t>
            </a:r>
            <a:r>
              <a:rPr lang="en-US" altLang="zh-TW" sz="2000" dirty="0"/>
              <a:t>)</a:t>
            </a:r>
            <a:r>
              <a:rPr lang="zh-TW" altLang="en-US" sz="2000" dirty="0"/>
              <a:t>的</a:t>
            </a:r>
            <a:endParaRPr lang="en-US" altLang="zh-TW" sz="2000" dirty="0"/>
          </a:p>
          <a:p>
            <a:pPr lvl="1"/>
            <a:r>
              <a:rPr lang="zh-TW" altLang="en-US" sz="2000" dirty="0"/>
              <a:t>一個全新的應用</a:t>
            </a:r>
            <a:endParaRPr lang="en-US" altLang="zh-TW" sz="2000" dirty="0"/>
          </a:p>
          <a:p>
            <a:r>
              <a:rPr lang="en-US" altLang="zh-TW" sz="2400" dirty="0"/>
              <a:t>Note</a:t>
            </a:r>
          </a:p>
          <a:p>
            <a:pPr lvl="1"/>
            <a:r>
              <a:rPr lang="zh-TW" altLang="en-US" sz="2000" dirty="0"/>
              <a:t>如果你只需要靜態的</a:t>
            </a:r>
            <a:r>
              <a:rPr lang="en-US" altLang="zh-TW" sz="2000" i="1" dirty="0"/>
              <a:t>HTML</a:t>
            </a:r>
            <a:r>
              <a:rPr lang="zh-TW" altLang="en-US" sz="2000" dirty="0"/>
              <a:t>，那是絕不需要用到</a:t>
            </a:r>
            <a:r>
              <a:rPr lang="en-US" altLang="zh-TW" sz="2000" i="1" dirty="0"/>
              <a:t>Rails</a:t>
            </a:r>
            <a:r>
              <a:rPr lang="zh-TW" altLang="en-US" sz="2000" dirty="0"/>
              <a:t>的 </a:t>
            </a:r>
            <a:r>
              <a:rPr lang="en-US" altLang="zh-TW" sz="2000" dirty="0"/>
              <a:t>-- </a:t>
            </a:r>
            <a:r>
              <a:rPr lang="en-US" altLang="zh-TW" sz="2000" dirty="0" err="1"/>
              <a:t>ihower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0595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HTML, CSS, </a:t>
            </a:r>
            <a:r>
              <a:rPr lang="en-US" sz="2400" dirty="0" err="1"/>
              <a:t>Javascript</a:t>
            </a:r>
            <a:endParaRPr lang="en-US" sz="2400" dirty="0"/>
          </a:p>
          <a:p>
            <a:r>
              <a:rPr lang="en-US" sz="2400" dirty="0"/>
              <a:t>SQL</a:t>
            </a:r>
          </a:p>
          <a:p>
            <a:r>
              <a:rPr lang="en-US" sz="2400" dirty="0"/>
              <a:t>Ruby on Rails</a:t>
            </a:r>
          </a:p>
        </p:txBody>
      </p:sp>
    </p:spTree>
    <p:extLst>
      <p:ext uri="{BB962C8B-B14F-4D97-AF65-F5344CB8AC3E}">
        <p14:creationId xmlns:p14="http://schemas.microsoft.com/office/powerpoint/2010/main" val="1847407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 </a:t>
            </a:r>
            <a:r>
              <a:rPr lang="en-US" sz="2400" dirty="0">
                <a:hlinkClick r:id="rId2"/>
              </a:rPr>
              <a:t>http://www.w3schools.com/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https://ihower.tw/rails4/intro.html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https://codepen.io/rachel_web/pen/pjzowB</a:t>
            </a:r>
            <a:endParaRPr lang="en-US" sz="2400" dirty="0"/>
          </a:p>
          <a:p>
            <a:r>
              <a:rPr lang="en-US" sz="2400" dirty="0">
                <a:hlinkClick r:id="rId5"/>
              </a:rPr>
              <a:t>http://ilikekillnerds.com/2015/02/is-ruby-on-rails-dying/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3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HTML, CSS, JavaScript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HTML : </a:t>
            </a:r>
            <a:r>
              <a:rPr lang="zh-TW" altLang="en-US" sz="3200" dirty="0"/>
              <a:t>內容</a:t>
            </a:r>
            <a:endParaRPr lang="en-US" altLang="zh-TW" sz="3200" dirty="0"/>
          </a:p>
          <a:p>
            <a:r>
              <a:rPr lang="en-US" altLang="zh-TW" sz="3200" dirty="0"/>
              <a:t>CSS</a:t>
            </a:r>
            <a:r>
              <a:rPr lang="zh-TW" altLang="en-US" sz="3200" dirty="0"/>
              <a:t> </a:t>
            </a:r>
            <a:r>
              <a:rPr lang="en-US" altLang="zh-TW" sz="3200" dirty="0"/>
              <a:t>:</a:t>
            </a:r>
            <a:r>
              <a:rPr lang="zh-TW" altLang="en-US" sz="3200" dirty="0"/>
              <a:t> 外觀</a:t>
            </a:r>
            <a:endParaRPr lang="en-US" altLang="zh-TW" sz="3200" dirty="0"/>
          </a:p>
          <a:p>
            <a:r>
              <a:rPr lang="en-US" altLang="zh-TW" sz="3200" dirty="0"/>
              <a:t>JavaScript : </a:t>
            </a:r>
            <a:r>
              <a:rPr lang="zh-TW" altLang="en-US" sz="3200" dirty="0"/>
              <a:t>行為</a:t>
            </a:r>
            <a:endParaRPr lang="en-US" altLang="zh-TW" sz="3200" dirty="0"/>
          </a:p>
          <a:p>
            <a:r>
              <a:rPr lang="en-US" altLang="zh-TW" sz="3200" dirty="0"/>
              <a:t>Resource</a:t>
            </a:r>
            <a:r>
              <a:rPr lang="zh-TW" altLang="en-US" sz="3200" dirty="0"/>
              <a:t> </a:t>
            </a:r>
            <a:r>
              <a:rPr lang="en-US" altLang="zh-TW" sz="3200" dirty="0"/>
              <a:t>:</a:t>
            </a:r>
            <a:r>
              <a:rPr lang="zh-TW" altLang="en-US" sz="3200" dirty="0"/>
              <a:t> </a:t>
            </a:r>
            <a:r>
              <a:rPr lang="en-US" altLang="zh-TW" sz="3200" dirty="0">
                <a:hlinkClick r:id="rId2"/>
              </a:rPr>
              <a:t>http://www.w3schools.com/</a:t>
            </a:r>
            <a:endParaRPr lang="en-US" altLang="zh-TW" sz="3200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effectLst/>
              </a:rPr>
              <a:t>HTML stands for </a:t>
            </a:r>
            <a:r>
              <a:rPr lang="en-US" sz="3000" b="1" dirty="0">
                <a:effectLst/>
              </a:rPr>
              <a:t>H</a:t>
            </a:r>
            <a:r>
              <a:rPr lang="en-US" sz="3000" dirty="0">
                <a:effectLst/>
              </a:rPr>
              <a:t>yper </a:t>
            </a:r>
            <a:r>
              <a:rPr lang="en-US" sz="3000" b="1" dirty="0">
                <a:effectLst/>
              </a:rPr>
              <a:t>T</a:t>
            </a:r>
            <a:r>
              <a:rPr lang="en-US" sz="3000" dirty="0">
                <a:effectLst/>
              </a:rPr>
              <a:t>ext </a:t>
            </a:r>
            <a:r>
              <a:rPr lang="en-US" sz="3000" b="1" dirty="0">
                <a:effectLst/>
              </a:rPr>
              <a:t>M</a:t>
            </a:r>
            <a:r>
              <a:rPr lang="en-US" sz="3000" dirty="0">
                <a:effectLst/>
              </a:rPr>
              <a:t>arkup </a:t>
            </a:r>
            <a:r>
              <a:rPr lang="en-US" sz="3000" b="1" dirty="0">
                <a:effectLst/>
              </a:rPr>
              <a:t>L</a:t>
            </a:r>
            <a:r>
              <a:rPr lang="en-US" sz="3000" dirty="0">
                <a:effectLst/>
              </a:rPr>
              <a:t>anguage</a:t>
            </a:r>
          </a:p>
          <a:p>
            <a:r>
              <a:rPr lang="en-US" sz="3000" dirty="0">
                <a:effectLst/>
              </a:rPr>
              <a:t>HTML documents are described by </a:t>
            </a:r>
            <a:r>
              <a:rPr lang="en-US" sz="3000" b="1" dirty="0">
                <a:effectLst/>
              </a:rPr>
              <a:t>HTML tags</a:t>
            </a: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Each HTML tag </a:t>
            </a:r>
            <a:r>
              <a:rPr lang="en-US" sz="3000" b="1" dirty="0">
                <a:effectLst/>
              </a:rPr>
              <a:t>describes</a:t>
            </a:r>
            <a:r>
              <a:rPr lang="en-US" sz="3000" dirty="0">
                <a:effectLst/>
              </a:rPr>
              <a:t> different document content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1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effectLst/>
              </a:rPr>
              <a:t>HTML elements are written with a </a:t>
            </a:r>
            <a:r>
              <a:rPr lang="en-US" sz="2500" b="1" dirty="0">
                <a:effectLst/>
              </a:rPr>
              <a:t>start</a:t>
            </a:r>
            <a:r>
              <a:rPr lang="en-US" sz="2500" dirty="0">
                <a:effectLst/>
              </a:rPr>
              <a:t> tag, with an </a:t>
            </a:r>
            <a:r>
              <a:rPr lang="en-US" sz="2500" b="1" dirty="0">
                <a:effectLst/>
              </a:rPr>
              <a:t>end</a:t>
            </a:r>
            <a:r>
              <a:rPr lang="en-US" sz="2500" dirty="0">
                <a:effectLst/>
              </a:rPr>
              <a:t> tag, with the </a:t>
            </a:r>
            <a:r>
              <a:rPr lang="en-US" sz="2500" b="1" dirty="0">
                <a:effectLst/>
              </a:rPr>
              <a:t>content</a:t>
            </a:r>
            <a:r>
              <a:rPr lang="en-US" sz="2500" dirty="0">
                <a:effectLst/>
              </a:rPr>
              <a:t> in between</a:t>
            </a:r>
            <a:r>
              <a:rPr lang="en-US" dirty="0">
                <a:effectLst/>
              </a:rPr>
              <a:t>:</a:t>
            </a:r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986087"/>
            <a:ext cx="51054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3" y="2448383"/>
            <a:ext cx="5324475" cy="3943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99731" y="17274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http://www.w3schools.com/html/tryit.asp?filename=tryhtml_basic_document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4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Other tags : &lt;div&gt;, &lt;span&gt;,</a:t>
            </a:r>
            <a:r>
              <a:rPr lang="en-US" sz="2000" dirty="0">
                <a:effectLst/>
              </a:rPr>
              <a:t> &lt;table</a:t>
            </a:r>
            <a:r>
              <a:rPr lang="en-US" altLang="zh-TW" sz="2000" dirty="0">
                <a:effectLst/>
              </a:rPr>
              <a:t>&gt;, 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&lt;</a:t>
            </a:r>
            <a:r>
              <a:rPr lang="en-US" sz="2000" dirty="0" err="1">
                <a:effectLst/>
              </a:rPr>
              <a:t>br</a:t>
            </a:r>
            <a:r>
              <a:rPr lang="en-US" sz="2000" dirty="0">
                <a:effectLst/>
              </a:rPr>
              <a:t>&gt;, &lt;script&gt;, &lt;section&gt;, &lt;</a:t>
            </a:r>
            <a:r>
              <a:rPr lang="en-US" sz="2000" dirty="0" err="1">
                <a:effectLst/>
              </a:rPr>
              <a:t>blockquote</a:t>
            </a:r>
            <a:r>
              <a:rPr lang="en-US" sz="2000" dirty="0">
                <a:effectLst/>
              </a:rPr>
              <a:t>&gt; ……….</a:t>
            </a:r>
          </a:p>
          <a:p>
            <a:r>
              <a:rPr lang="en-US" sz="2000" b="1" dirty="0">
                <a:effectLst/>
              </a:rPr>
              <a:t>HTML Attributes : </a:t>
            </a:r>
            <a:r>
              <a:rPr lang="en-US" sz="2000" dirty="0">
                <a:effectLst/>
              </a:rPr>
              <a:t>provide </a:t>
            </a:r>
            <a:r>
              <a:rPr lang="en-US" sz="2000" b="1" dirty="0">
                <a:effectLst/>
              </a:rPr>
              <a:t>additional information</a:t>
            </a:r>
            <a:r>
              <a:rPr lang="en-US" sz="2000" dirty="0">
                <a:effectLst/>
              </a:rPr>
              <a:t> about an element</a:t>
            </a:r>
            <a:endParaRPr lang="en-US" sz="2000" b="1" dirty="0">
              <a:effectLst/>
            </a:endParaRPr>
          </a:p>
          <a:p>
            <a:pPr lvl="1"/>
            <a:r>
              <a:rPr lang="en-US" sz="2000" dirty="0">
                <a:effectLst/>
              </a:rPr>
              <a:t>id</a:t>
            </a:r>
          </a:p>
          <a:p>
            <a:pPr lvl="1"/>
            <a:r>
              <a:rPr lang="en-US" sz="2000" dirty="0">
                <a:effectLst/>
              </a:rPr>
              <a:t>class </a:t>
            </a:r>
          </a:p>
          <a:p>
            <a:pPr lvl="1"/>
            <a:r>
              <a:rPr lang="en-US" sz="2000" dirty="0" err="1">
                <a:effectLst/>
              </a:rPr>
              <a:t>src</a:t>
            </a:r>
            <a:endParaRPr lang="en-US" sz="2000" dirty="0">
              <a:effectLst/>
            </a:endParaRPr>
          </a:p>
          <a:p>
            <a:pPr lvl="1"/>
            <a:r>
              <a:rPr lang="en-US" sz="2000" dirty="0" err="1">
                <a:effectLst/>
              </a:rPr>
              <a:t>href</a:t>
            </a:r>
            <a:endParaRPr lang="en-US" sz="20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……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3190875"/>
            <a:ext cx="64960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28" y="2132822"/>
            <a:ext cx="3985328" cy="32580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effectLst/>
              </a:rPr>
              <a:t>CSS</a:t>
            </a:r>
            <a:r>
              <a:rPr lang="en-US" sz="2400" dirty="0">
                <a:effectLst/>
              </a:rPr>
              <a:t> stands for </a:t>
            </a:r>
            <a:r>
              <a:rPr lang="en-US" sz="2400" b="1" dirty="0">
                <a:effectLst/>
              </a:rPr>
              <a:t>C</a:t>
            </a:r>
            <a:r>
              <a:rPr lang="en-US" sz="2400" dirty="0">
                <a:effectLst/>
              </a:rPr>
              <a:t>ascading </a:t>
            </a:r>
            <a:r>
              <a:rPr lang="en-US" sz="2400" b="1" dirty="0">
                <a:effectLst/>
              </a:rPr>
              <a:t>S</a:t>
            </a:r>
            <a:r>
              <a:rPr lang="en-US" sz="2400" dirty="0">
                <a:effectLst/>
              </a:rPr>
              <a:t>tyle </a:t>
            </a:r>
            <a:r>
              <a:rPr lang="en-US" sz="2400" b="1" dirty="0">
                <a:effectLst/>
              </a:rPr>
              <a:t>S</a:t>
            </a:r>
            <a:r>
              <a:rPr lang="en-US" sz="2400" dirty="0">
                <a:effectLst/>
              </a:rPr>
              <a:t>heets</a:t>
            </a:r>
          </a:p>
          <a:p>
            <a:r>
              <a:rPr lang="en-US" sz="2400" dirty="0">
                <a:effectLst/>
              </a:rPr>
              <a:t>CSS describes </a:t>
            </a:r>
            <a:r>
              <a:rPr lang="en-US" sz="2400" b="1" dirty="0">
                <a:effectLst/>
              </a:rPr>
              <a:t>how HTML elements are to be displayed on screen, paper, or in other media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181382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1144</TotalTime>
  <Words>881</Words>
  <Application>Microsoft Office PowerPoint</Application>
  <PresentationFormat>寬螢幕</PresentationFormat>
  <Paragraphs>185</Paragraphs>
  <Slides>39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7" baseType="lpstr">
      <vt:lpstr>微軟正黑體</vt:lpstr>
      <vt:lpstr>新細明體</vt:lpstr>
      <vt:lpstr>Arial</vt:lpstr>
      <vt:lpstr>Calibri</vt:lpstr>
      <vt:lpstr>Trebuchet MS</vt:lpstr>
      <vt:lpstr>Wingdings 2</vt:lpstr>
      <vt:lpstr>Wingdings 3</vt:lpstr>
      <vt:lpstr>多面向</vt:lpstr>
      <vt:lpstr>網站開發架構與工具</vt:lpstr>
      <vt:lpstr>Motivation</vt:lpstr>
      <vt:lpstr>Content</vt:lpstr>
      <vt:lpstr>HTML, CSS, JavaScript</vt:lpstr>
      <vt:lpstr>HTML</vt:lpstr>
      <vt:lpstr>HTML</vt:lpstr>
      <vt:lpstr>HTML</vt:lpstr>
      <vt:lpstr>HTML</vt:lpstr>
      <vt:lpstr>CSS</vt:lpstr>
      <vt:lpstr>CSS</vt:lpstr>
      <vt:lpstr>CSS</vt:lpstr>
      <vt:lpstr>CSS</vt:lpstr>
      <vt:lpstr>CSS</vt:lpstr>
      <vt:lpstr>CSS</vt:lpstr>
      <vt:lpstr>JavaScript</vt:lpstr>
      <vt:lpstr>JavaScript</vt:lpstr>
      <vt:lpstr>What can JavaScript do? </vt:lpstr>
      <vt:lpstr>HTML DOM</vt:lpstr>
      <vt:lpstr>HTML DOM</vt:lpstr>
      <vt:lpstr>JavaScript</vt:lpstr>
      <vt:lpstr>JavaScript&amp;CSS library</vt:lpstr>
      <vt:lpstr>SQL</vt:lpstr>
      <vt:lpstr>SQL</vt:lpstr>
      <vt:lpstr>SQL</vt:lpstr>
      <vt:lpstr>Ruby on Rails</vt:lpstr>
      <vt:lpstr>Ruby on Rails</vt:lpstr>
      <vt:lpstr>Ruby on Rails</vt:lpstr>
      <vt:lpstr>Ruby on Rails</vt:lpstr>
      <vt:lpstr>Ruby on Rails</vt:lpstr>
      <vt:lpstr>Ruby on Rails-Request</vt:lpstr>
      <vt:lpstr>Ruby on Rails-controller</vt:lpstr>
      <vt:lpstr>Ruby on Rails-model</vt:lpstr>
      <vt:lpstr>Ruby on Rails-model</vt:lpstr>
      <vt:lpstr>Ruby on Rails-View</vt:lpstr>
      <vt:lpstr>Ruby on Rails</vt:lpstr>
      <vt:lpstr>Ruby on Rails</vt:lpstr>
      <vt:lpstr>Should I use Ruby on Rails?</vt:lpstr>
      <vt:lpstr>Summary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網站開發語言與工具</dc:title>
  <dc:creator>Aaron Chang</dc:creator>
  <cp:lastModifiedBy>Aaron Chang</cp:lastModifiedBy>
  <cp:revision>92</cp:revision>
  <cp:lastPrinted>2016-04-28T22:49:43Z</cp:lastPrinted>
  <dcterms:created xsi:type="dcterms:W3CDTF">2016-04-28T08:43:04Z</dcterms:created>
  <dcterms:modified xsi:type="dcterms:W3CDTF">2016-04-29T04:21:39Z</dcterms:modified>
</cp:coreProperties>
</file>