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278" y="-8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04D6B8-6378-4F6D-8893-930CAEEF7A56}" type="datetimeFigureOut">
              <a:rPr lang="zh-TW" altLang="en-US" smtClean="0"/>
              <a:t>2011/7/11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B9DAAF-168B-4386-BAEE-701179D435B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0567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9DAAF-168B-4386-BAEE-701179D435B4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3693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D62BD-E2CA-4271-A023-E3C879F24223}" type="datetime1">
              <a:rPr lang="zh-TW" altLang="en-US" smtClean="0"/>
              <a:t>2011/7/11</a:t>
            </a:fld>
            <a:endParaRPr lang="zh-TW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zh-TW" smtClean="0"/>
              <a:t>DISP, NTU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78A05-4730-4AE4-B21D-B875467D4045}" type="datetime1">
              <a:rPr lang="zh-TW" altLang="en-US" smtClean="0"/>
              <a:t>2011/7/11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DISP, NTU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0DD19-4479-4FF4-BCC6-B2279B6E13D8}" type="datetime1">
              <a:rPr lang="zh-TW" altLang="en-US" smtClean="0"/>
              <a:t>2011/7/11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DISP, NTU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62697-48B0-49F6-8C35-8A605E7F2FD3}" type="datetime1">
              <a:rPr lang="zh-TW" altLang="en-US" smtClean="0"/>
              <a:t>2011/7/11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DISP, NTU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6E071-9302-4D31-8D9D-B124A40B9A49}" type="datetime1">
              <a:rPr lang="zh-TW" altLang="en-US" smtClean="0"/>
              <a:t>2011/7/11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DISP, NTU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CD929-B4D0-43E5-ADD2-159689014311}" type="datetime1">
              <a:rPr lang="zh-TW" altLang="en-US" smtClean="0"/>
              <a:t>2011/7/11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DISP, NTU</a:t>
            </a:r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C285E-4F6D-4EF8-B994-16D142970FE1}" type="datetime1">
              <a:rPr lang="zh-TW" altLang="en-US" smtClean="0"/>
              <a:t>2011/7/11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DISP, NTU</a:t>
            </a:r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B1B85-8F5D-4181-B6F4-3B629DF1FEA3}" type="datetime1">
              <a:rPr lang="zh-TW" altLang="en-US" smtClean="0"/>
              <a:t>2011/7/11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DISP, NTU</a:t>
            </a:r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E79AB-B5D8-464C-80F4-2C8AE0BEB6E5}" type="datetime1">
              <a:rPr lang="zh-TW" altLang="en-US" smtClean="0"/>
              <a:t>2011/7/11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DISP, NTU</a:t>
            </a:r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DE88A-569D-4980-8CE9-B732101C9017}" type="datetime1">
              <a:rPr lang="zh-TW" altLang="en-US" smtClean="0"/>
              <a:t>2011/7/11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DISP, NTU</a:t>
            </a:r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A350E-FE2A-412D-8910-C663A3841145}" type="datetime1">
              <a:rPr lang="zh-TW" altLang="en-US" smtClean="0"/>
              <a:t>2011/7/11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DISP, NTU</a:t>
            </a:r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4477974B-14E5-46B6-9B6C-E56517E6E5D5}" type="datetime1">
              <a:rPr lang="zh-TW" altLang="en-US" smtClean="0"/>
              <a:t>2011/7/11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altLang="zh-TW" smtClean="0"/>
              <a:t>DISP, NTU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err="1" smtClean="0"/>
              <a:t>GoldWave</a:t>
            </a:r>
            <a:r>
              <a:rPr lang="en-US" altLang="zh-TW" dirty="0" smtClean="0"/>
              <a:t> </a:t>
            </a:r>
            <a:r>
              <a:rPr lang="zh-TW" altLang="en-US" dirty="0" smtClean="0"/>
              <a:t>音樂編輯軟體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 smtClean="0"/>
              <a:t>-</a:t>
            </a:r>
            <a:r>
              <a:rPr lang="zh-TW" altLang="en-US" dirty="0" smtClean="0"/>
              <a:t>演算法與技巧</a:t>
            </a:r>
            <a:r>
              <a:rPr lang="en-US" altLang="zh-TW" dirty="0" smtClean="0"/>
              <a:t>-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E096E-1173-48F0-8448-FC4B77952163}" type="datetime1">
              <a:rPr lang="zh-TW" altLang="en-US" smtClean="0"/>
              <a:t>2011/7/11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zh-TW" smtClean="0"/>
              <a:t>DISP, NTU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</a:t>
            </a:fld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3563888" y="5624537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學生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	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   冼達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指導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教授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 丁建均</a:t>
            </a:r>
            <a:endParaRPr lang="zh-TW" altLang="en-US" sz="20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0134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en-US" altLang="zh-TW" dirty="0" smtClean="0"/>
              <a:t>Filter: Noise Reduction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4525963"/>
          </a:xfrm>
        </p:spPr>
        <p:txBody>
          <a:bodyPr>
            <a:normAutofit/>
          </a:bodyPr>
          <a:lstStyle/>
          <a:p>
            <a:r>
              <a:rPr lang="en-US" altLang="zh-TW" sz="3200" dirty="0" smtClean="0">
                <a:latin typeface="Times" pitchFamily="18" charset="0"/>
              </a:rPr>
              <a:t>Analysis the spectrum at the specific moment in green signal, and the desired or manual filter would be applied for the entire signal.</a:t>
            </a:r>
            <a:endParaRPr lang="zh-TW" altLang="en-US" sz="3200" dirty="0">
              <a:latin typeface="Times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6" t="8570" r="45238" b="36572"/>
          <a:stretch/>
        </p:blipFill>
        <p:spPr bwMode="auto">
          <a:xfrm>
            <a:off x="107504" y="2564904"/>
            <a:ext cx="4180115" cy="4180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9" t="18333" r="27500" b="40834"/>
          <a:stretch/>
        </p:blipFill>
        <p:spPr bwMode="auto">
          <a:xfrm>
            <a:off x="5108123" y="3703120"/>
            <a:ext cx="3784357" cy="1382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向右箭號 5"/>
          <p:cNvSpPr/>
          <p:nvPr/>
        </p:nvSpPr>
        <p:spPr>
          <a:xfrm>
            <a:off x="4287619" y="4193704"/>
            <a:ext cx="82050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7D871-8055-4A19-A908-C98E809DCBE9}" type="datetime1">
              <a:rPr lang="zh-TW" altLang="en-US" smtClean="0"/>
              <a:t>2011/7/11</a:t>
            </a:fld>
            <a:endParaRPr lang="zh-TW" altLang="en-US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DISP, NTU</a:t>
            </a:r>
            <a:endParaRPr lang="zh-TW" altLang="en-US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813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-603448"/>
            <a:ext cx="8229600" cy="1600200"/>
          </a:xfrm>
        </p:spPr>
        <p:txBody>
          <a:bodyPr/>
          <a:lstStyle/>
          <a:p>
            <a:r>
              <a:rPr lang="en-US" altLang="zh-TW" dirty="0" smtClean="0"/>
              <a:t>Silence reduction</a:t>
            </a:r>
            <a:endParaRPr lang="zh-TW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1" t="18096" r="27381" b="40952"/>
          <a:stretch/>
        </p:blipFill>
        <p:spPr bwMode="auto">
          <a:xfrm>
            <a:off x="256695" y="5293589"/>
            <a:ext cx="4281714" cy="1560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2" t="17714" r="27381" b="39809"/>
          <a:stretch/>
        </p:blipFill>
        <p:spPr bwMode="auto">
          <a:xfrm>
            <a:off x="107504" y="1412776"/>
            <a:ext cx="4580096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直線接點 5"/>
          <p:cNvCxnSpPr/>
          <p:nvPr/>
        </p:nvCxnSpPr>
        <p:spPr>
          <a:xfrm>
            <a:off x="1187624" y="1196752"/>
            <a:ext cx="0" cy="216024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直線接點 8"/>
          <p:cNvCxnSpPr/>
          <p:nvPr/>
        </p:nvCxnSpPr>
        <p:spPr>
          <a:xfrm>
            <a:off x="2483768" y="1196752"/>
            <a:ext cx="0" cy="216024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直線接點 9"/>
          <p:cNvCxnSpPr/>
          <p:nvPr/>
        </p:nvCxnSpPr>
        <p:spPr>
          <a:xfrm>
            <a:off x="1619672" y="980728"/>
            <a:ext cx="576064" cy="43204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直線接點 11"/>
          <p:cNvCxnSpPr/>
          <p:nvPr/>
        </p:nvCxnSpPr>
        <p:spPr>
          <a:xfrm flipH="1">
            <a:off x="1619672" y="988999"/>
            <a:ext cx="440432" cy="42377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8" t="10857" r="46429" b="41714"/>
          <a:stretch/>
        </p:blipFill>
        <p:spPr bwMode="auto">
          <a:xfrm>
            <a:off x="5076056" y="1679532"/>
            <a:ext cx="3918859" cy="3614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向右箭號 14"/>
          <p:cNvSpPr/>
          <p:nvPr/>
        </p:nvSpPr>
        <p:spPr>
          <a:xfrm>
            <a:off x="4549899" y="1844824"/>
            <a:ext cx="82050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向右箭號 15"/>
          <p:cNvSpPr/>
          <p:nvPr/>
        </p:nvSpPr>
        <p:spPr>
          <a:xfrm flipH="1">
            <a:off x="4558661" y="5008275"/>
            <a:ext cx="811741" cy="4109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日期版面配置區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72713-8832-44B7-8B21-6779C8AD954D}" type="datetime1">
              <a:rPr lang="zh-TW" altLang="en-US" smtClean="0"/>
              <a:t>2011/7/11</a:t>
            </a:fld>
            <a:endParaRPr lang="zh-TW" altLang="en-US"/>
          </a:p>
        </p:txBody>
      </p:sp>
      <p:sp>
        <p:nvSpPr>
          <p:cNvPr id="14" name="頁尾版面配置區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DISP, NTU</a:t>
            </a:r>
            <a:endParaRPr lang="zh-TW" altLang="en-US"/>
          </a:p>
        </p:txBody>
      </p:sp>
      <p:sp>
        <p:nvSpPr>
          <p:cNvPr id="17" name="投影片編號版面配置區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594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-619472"/>
            <a:ext cx="8229600" cy="1600200"/>
          </a:xfrm>
        </p:spPr>
        <p:txBody>
          <a:bodyPr/>
          <a:lstStyle/>
          <a:p>
            <a:r>
              <a:rPr lang="en-US" altLang="zh-TW" dirty="0" smtClean="0"/>
              <a:t>Amplitude smoother</a:t>
            </a:r>
            <a:endParaRPr lang="zh-TW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2" t="17905" r="27381" b="41048"/>
          <a:stretch/>
        </p:blipFill>
        <p:spPr bwMode="auto">
          <a:xfrm>
            <a:off x="275771" y="3717032"/>
            <a:ext cx="8577944" cy="3127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20" t="21190" r="47143" b="53095"/>
          <a:stretch/>
        </p:blipFill>
        <p:spPr bwMode="auto">
          <a:xfrm>
            <a:off x="5061835" y="1452058"/>
            <a:ext cx="3686629" cy="195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827584" y="1700808"/>
                <a:ext cx="235314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zh-TW" alt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zh-TW" altLang="en-US" i="1">
                              <a:latin typeface="Cambria Math"/>
                            </a:rPr>
                            <m:t>𝑦</m:t>
                          </m:r>
                          <m:r>
                            <a:rPr lang="zh-TW" altLang="en-US">
                              <a:latin typeface="Cambria Math"/>
                            </a:rPr>
                            <m:t>(</m:t>
                          </m:r>
                          <m:r>
                            <a:rPr lang="zh-TW" altLang="en-US" i="1">
                              <a:latin typeface="Cambria Math"/>
                            </a:rPr>
                            <m:t>𝑡</m:t>
                          </m:r>
                          <m:r>
                            <a:rPr lang="zh-TW" altLang="en-US">
                              <a:latin typeface="Cambria Math"/>
                            </a:rPr>
                            <m:t>)=</m:t>
                          </m:r>
                          <m:r>
                            <a:rPr lang="zh-TW" altLang="en-US" i="1">
                              <a:latin typeface="Cambria Math"/>
                            </a:rPr>
                            <m:t>𝑥</m:t>
                          </m:r>
                          <m:r>
                            <a:rPr lang="zh-TW" altLang="en-US">
                              <a:latin typeface="Cambria Math"/>
                            </a:rPr>
                            <m:t>(</m:t>
                          </m:r>
                          <m:r>
                            <a:rPr lang="zh-TW" altLang="en-US" i="1">
                              <a:latin typeface="Cambria Math"/>
                            </a:rPr>
                            <m:t>𝑡</m:t>
                          </m:r>
                          <m:r>
                            <a:rPr lang="zh-TW" altLang="en-US">
                              <a:latin typeface="Cambria Math"/>
                            </a:rPr>
                            <m:t>)×</m:t>
                          </m:r>
                          <m:r>
                            <a:rPr lang="zh-TW" altLang="en-US" i="1">
                              <a:latin typeface="Cambria Math"/>
                            </a:rPr>
                            <m:t>𝑓</m:t>
                          </m:r>
                          <m:r>
                            <a:rPr lang="zh-TW" altLang="en-US">
                              <a:latin typeface="Cambria Math"/>
                            </a:rPr>
                            <m:t>(</m:t>
                          </m:r>
                          <m:r>
                            <a:rPr lang="zh-TW" altLang="en-US" i="1">
                              <a:latin typeface="Cambria Math"/>
                            </a:rPr>
                            <m:t>𝑥</m:t>
                          </m:r>
                          <m:r>
                            <a:rPr lang="zh-TW" altLang="en-US">
                              <a:latin typeface="Cambria Math"/>
                            </a:rPr>
                            <m:t>(</m:t>
                          </m:r>
                          <m:r>
                            <a:rPr lang="zh-TW" altLang="en-US" i="1">
                              <a:latin typeface="Cambria Math"/>
                            </a:rPr>
                            <m:t>𝑡</m:t>
                          </m:r>
                          <m:r>
                            <a:rPr lang="zh-TW" altLang="en-US">
                              <a:latin typeface="Cambria Math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1700808"/>
                <a:ext cx="2353144" cy="369332"/>
              </a:xfrm>
              <a:prstGeom prst="rect">
                <a:avLst/>
              </a:prstGeom>
              <a:blipFill rotWithShape="1">
                <a:blip r:embed="rId4"/>
                <a:stretch>
                  <a:fillRect t="-119672" r="-21244" b="-18360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向右箭號 6"/>
          <p:cNvSpPr/>
          <p:nvPr/>
        </p:nvSpPr>
        <p:spPr>
          <a:xfrm rot="16200000" flipH="1">
            <a:off x="5870708" y="3308598"/>
            <a:ext cx="405870" cy="4109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D6C28-E974-4F71-9263-8A4335A310B8}" type="datetime1">
              <a:rPr lang="zh-TW" altLang="en-US" smtClean="0"/>
              <a:t>2011/7/11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DISP, NTU</a:t>
            </a:r>
            <a:endParaRPr lang="zh-TW" altLang="en-US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5253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-619472"/>
            <a:ext cx="8229600" cy="1600200"/>
          </a:xfrm>
        </p:spPr>
        <p:txBody>
          <a:bodyPr/>
          <a:lstStyle/>
          <a:p>
            <a:r>
              <a:rPr lang="en-US" altLang="zh-TW" dirty="0" smtClean="0"/>
              <a:t>Reverse and Invert</a:t>
            </a:r>
            <a:endParaRPr lang="zh-TW" alt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8" t="18143" r="27772" b="40929"/>
          <a:stretch/>
        </p:blipFill>
        <p:spPr bwMode="auto">
          <a:xfrm>
            <a:off x="0" y="4045261"/>
            <a:ext cx="4320000" cy="158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2" t="17714" r="27381" b="39809"/>
          <a:stretch/>
        </p:blipFill>
        <p:spPr bwMode="auto">
          <a:xfrm>
            <a:off x="2367408" y="1412776"/>
            <a:ext cx="4580096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2" t="18540" r="27381" b="40730"/>
          <a:stretch/>
        </p:blipFill>
        <p:spPr bwMode="auto">
          <a:xfrm>
            <a:off x="4787504" y="4077072"/>
            <a:ext cx="4320000" cy="1563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24791" y="3388227"/>
            <a:ext cx="1337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latin typeface="Times" pitchFamily="18" charset="0"/>
              </a:rPr>
              <a:t>Reverse: </a:t>
            </a:r>
            <a:endParaRPr lang="zh-TW" altLang="en-US" sz="2400" dirty="0">
              <a:latin typeface="Times" pitchFamily="18" charset="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5512415" y="3405242"/>
            <a:ext cx="10038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latin typeface="Times" pitchFamily="18" charset="0"/>
              </a:rPr>
              <a:t>Invert:</a:t>
            </a:r>
            <a:endParaRPr lang="zh-TW" altLang="en-US" sz="2400" dirty="0">
              <a:latin typeface="Times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1327731" y="3451408"/>
                <a:ext cx="15324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zh-TW" alt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zh-TW" altLang="en-US" i="1">
                              <a:latin typeface="Cambria Math"/>
                            </a:rPr>
                            <m:t>𝑦</m:t>
                          </m:r>
                          <m:r>
                            <a:rPr lang="zh-TW" altLang="en-US">
                              <a:latin typeface="Cambria Math"/>
                            </a:rPr>
                            <m:t>(</m:t>
                          </m:r>
                          <m:r>
                            <a:rPr lang="zh-TW" altLang="en-US" i="1">
                              <a:latin typeface="Cambria Math"/>
                            </a:rPr>
                            <m:t>𝑡</m:t>
                          </m:r>
                          <m:r>
                            <a:rPr lang="zh-TW" altLang="en-US">
                              <a:latin typeface="Cambria Math"/>
                            </a:rPr>
                            <m:t>)=</m:t>
                          </m:r>
                          <m:r>
                            <a:rPr lang="zh-TW" altLang="en-US" i="1">
                              <a:latin typeface="Cambria Math"/>
                            </a:rPr>
                            <m:t>𝑥</m:t>
                          </m:r>
                          <m:r>
                            <a:rPr lang="zh-TW" altLang="en-US">
                              <a:latin typeface="Cambria Math"/>
                            </a:rPr>
                            <m:t>(−</m:t>
                          </m:r>
                          <m:r>
                            <a:rPr lang="zh-TW" altLang="en-US" i="1">
                              <a:latin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7731" y="3451408"/>
                <a:ext cx="1532406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119672" r="-33068" b="-18360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6372200" y="3429000"/>
                <a:ext cx="15324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zh-TW" alt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zh-TW" altLang="en-US" i="1">
                              <a:latin typeface="Cambria Math"/>
                            </a:rPr>
                            <m:t>𝑦</m:t>
                          </m:r>
                          <m:r>
                            <a:rPr lang="zh-TW" altLang="en-US">
                              <a:latin typeface="Cambria Math"/>
                            </a:rPr>
                            <m:t>(</m:t>
                          </m:r>
                          <m:r>
                            <a:rPr lang="zh-TW" altLang="en-US" i="1">
                              <a:latin typeface="Cambria Math"/>
                            </a:rPr>
                            <m:t>𝑡</m:t>
                          </m:r>
                          <m:r>
                            <a:rPr lang="zh-TW" altLang="en-US">
                              <a:latin typeface="Cambria Math"/>
                            </a:rPr>
                            <m:t>)=−</m:t>
                          </m:r>
                          <m:r>
                            <a:rPr lang="zh-TW" altLang="en-US" i="1">
                              <a:latin typeface="Cambria Math"/>
                            </a:rPr>
                            <m:t>𝑥</m:t>
                          </m:r>
                          <m:r>
                            <a:rPr lang="zh-TW" altLang="en-US">
                              <a:latin typeface="Cambria Math"/>
                            </a:rPr>
                            <m:t>(</m:t>
                          </m:r>
                          <m:r>
                            <a:rPr lang="zh-TW" altLang="en-US" i="1">
                              <a:latin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200" y="3429000"/>
                <a:ext cx="1532406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121667" r="-32937" b="-18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向下箭號 7"/>
          <p:cNvSpPr/>
          <p:nvPr/>
        </p:nvSpPr>
        <p:spPr>
          <a:xfrm>
            <a:off x="3131840" y="3140968"/>
            <a:ext cx="432048" cy="9042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向下箭號 13"/>
          <p:cNvSpPr/>
          <p:nvPr/>
        </p:nvSpPr>
        <p:spPr>
          <a:xfrm>
            <a:off x="5081403" y="3140968"/>
            <a:ext cx="432048" cy="9042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日期版面配置區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3C9B5-DC63-43A3-901B-6B7BC13090D1}" type="datetime1">
              <a:rPr lang="zh-TW" altLang="en-US" smtClean="0"/>
              <a:t>2011/7/11</a:t>
            </a:fld>
            <a:endParaRPr lang="zh-TW" altLang="en-US"/>
          </a:p>
        </p:txBody>
      </p:sp>
      <p:sp>
        <p:nvSpPr>
          <p:cNvPr id="12" name="頁尾版面配置區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DISP, NTU</a:t>
            </a:r>
            <a:endParaRPr lang="zh-TW" altLang="en-US"/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132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-531440"/>
            <a:ext cx="8229600" cy="1600200"/>
          </a:xfrm>
        </p:spPr>
        <p:txBody>
          <a:bodyPr/>
          <a:lstStyle/>
          <a:p>
            <a:r>
              <a:rPr lang="en-US" altLang="zh-TW" dirty="0" smtClean="0"/>
              <a:t>Pitch: Offset the spectrum</a:t>
            </a:r>
            <a:endParaRPr lang="zh-TW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2" t="17714" r="27381" b="39809"/>
          <a:stretch/>
        </p:blipFill>
        <p:spPr bwMode="auto">
          <a:xfrm>
            <a:off x="323528" y="1700808"/>
            <a:ext cx="4580096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2" t="17714" r="27381" b="39809"/>
          <a:stretch/>
        </p:blipFill>
        <p:spPr bwMode="auto">
          <a:xfrm>
            <a:off x="323528" y="4797152"/>
            <a:ext cx="4580096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向右箭號 5"/>
          <p:cNvSpPr/>
          <p:nvPr/>
        </p:nvSpPr>
        <p:spPr>
          <a:xfrm>
            <a:off x="4687600" y="1844824"/>
            <a:ext cx="82050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向右箭號 6"/>
          <p:cNvSpPr/>
          <p:nvPr/>
        </p:nvSpPr>
        <p:spPr>
          <a:xfrm flipH="1">
            <a:off x="4558661" y="5008275"/>
            <a:ext cx="811741" cy="4109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36" t="13333" r="46548" b="44762"/>
          <a:stretch/>
        </p:blipFill>
        <p:spPr bwMode="auto">
          <a:xfrm>
            <a:off x="5549392" y="2060848"/>
            <a:ext cx="3594608" cy="2940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2699792" y="3679371"/>
                <a:ext cx="2766463" cy="4281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zh-TW" alt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zh-TW" altLang="en-US" i="1">
                              <a:latin typeface="Cambria Math"/>
                            </a:rPr>
                            <m:t>𝑦</m:t>
                          </m:r>
                          <m:r>
                            <a:rPr lang="zh-TW" altLang="en-US">
                              <a:latin typeface="Cambria Math"/>
                            </a:rPr>
                            <m:t>(</m:t>
                          </m:r>
                          <m:r>
                            <a:rPr lang="zh-TW" altLang="en-US" i="1">
                              <a:latin typeface="Cambria Math"/>
                            </a:rPr>
                            <m:t>𝑡</m:t>
                          </m:r>
                          <m:r>
                            <a:rPr lang="zh-TW" altLang="en-US">
                              <a:latin typeface="Cambria Math"/>
                            </a:rPr>
                            <m:t>)=</m:t>
                          </m:r>
                          <m:r>
                            <a:rPr lang="zh-TW" altLang="en-US" i="1">
                              <a:latin typeface="Cambria Math"/>
                            </a:rPr>
                            <m:t>𝐹𝐹</m:t>
                          </m:r>
                          <m:sSup>
                            <m:sSupPr>
                              <m:ctrlPr>
                                <a:rPr lang="zh-TW" alt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zh-TW" altLang="en-US" i="1">
                                  <a:latin typeface="Cambria Math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zh-TW" altLang="en-US"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  <m:r>
                            <a:rPr lang="zh-TW" altLang="en-US">
                              <a:latin typeface="Cambria Math"/>
                            </a:rPr>
                            <m:t>(</m:t>
                          </m:r>
                          <m:r>
                            <a:rPr lang="zh-TW" altLang="en-US" i="1">
                              <a:latin typeface="Cambria Math"/>
                            </a:rPr>
                            <m:t>𝑋</m:t>
                          </m:r>
                          <m:r>
                            <a:rPr lang="zh-TW" altLang="en-US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zh-TW" alt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zh-TW" altLang="en-US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zh-TW" altLang="en-US">
                              <a:latin typeface="Cambria Math"/>
                            </a:rPr>
                            <m:t>×</m:t>
                          </m:r>
                          <m:r>
                            <a:rPr lang="zh-TW" altLang="en-US" i="1">
                              <a:latin typeface="Cambria Math"/>
                            </a:rPr>
                            <m:t>𝑘</m:t>
                          </m:r>
                          <m:r>
                            <a:rPr lang="zh-TW" altLang="en-US">
                              <a:latin typeface="Cambria Math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3679371"/>
                <a:ext cx="2766463" cy="428194"/>
              </a:xfrm>
              <a:prstGeom prst="rect">
                <a:avLst/>
              </a:prstGeom>
              <a:blipFill rotWithShape="1">
                <a:blip r:embed="rId4"/>
                <a:stretch>
                  <a:fillRect t="-144286" r="-22467" b="-21714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日期版面配置區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26A77-BCA3-4D0D-AA90-03D63C13A081}" type="datetime1">
              <a:rPr lang="zh-TW" altLang="en-US" smtClean="0"/>
              <a:t>2011/7/11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DISP, NTU</a:t>
            </a:r>
            <a:endParaRPr lang="zh-TW" altLang="en-US"/>
          </a:p>
        </p:txBody>
      </p:sp>
      <p:sp>
        <p:nvSpPr>
          <p:cNvPr id="11" name="投影片編號版面配置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578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Time Warp: Do interpolation in the waveform.</a:t>
            </a:r>
            <a:endParaRPr lang="zh-TW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2" t="17714" r="27381" b="39809"/>
          <a:stretch/>
        </p:blipFill>
        <p:spPr bwMode="auto">
          <a:xfrm>
            <a:off x="323528" y="1556792"/>
            <a:ext cx="4580096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2" t="17714" r="27381" b="39809"/>
          <a:stretch/>
        </p:blipFill>
        <p:spPr bwMode="auto">
          <a:xfrm>
            <a:off x="323528" y="4797152"/>
            <a:ext cx="4580096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19" t="8381" r="45476" b="39619"/>
          <a:stretch/>
        </p:blipFill>
        <p:spPr bwMode="auto">
          <a:xfrm>
            <a:off x="5580112" y="2276872"/>
            <a:ext cx="3227671" cy="3048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向右箭號 6"/>
          <p:cNvSpPr/>
          <p:nvPr/>
        </p:nvSpPr>
        <p:spPr>
          <a:xfrm>
            <a:off x="4769615" y="1838306"/>
            <a:ext cx="82050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向右箭號 7"/>
          <p:cNvSpPr/>
          <p:nvPr/>
        </p:nvSpPr>
        <p:spPr>
          <a:xfrm flipH="1">
            <a:off x="4778377" y="5001757"/>
            <a:ext cx="811741" cy="4109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3532034" y="3801360"/>
                <a:ext cx="165539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zh-TW" alt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zh-TW" altLang="en-US" i="1">
                              <a:latin typeface="Cambria Math"/>
                            </a:rPr>
                            <m:t>𝑦</m:t>
                          </m:r>
                          <m:r>
                            <a:rPr lang="zh-TW" altLang="en-US">
                              <a:latin typeface="Cambria Math"/>
                            </a:rPr>
                            <m:t>(</m:t>
                          </m:r>
                          <m:r>
                            <a:rPr lang="zh-TW" altLang="en-US" i="1">
                              <a:latin typeface="Cambria Math"/>
                            </a:rPr>
                            <m:t>𝑡</m:t>
                          </m:r>
                          <m:r>
                            <a:rPr lang="zh-TW" altLang="en-US">
                              <a:latin typeface="Cambria Math"/>
                            </a:rPr>
                            <m:t>)=</m:t>
                          </m:r>
                          <m:r>
                            <a:rPr lang="zh-TW" altLang="en-US" i="1">
                              <a:latin typeface="Cambria Math"/>
                            </a:rPr>
                            <m:t>𝑥</m:t>
                          </m:r>
                          <m:r>
                            <a:rPr lang="zh-TW" altLang="en-US">
                              <a:latin typeface="Cambria Math"/>
                            </a:rPr>
                            <m:t>(</m:t>
                          </m:r>
                          <m:f>
                            <m:fPr>
                              <m:type m:val="lin"/>
                              <m:ctrlPr>
                                <a:rPr lang="zh-TW" alt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zh-TW" altLang="en-US" i="1">
                                  <a:latin typeface="Cambria Math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zh-TW" altLang="en-US" i="1">
                                  <a:latin typeface="Cambria Math"/>
                                </a:rPr>
                                <m:t>𝑁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2034" y="3801360"/>
                <a:ext cx="1655390" cy="369332"/>
              </a:xfrm>
              <a:prstGeom prst="rect">
                <a:avLst/>
              </a:prstGeom>
              <a:blipFill rotWithShape="1">
                <a:blip r:embed="rId4"/>
                <a:stretch>
                  <a:fillRect t="-121667" r="-30515" b="-188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日期版面配置區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2F23F-E4E3-4D01-929A-8C7A7FA8E316}" type="datetime1">
              <a:rPr lang="zh-TW" altLang="en-US" smtClean="0"/>
              <a:t>2011/7/11</a:t>
            </a:fld>
            <a:endParaRPr lang="zh-TW" altLang="en-US" dirty="0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DISP, NTU</a:t>
            </a:r>
            <a:endParaRPr lang="zh-TW" altLang="en-US"/>
          </a:p>
        </p:txBody>
      </p:sp>
      <p:sp>
        <p:nvSpPr>
          <p:cNvPr id="11" name="投影片編號版面配置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502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-619472"/>
            <a:ext cx="8229600" cy="1600200"/>
          </a:xfrm>
        </p:spPr>
        <p:txBody>
          <a:bodyPr/>
          <a:lstStyle/>
          <a:p>
            <a:r>
              <a:rPr lang="en-US" altLang="zh-TW" dirty="0" smtClean="0"/>
              <a:t>Example: </a:t>
            </a:r>
            <a:r>
              <a:rPr lang="zh-TW" altLang="en-US" dirty="0" smtClean="0"/>
              <a:t>去除人聲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如果遇到人聲和音樂合在一起的，可以透過效果</a:t>
            </a:r>
            <a:r>
              <a:rPr lang="en-US" altLang="zh-TW" sz="3200" dirty="0">
                <a:latin typeface="標楷體" pitchFamily="65" charset="-120"/>
                <a:ea typeface="標楷體" pitchFamily="65" charset="-120"/>
              </a:rPr>
              <a:t>==&gt;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立體聲</a:t>
            </a:r>
            <a:r>
              <a:rPr lang="en-US" altLang="zh-TW" sz="3200" dirty="0">
                <a:latin typeface="標楷體" pitchFamily="65" charset="-120"/>
                <a:ea typeface="標楷體" pitchFamily="65" charset="-120"/>
              </a:rPr>
              <a:t>==&gt;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減少人聲，不過這個方法效果有限，可能會連音效的聲音也被減少。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0" t="31120" r="23750" b="21484"/>
          <a:stretch/>
        </p:blipFill>
        <p:spPr bwMode="auto">
          <a:xfrm>
            <a:off x="1763688" y="3068960"/>
            <a:ext cx="5578642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12496-D02D-4FB5-913B-BFC8648C1E19}" type="datetime1">
              <a:rPr lang="zh-TW" altLang="en-US" smtClean="0"/>
              <a:t>2011/7/11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DISP, NTU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18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Autofit/>
          </a:bodyPr>
          <a:lstStyle/>
          <a:p>
            <a:r>
              <a:rPr lang="zh-TW" altLang="en-US" sz="4400" dirty="0" smtClean="0">
                <a:latin typeface="標楷體" pitchFamily="65" charset="-120"/>
                <a:ea typeface="標楷體" pitchFamily="65" charset="-120"/>
              </a:rPr>
              <a:t>基本操作</a:t>
            </a:r>
            <a:r>
              <a:rPr lang="en-US" altLang="zh-TW" sz="4400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4400" dirty="0" smtClean="0">
                <a:latin typeface="標楷體" pitchFamily="65" charset="-120"/>
                <a:ea typeface="標楷體" pitchFamily="65" charset="-120"/>
              </a:rPr>
              <a:t> 音樂剪接與編輯合成</a:t>
            </a:r>
            <a:endParaRPr lang="zh-TW" altLang="en-US" sz="44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1124745"/>
            <a:ext cx="7848872" cy="4032448"/>
          </a:xfrm>
        </p:spPr>
        <p:txBody>
          <a:bodyPr>
            <a:normAutofit/>
          </a:bodyPr>
          <a:lstStyle/>
          <a:p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為了準確知道要接的起始點，可以按滑鼠右鍵透過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【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選取部分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】==&gt;【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設定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】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得知要連接的起始點，也可以透過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【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設定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】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直接設定要修改的位置，才不會接錯點讓音樂聽起來怪怪的。</a:t>
            </a:r>
          </a:p>
        </p:txBody>
      </p:sp>
      <p:pic>
        <p:nvPicPr>
          <p:cNvPr id="1027" name="Picture 3" descr="C:\Users\Austin1004\Downloads\0003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924944"/>
            <a:ext cx="5400000" cy="3870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78EB-6AC8-474E-8A2D-396667B31CBB}" type="datetime1">
              <a:rPr lang="zh-TW" altLang="en-US" smtClean="0"/>
              <a:t>2011/7/11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DISP, NTU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444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Censor-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人工合成聲音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Effect -&gt;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Censor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可以選擇多種效果的人工合成音樂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(High tone, ding, ding dong, …etc.)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" t="12239" r="5001" b="35677"/>
          <a:stretch/>
        </p:blipFill>
        <p:spPr bwMode="auto">
          <a:xfrm>
            <a:off x="16768" y="2636912"/>
            <a:ext cx="9242648" cy="4098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6FF16-625D-4ED2-B319-5AD6651BB8B5}" type="datetime1">
              <a:rPr lang="zh-TW" altLang="en-US" smtClean="0"/>
              <a:t>2011/7/11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DISP, NTU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450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Censor :the math model.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-36512" y="1626998"/>
            <a:ext cx="2819900" cy="4525963"/>
          </a:xfrm>
        </p:spPr>
        <p:txBody>
          <a:bodyPr>
            <a:noAutofit/>
          </a:bodyPr>
          <a:lstStyle/>
          <a:p>
            <a:r>
              <a:rPr lang="en-US" altLang="zh-TW" sz="2400" dirty="0" smtClean="0">
                <a:latin typeface="Times" pitchFamily="18" charset="0"/>
              </a:rPr>
              <a:t>High/medium tone: </a:t>
            </a:r>
            <a:r>
              <a:rPr lang="zh-TW" altLang="en-US" sz="2400" dirty="0" smtClean="0">
                <a:latin typeface="Times" pitchFamily="18" charset="0"/>
              </a:rPr>
              <a:t>純音</a:t>
            </a:r>
            <a:endParaRPr lang="en-US" altLang="zh-TW" sz="2400" dirty="0" smtClean="0">
              <a:latin typeface="Times" pitchFamily="18" charset="0"/>
            </a:endParaRPr>
          </a:p>
          <a:p>
            <a:endParaRPr lang="en-US" altLang="zh-TW" sz="2400" dirty="0" smtClean="0">
              <a:latin typeface="Times" pitchFamily="18" charset="0"/>
            </a:endParaRPr>
          </a:p>
          <a:p>
            <a:r>
              <a:rPr lang="en-US" altLang="zh-TW" sz="2400" dirty="0" smtClean="0">
                <a:latin typeface="Times" pitchFamily="18" charset="0"/>
              </a:rPr>
              <a:t>Ding:</a:t>
            </a:r>
          </a:p>
          <a:p>
            <a:endParaRPr lang="en-US" altLang="zh-TW" sz="2400" dirty="0" smtClean="0">
              <a:latin typeface="Times" pitchFamily="18" charset="0"/>
            </a:endParaRPr>
          </a:p>
          <a:p>
            <a:r>
              <a:rPr lang="en-US" altLang="zh-TW" sz="2400" dirty="0" smtClean="0">
                <a:latin typeface="Times" pitchFamily="18" charset="0"/>
              </a:rPr>
              <a:t>Ding Dong:</a:t>
            </a:r>
          </a:p>
          <a:p>
            <a:endParaRPr lang="en-US" altLang="zh-TW" sz="2400" dirty="0" smtClean="0">
              <a:latin typeface="Times" pitchFamily="18" charset="0"/>
            </a:endParaRPr>
          </a:p>
          <a:p>
            <a:r>
              <a:rPr lang="en-US" altLang="zh-TW" sz="2400" dirty="0" smtClean="0">
                <a:latin typeface="Times" pitchFamily="18" charset="0"/>
              </a:rPr>
              <a:t>Buzz:</a:t>
            </a:r>
          </a:p>
          <a:p>
            <a:endParaRPr lang="en-US" altLang="zh-TW" sz="2400" dirty="0" smtClean="0">
              <a:latin typeface="Times" pitchFamily="18" charset="0"/>
            </a:endParaRPr>
          </a:p>
          <a:p>
            <a:r>
              <a:rPr lang="en-US" altLang="zh-TW" sz="2400" dirty="0" smtClean="0">
                <a:latin typeface="Times" pitchFamily="18" charset="0"/>
              </a:rPr>
              <a:t>Siren(Doppler):</a:t>
            </a:r>
          </a:p>
          <a:p>
            <a:endParaRPr lang="zh-TW" altLang="en-US" sz="2400" dirty="0">
              <a:latin typeface="Times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6372200" y="1741632"/>
                <a:ext cx="2043572" cy="4193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zh-TW" alt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zh-TW" altLang="en-US" i="1">
                              <a:latin typeface="Cambria Math"/>
                            </a:rPr>
                            <m:t>𝑦</m:t>
                          </m:r>
                          <m:r>
                            <a:rPr lang="zh-TW" altLang="en-US">
                              <a:latin typeface="Cambria Math"/>
                            </a:rPr>
                            <m:t>(</m:t>
                          </m:r>
                          <m:r>
                            <a:rPr lang="zh-TW" altLang="en-US" i="1">
                              <a:latin typeface="Cambria Math"/>
                            </a:rPr>
                            <m:t>𝑡</m:t>
                          </m:r>
                          <m:r>
                            <a:rPr lang="zh-TW" altLang="en-US">
                              <a:latin typeface="Cambria Math"/>
                            </a:rPr>
                            <m:t>)=</m:t>
                          </m:r>
                          <m:r>
                            <m:rPr>
                              <m:sty m:val="p"/>
                            </m:rPr>
                            <a:rPr lang="zh-TW" altLang="en-US">
                              <a:latin typeface="Cambria Math"/>
                            </a:rPr>
                            <m:t>cos</m:t>
                          </m:r>
                          <m:r>
                            <a:rPr lang="zh-TW" altLang="en-US">
                              <a:latin typeface="Cambria Math"/>
                            </a:rPr>
                            <m:t>(2</m:t>
                          </m:r>
                          <m:r>
                            <a:rPr lang="zh-TW" altLang="en-US" i="1">
                              <a:latin typeface="Cambria Math"/>
                            </a:rPr>
                            <m:t>𝜋</m:t>
                          </m:r>
                          <m:sSub>
                            <m:sSubPr>
                              <m:ctrlPr>
                                <a:rPr lang="zh-TW" alt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zh-TW" altLang="en-US" i="1"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  <m:r>
                            <a:rPr lang="zh-TW" altLang="en-US" i="1">
                              <a:latin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200" y="1741632"/>
                <a:ext cx="2043572" cy="419346"/>
              </a:xfrm>
              <a:prstGeom prst="rect">
                <a:avLst/>
              </a:prstGeom>
              <a:blipFill rotWithShape="1">
                <a:blip r:embed="rId2"/>
                <a:stretch>
                  <a:fillRect t="-107353" r="-24107" b="-15441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59" r="27917" b="44271"/>
          <a:stretch/>
        </p:blipFill>
        <p:spPr bwMode="auto">
          <a:xfrm>
            <a:off x="2771800" y="2500905"/>
            <a:ext cx="1993351" cy="979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6108067" y="2500905"/>
                <a:ext cx="2723245" cy="4193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zh-TW" alt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zh-TW" altLang="en-US" i="1">
                              <a:latin typeface="Cambria Math"/>
                            </a:rPr>
                            <m:t>𝑦</m:t>
                          </m:r>
                          <m:r>
                            <a:rPr lang="zh-TW" altLang="en-US">
                              <a:latin typeface="Cambria Math"/>
                            </a:rPr>
                            <m:t>(</m:t>
                          </m:r>
                          <m:r>
                            <a:rPr lang="zh-TW" altLang="en-US" i="1">
                              <a:latin typeface="Cambria Math"/>
                            </a:rPr>
                            <m:t>𝑡</m:t>
                          </m:r>
                          <m:r>
                            <a:rPr lang="zh-TW" altLang="en-US">
                              <a:latin typeface="Cambria Math"/>
                            </a:rPr>
                            <m:t>)=</m:t>
                          </m:r>
                          <m:r>
                            <a:rPr lang="zh-TW" altLang="en-US" i="1">
                              <a:latin typeface="Cambria Math"/>
                            </a:rPr>
                            <m:t>𝑎</m:t>
                          </m:r>
                          <m:r>
                            <a:rPr lang="zh-TW" altLang="en-US">
                              <a:latin typeface="Cambria Math"/>
                            </a:rPr>
                            <m:t>(</m:t>
                          </m:r>
                          <m:r>
                            <a:rPr lang="zh-TW" altLang="en-US" i="1">
                              <a:latin typeface="Cambria Math"/>
                            </a:rPr>
                            <m:t>𝑡</m:t>
                          </m:r>
                          <m:r>
                            <a:rPr lang="zh-TW" altLang="en-US">
                              <a:latin typeface="Cambria Math"/>
                            </a:rPr>
                            <m:t>)×</m:t>
                          </m:r>
                          <m:r>
                            <m:rPr>
                              <m:sty m:val="p"/>
                            </m:rPr>
                            <a:rPr lang="zh-TW" altLang="en-US">
                              <a:latin typeface="Cambria Math"/>
                            </a:rPr>
                            <m:t>cos</m:t>
                          </m:r>
                          <m:r>
                            <a:rPr lang="zh-TW" altLang="en-US">
                              <a:latin typeface="Cambria Math"/>
                            </a:rPr>
                            <m:t>(2</m:t>
                          </m:r>
                          <m:r>
                            <a:rPr lang="zh-TW" altLang="en-US" i="1">
                              <a:latin typeface="Cambria Math"/>
                            </a:rPr>
                            <m:t>𝜋</m:t>
                          </m:r>
                          <m:sSub>
                            <m:sSubPr>
                              <m:ctrlPr>
                                <a:rPr lang="zh-TW" alt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zh-TW" altLang="en-US" i="1"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  <m:r>
                            <a:rPr lang="zh-TW" altLang="en-US" i="1">
                              <a:latin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8067" y="2500905"/>
                <a:ext cx="2723245" cy="419346"/>
              </a:xfrm>
              <a:prstGeom prst="rect">
                <a:avLst/>
              </a:prstGeom>
              <a:blipFill rotWithShape="1">
                <a:blip r:embed="rId4"/>
                <a:stretch>
                  <a:fillRect t="-105797" r="-18121" b="-15072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2" t="14844" r="27604" b="40494"/>
          <a:stretch/>
        </p:blipFill>
        <p:spPr bwMode="auto">
          <a:xfrm>
            <a:off x="1979712" y="3575963"/>
            <a:ext cx="2010420" cy="1024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4067944" y="3574505"/>
                <a:ext cx="5306664" cy="9346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i="1">
                          <a:latin typeface="Cambria Math"/>
                        </a:rPr>
                        <m:t>𝑦</m:t>
                      </m:r>
                      <m:r>
                        <a:rPr lang="zh-TW" altLang="en-US">
                          <a:latin typeface="Cambria Math"/>
                        </a:rPr>
                        <m:t>(</m:t>
                      </m:r>
                      <m:r>
                        <a:rPr lang="zh-TW" altLang="en-US" i="1">
                          <a:latin typeface="Cambria Math"/>
                        </a:rPr>
                        <m:t>𝑡</m:t>
                      </m:r>
                      <m:r>
                        <a:rPr lang="zh-TW" altLang="en-US">
                          <a:latin typeface="Cambria Math"/>
                        </a:rPr>
                        <m:t>)=</m:t>
                      </m:r>
                      <m:f>
                        <m:fPr>
                          <m:ctrlPr>
                            <a:rPr lang="zh-TW" altLang="en-US" i="1"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begChr m:val=""/>
                              <m:ctrlPr>
                                <a:rPr lang="zh-TW" alt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zh-TW" altLang="en-US">
                                  <a:latin typeface="Cambria Math"/>
                                </a:rPr>
                                <m:t>sin</m:t>
                              </m:r>
                              <m:r>
                                <a:rPr lang="zh-TW" altLang="en-US">
                                  <a:latin typeface="Cambria Math"/>
                                </a:rPr>
                                <m:t>((</m:t>
                              </m:r>
                              <m:r>
                                <a:rPr lang="zh-TW" altLang="en-US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zh-TW" altLang="en-US">
                                  <a:latin typeface="Cambria Math"/>
                                </a:rPr>
                                <m:t>×</m:t>
                              </m:r>
                              <m:r>
                                <m:rPr>
                                  <m:sty m:val="p"/>
                                </m:rPr>
                                <a:rPr lang="zh-TW" altLang="en-US">
                                  <a:latin typeface="Cambria Math"/>
                                </a:rPr>
                                <m:t>tan</m:t>
                              </m:r>
                              <m:r>
                                <a:rPr lang="zh-TW" altLang="en-US">
                                  <a:latin typeface="Cambria Math"/>
                                </a:rPr>
                                <m:t>(400</m:t>
                              </m:r>
                              <m:r>
                                <a:rPr lang="zh-TW" altLang="en-US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zh-TW" altLang="en-US">
                                  <a:latin typeface="Cambria Math"/>
                                </a:rPr>
                                <m:t>)+</m:t>
                              </m:r>
                              <m:r>
                                <m:rPr>
                                  <m:sty m:val="p"/>
                                </m:rPr>
                                <a:rPr lang="zh-TW" altLang="en-US">
                                  <a:latin typeface="Cambria Math"/>
                                </a:rPr>
                                <m:t>sin</m:t>
                              </m:r>
                              <m:r>
                                <a:rPr lang="zh-TW" altLang="en-US">
                                  <a:latin typeface="Cambria Math"/>
                                </a:rPr>
                                <m:t>(600</m:t>
                              </m:r>
                              <m:r>
                                <a:rPr lang="zh-TW" altLang="en-US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zh-TW" altLang="en-US">
                                  <a:latin typeface="Cambria Math"/>
                                </a:rPr>
                                <m:t>)×</m:t>
                              </m:r>
                              <m:r>
                                <m:rPr>
                                  <m:sty m:val="p"/>
                                </m:rPr>
                                <a:rPr lang="zh-TW" altLang="en-US">
                                  <a:latin typeface="Cambria Math"/>
                                </a:rPr>
                                <m:t>sin</m:t>
                              </m:r>
                              <m:r>
                                <a:rPr lang="zh-TW" altLang="en-US">
                                  <a:latin typeface="Cambria Math"/>
                                </a:rPr>
                                <m:t>(</m:t>
                              </m:r>
                              <m:r>
                                <a:rPr lang="zh-TW" altLang="en-US" i="1">
                                  <a:latin typeface="Cambria Math"/>
                                </a:rPr>
                                <m:t>𝑁</m:t>
                              </m:r>
                              <m:r>
                                <a:rPr lang="zh-TW" altLang="en-US">
                                  <a:latin typeface="Cambria Math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zh-TW" alt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zh-TW" altLang="en-US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zh-TW" altLang="en-US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zh-TW" altLang="en-US">
                                  <a:latin typeface="Cambria Math"/>
                                </a:rPr>
                                <m:t>)</m:t>
                              </m:r>
                            </m:e>
                          </m:d>
                        </m:num>
                        <m:den>
                          <m:r>
                            <a:rPr lang="zh-TW" altLang="en-US">
                              <a:latin typeface="Cambria Math"/>
                            </a:rPr>
                            <m:t>1.5</m:t>
                          </m:r>
                        </m:den>
                      </m:f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3574505"/>
                <a:ext cx="5306664" cy="93461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6" t="18000" r="27397" b="48333"/>
          <a:stretch/>
        </p:blipFill>
        <p:spPr bwMode="auto">
          <a:xfrm>
            <a:off x="2771800" y="4631720"/>
            <a:ext cx="2653124" cy="79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5780798" y="4537269"/>
                <a:ext cx="3050514" cy="9840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zh-TW" alt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zh-TW" altLang="en-US" i="1">
                              <a:latin typeface="Cambria Math"/>
                            </a:rPr>
                            <m:t>𝑦</m:t>
                          </m:r>
                          <m:r>
                            <a:rPr lang="zh-TW" altLang="en-US">
                              <a:latin typeface="Cambria Math"/>
                            </a:rPr>
                            <m:t>(</m:t>
                          </m:r>
                          <m:r>
                            <a:rPr lang="zh-TW" altLang="en-US" i="1">
                              <a:latin typeface="Cambria Math"/>
                            </a:rPr>
                            <m:t>𝑡</m:t>
                          </m:r>
                          <m:r>
                            <a:rPr lang="zh-TW" altLang="en-US">
                              <a:latin typeface="Cambria Math"/>
                            </a:rPr>
                            <m:t>)=</m:t>
                          </m:r>
                          <m:r>
                            <a:rPr lang="zh-TW" altLang="en-US" i="1">
                              <a:latin typeface="Cambria Math"/>
                            </a:rPr>
                            <m:t>𝐴</m:t>
                          </m:r>
                          <m:r>
                            <a:rPr lang="zh-TW" altLang="en-US">
                              <a:latin typeface="Cambria Math"/>
                            </a:rPr>
                            <m:t>(</m:t>
                          </m:r>
                          <m:nary>
                            <m:naryPr>
                              <m:chr m:val="∑"/>
                              <m:limLoc m:val="undOvr"/>
                              <m:grow m:val="on"/>
                              <m:ctrlPr>
                                <a:rPr lang="zh-TW" altLang="en-US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zh-TW" altLang="en-US" i="1">
                                  <a:latin typeface="Cambria Math"/>
                                </a:rPr>
                                <m:t>𝑛</m:t>
                              </m:r>
                            </m:sub>
                            <m:sup/>
                            <m:e>
                              <m:d>
                                <m:dPr>
                                  <m:begChr m:val=""/>
                                  <m:ctrlPr>
                                    <a:rPr lang="zh-TW" alt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zh-TW" altLang="en-US" i="1">
                                      <a:latin typeface="Cambria Math"/>
                                    </a:rPr>
                                    <m:t>𝑈</m:t>
                                  </m:r>
                                  <m:r>
                                    <a:rPr lang="zh-TW" altLang="en-US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zh-TW" altLang="en-US" i="1">
                                      <a:latin typeface="Cambria Math"/>
                                    </a:rPr>
                                    <m:t>𝑡</m:t>
                                  </m:r>
                                  <m:r>
                                    <a:rPr lang="zh-TW" altLang="en-US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zh-TW" altLang="en-US" i="1">
                                      <a:latin typeface="Cambria Math"/>
                                    </a:rPr>
                                    <m:t>𝑛𝑇</m:t>
                                  </m:r>
                                </m:e>
                              </m:d>
                            </m:e>
                          </m:nary>
                          <m:r>
                            <a:rPr lang="zh-TW" altLang="en-US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zh-TW" alt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zh-TW" altLang="en-US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zh-TW" altLang="en-US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0798" y="4537269"/>
                <a:ext cx="3050514" cy="98405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" t="17500" r="27188" b="41939"/>
          <a:stretch/>
        </p:blipFill>
        <p:spPr bwMode="auto">
          <a:xfrm>
            <a:off x="2771800" y="5558219"/>
            <a:ext cx="2709292" cy="969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5419548" y="5821376"/>
                <a:ext cx="3832972" cy="6422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i="1">
                          <a:latin typeface="Cambria Math"/>
                        </a:rPr>
                        <m:t>𝑦</m:t>
                      </m:r>
                      <m:r>
                        <a:rPr lang="zh-TW" altLang="en-US">
                          <a:latin typeface="Cambria Math"/>
                        </a:rPr>
                        <m:t>(</m:t>
                      </m:r>
                      <m:r>
                        <a:rPr lang="zh-TW" altLang="en-US" i="1">
                          <a:latin typeface="Cambria Math"/>
                        </a:rPr>
                        <m:t>𝑡</m:t>
                      </m:r>
                      <m:r>
                        <a:rPr lang="zh-TW" altLang="en-US">
                          <a:latin typeface="Cambria Math"/>
                        </a:rPr>
                        <m:t>)=</m:t>
                      </m:r>
                      <m:r>
                        <a:rPr lang="zh-TW" altLang="en-US" i="1">
                          <a:latin typeface="Cambria Math"/>
                        </a:rPr>
                        <m:t>𝐴</m:t>
                      </m:r>
                      <m:r>
                        <m:rPr>
                          <m:sty m:val="p"/>
                        </m:rPr>
                        <a:rPr lang="zh-TW" altLang="en-US">
                          <a:latin typeface="Cambria Math"/>
                        </a:rPr>
                        <m:t>cos</m:t>
                      </m:r>
                      <m:r>
                        <a:rPr lang="zh-TW" altLang="en-US">
                          <a:latin typeface="Cambria Math"/>
                        </a:rPr>
                        <m:t>(2</m:t>
                      </m:r>
                      <m:r>
                        <a:rPr lang="zh-TW" altLang="en-US" i="1">
                          <a:latin typeface="Cambria Math"/>
                        </a:rPr>
                        <m:t>𝜋</m:t>
                      </m:r>
                      <m:r>
                        <a:rPr lang="zh-TW" altLang="en-US" i="1">
                          <a:latin typeface="Cambria Math"/>
                        </a:rPr>
                        <m:t>𝑓𝑡</m:t>
                      </m:r>
                      <m:r>
                        <a:rPr lang="zh-TW" altLang="en-US">
                          <a:latin typeface="Cambria Math"/>
                        </a:rPr>
                        <m:t>),</m:t>
                      </m:r>
                      <m:r>
                        <m:rPr>
                          <m:nor/>
                        </m:rPr>
                        <a:rPr lang="zh-TW" altLang="en-US" i="1"/>
                        <m:t>    </m:t>
                      </m:r>
                      <m:r>
                        <a:rPr lang="zh-TW" altLang="en-US" i="1">
                          <a:latin typeface="Cambria Math"/>
                        </a:rPr>
                        <m:t>𝑓</m:t>
                      </m:r>
                      <m:r>
                        <a:rPr lang="zh-TW" altLang="en-US">
                          <a:latin typeface="Cambria Math"/>
                        </a:rPr>
                        <m:t>=(</m:t>
                      </m:r>
                      <m:f>
                        <m:fPr>
                          <m:ctrlPr>
                            <a:rPr lang="zh-TW" alt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zh-TW" altLang="en-US" i="1">
                              <a:latin typeface="Cambria Math"/>
                            </a:rPr>
                            <m:t>𝑣</m:t>
                          </m:r>
                          <m:r>
                            <a:rPr lang="zh-TW" altLang="en-US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zh-TW" alt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zh-TW" altLang="en-US" i="1">
                                  <a:latin typeface="Cambria Math"/>
                                </a:rPr>
                                <m:t>𝑟</m:t>
                              </m:r>
                            </m:sub>
                          </m:sSub>
                        </m:num>
                        <m:den>
                          <m:r>
                            <a:rPr lang="zh-TW" altLang="en-US" i="1">
                              <a:latin typeface="Cambria Math"/>
                            </a:rPr>
                            <m:t>𝑣</m:t>
                          </m:r>
                          <m:r>
                            <a:rPr lang="zh-TW" altLang="en-US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zh-TW" alt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zh-TW" altLang="en-US" i="1"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  <m:r>
                        <a:rPr lang="zh-TW" altLang="en-US">
                          <a:latin typeface="Cambria Math"/>
                        </a:rPr>
                        <m:t>)</m:t>
                      </m:r>
                      <m:sSub>
                        <m:sSubPr>
                          <m:ctrlPr>
                            <a:rPr lang="zh-TW" alt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zh-TW" altLang="en-US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9548" y="5821376"/>
                <a:ext cx="3832972" cy="64222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6" t="18000" r="27397" b="48333"/>
          <a:stretch/>
        </p:blipFill>
        <p:spPr bwMode="auto">
          <a:xfrm>
            <a:off x="2771800" y="1553730"/>
            <a:ext cx="2653124" cy="79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日期版面配置區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A34DA-B605-4601-8FEE-CA3B03B6D5C3}" type="datetime1">
              <a:rPr lang="zh-TW" altLang="en-US" smtClean="0"/>
              <a:t>2011/7/11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DISP, NTU</a:t>
            </a:r>
            <a:endParaRPr lang="zh-TW" altLang="en-US"/>
          </a:p>
        </p:txBody>
      </p:sp>
      <p:sp>
        <p:nvSpPr>
          <p:cNvPr id="11" name="投影片編號版面配置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978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87624" y="-243408"/>
            <a:ext cx="8229600" cy="1143000"/>
          </a:xfrm>
        </p:spPr>
        <p:txBody>
          <a:bodyPr/>
          <a:lstStyle/>
          <a:p>
            <a:r>
              <a:rPr lang="en-US" altLang="zh-TW" dirty="0" smtClean="0"/>
              <a:t>Other censors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179512" y="204192"/>
            <a:ext cx="4572000" cy="64633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altLang="zh-TW" dirty="0"/>
              <a:t>#: (sin(5912*t)+sin(9280*t))/2 </a:t>
            </a:r>
            <a:br>
              <a:rPr lang="de-DE" altLang="zh-TW" dirty="0"/>
            </a:br>
            <a:r>
              <a:rPr lang="de-DE" altLang="zh-TW" dirty="0"/>
              <a:t/>
            </a:r>
            <a:br>
              <a:rPr lang="de-DE" altLang="zh-TW" dirty="0"/>
            </a:br>
            <a:r>
              <a:rPr lang="de-DE" altLang="zh-TW" dirty="0"/>
              <a:t>* : (sin(5912*t)+sin(7596*t))/2 </a:t>
            </a:r>
            <a:br>
              <a:rPr lang="de-DE" altLang="zh-TW" dirty="0"/>
            </a:br>
            <a:r>
              <a:rPr lang="de-DE" altLang="zh-TW" dirty="0"/>
              <a:t/>
            </a:r>
            <a:br>
              <a:rPr lang="de-DE" altLang="zh-TW" dirty="0"/>
            </a:br>
            <a:r>
              <a:rPr lang="de-DE" altLang="zh-TW" dirty="0"/>
              <a:t>0: (sin(5912*t)+sin(8394*t))/2 </a:t>
            </a:r>
            <a:br>
              <a:rPr lang="de-DE" altLang="zh-TW" dirty="0"/>
            </a:br>
            <a:r>
              <a:rPr lang="de-DE" altLang="zh-TW" dirty="0"/>
              <a:t/>
            </a:r>
            <a:br>
              <a:rPr lang="de-DE" altLang="zh-TW" dirty="0"/>
            </a:br>
            <a:r>
              <a:rPr lang="de-DE" altLang="zh-TW" dirty="0"/>
              <a:t>1: (sin(4379*t)+sin(7596*t))/2 </a:t>
            </a:r>
            <a:br>
              <a:rPr lang="de-DE" altLang="zh-TW" dirty="0"/>
            </a:br>
            <a:r>
              <a:rPr lang="de-DE" altLang="zh-TW" dirty="0"/>
              <a:t/>
            </a:r>
            <a:br>
              <a:rPr lang="de-DE" altLang="zh-TW" dirty="0"/>
            </a:br>
            <a:r>
              <a:rPr lang="de-DE" altLang="zh-TW" dirty="0"/>
              <a:t>2: (sin(4379*t)+sin(8394*t))/2 </a:t>
            </a:r>
            <a:br>
              <a:rPr lang="de-DE" altLang="zh-TW" dirty="0"/>
            </a:br>
            <a:r>
              <a:rPr lang="de-DE" altLang="zh-TW" dirty="0"/>
              <a:t/>
            </a:r>
            <a:br>
              <a:rPr lang="de-DE" altLang="zh-TW" dirty="0"/>
            </a:br>
            <a:r>
              <a:rPr lang="de-DE" altLang="zh-TW" dirty="0"/>
              <a:t>3: (sin(4379*t)+sin(9280*t))/2 </a:t>
            </a:r>
            <a:br>
              <a:rPr lang="de-DE" altLang="zh-TW" dirty="0"/>
            </a:br>
            <a:r>
              <a:rPr lang="de-DE" altLang="zh-TW" dirty="0"/>
              <a:t/>
            </a:r>
            <a:br>
              <a:rPr lang="de-DE" altLang="zh-TW" dirty="0"/>
            </a:br>
            <a:r>
              <a:rPr lang="de-DE" altLang="zh-TW" dirty="0"/>
              <a:t>4: (sin(4838*t)+sin(7596*t))/2 </a:t>
            </a:r>
            <a:br>
              <a:rPr lang="de-DE" altLang="zh-TW" dirty="0"/>
            </a:br>
            <a:r>
              <a:rPr lang="de-DE" altLang="zh-TW" dirty="0"/>
              <a:t/>
            </a:r>
            <a:br>
              <a:rPr lang="de-DE" altLang="zh-TW" dirty="0"/>
            </a:br>
            <a:r>
              <a:rPr lang="de-DE" altLang="zh-TW" dirty="0"/>
              <a:t>5: (sin(4838*t)+sin(8394*t))/2 </a:t>
            </a:r>
            <a:br>
              <a:rPr lang="de-DE" altLang="zh-TW" dirty="0"/>
            </a:br>
            <a:r>
              <a:rPr lang="de-DE" altLang="zh-TW" dirty="0"/>
              <a:t/>
            </a:r>
            <a:br>
              <a:rPr lang="de-DE" altLang="zh-TW" dirty="0"/>
            </a:br>
            <a:r>
              <a:rPr lang="de-DE" altLang="zh-TW" dirty="0"/>
              <a:t>6: (sin(4838*t)+sin(9280*t))/2 </a:t>
            </a:r>
            <a:br>
              <a:rPr lang="de-DE" altLang="zh-TW" dirty="0"/>
            </a:br>
            <a:r>
              <a:rPr lang="de-DE" altLang="zh-TW" dirty="0"/>
              <a:t/>
            </a:r>
            <a:br>
              <a:rPr lang="de-DE" altLang="zh-TW" dirty="0"/>
            </a:br>
            <a:r>
              <a:rPr lang="de-DE" altLang="zh-TW" dirty="0"/>
              <a:t>7: (sin(5353*t)+sin(7596*t))/2 </a:t>
            </a:r>
            <a:br>
              <a:rPr lang="de-DE" altLang="zh-TW" dirty="0"/>
            </a:br>
            <a:r>
              <a:rPr lang="de-DE" altLang="zh-TW" dirty="0"/>
              <a:t/>
            </a:r>
            <a:br>
              <a:rPr lang="de-DE" altLang="zh-TW" dirty="0"/>
            </a:br>
            <a:r>
              <a:rPr lang="de-DE" altLang="zh-TW" dirty="0"/>
              <a:t>8: (sin(5353*t)+sin(8394*t))/2 </a:t>
            </a:r>
            <a:br>
              <a:rPr lang="de-DE" altLang="zh-TW" dirty="0"/>
            </a:br>
            <a:r>
              <a:rPr lang="de-DE" altLang="zh-TW" dirty="0"/>
              <a:t/>
            </a:r>
            <a:br>
              <a:rPr lang="de-DE" altLang="zh-TW" dirty="0"/>
            </a:br>
            <a:r>
              <a:rPr lang="de-DE" altLang="zh-TW" dirty="0"/>
              <a:t>9: (sin(5353*t)+sin(9280*t))/2 </a:t>
            </a:r>
            <a:endParaRPr lang="zh-TW" altLang="en-US" dirty="0"/>
          </a:p>
        </p:txBody>
      </p:sp>
      <p:pic>
        <p:nvPicPr>
          <p:cNvPr id="2050" name="Picture 2" descr="C:\Users\austin0408\Downloads\索引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925" y="471487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4572000" y="908720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dirty="0"/>
              <a:t>Bender(</a:t>
            </a:r>
            <a:r>
              <a:rPr lang="zh-TW" altLang="en-US" dirty="0"/>
              <a:t>弯音</a:t>
            </a:r>
            <a:r>
              <a:rPr lang="en-US" altLang="zh-TW" dirty="0"/>
              <a:t>): </a:t>
            </a:r>
            <a:br>
              <a:rPr lang="en-US" altLang="zh-TW" dirty="0"/>
            </a:br>
            <a:r>
              <a:rPr lang="en-US" altLang="zh-TW" dirty="0" smtClean="0"/>
              <a:t>wave(n</a:t>
            </a:r>
            <a:r>
              <a:rPr lang="en-US" altLang="zh-TW" dirty="0"/>
              <a:t>+(1/T/16)*(sin(2*pi*t)+1)) </a:t>
            </a:r>
            <a:br>
              <a:rPr lang="en-US" altLang="zh-TW" dirty="0"/>
            </a:br>
            <a:r>
              <a:rPr lang="en-US" altLang="zh-TW" dirty="0" smtClean="0"/>
              <a:t>Echoes</a:t>
            </a:r>
            <a:r>
              <a:rPr lang="en-US" altLang="zh-TW" dirty="0"/>
              <a:t>, x=delay, y=volume(</a:t>
            </a:r>
            <a:r>
              <a:rPr lang="zh-TW" altLang="en-US" dirty="0"/>
              <a:t>回声，</a:t>
            </a:r>
            <a:r>
              <a:rPr lang="en-US" altLang="zh-TW" dirty="0"/>
              <a:t>x=</a:t>
            </a:r>
            <a:r>
              <a:rPr lang="zh-TW" altLang="en-US" dirty="0"/>
              <a:t>延迟，</a:t>
            </a:r>
            <a:r>
              <a:rPr lang="en-US" altLang="zh-TW" dirty="0"/>
              <a:t>y=</a:t>
            </a:r>
            <a:r>
              <a:rPr lang="zh-TW" altLang="en-US" dirty="0"/>
              <a:t>音量</a:t>
            </a:r>
            <a:r>
              <a:rPr lang="en-US" altLang="zh-TW" dirty="0"/>
              <a:t>): </a:t>
            </a:r>
            <a:br>
              <a:rPr lang="en-US" altLang="zh-TW" dirty="0"/>
            </a:br>
            <a:r>
              <a:rPr lang="en-US" altLang="zh-TW" dirty="0" smtClean="0"/>
              <a:t>wave(n</a:t>
            </a:r>
            <a:r>
              <a:rPr lang="en-US" altLang="zh-TW" dirty="0"/>
              <a:t>)+wave(n-(1/T)*x)*y </a:t>
            </a:r>
            <a:br>
              <a:rPr lang="en-US" altLang="zh-TW" dirty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/>
              <a:t>Envelope detector(</a:t>
            </a:r>
            <a:r>
              <a:rPr lang="zh-TW" altLang="en-US" dirty="0"/>
              <a:t>包络检测</a:t>
            </a:r>
            <a:r>
              <a:rPr lang="en-US" altLang="zh-TW" dirty="0"/>
              <a:t>): </a:t>
            </a:r>
            <a:br>
              <a:rPr lang="en-US" altLang="zh-TW" dirty="0"/>
            </a:br>
            <a:r>
              <a:rPr lang="en-US" altLang="zh-TW" dirty="0"/>
              <a:t>(wave(n)&gt;wave(n-1))*(wave(n)*0.1+wave(n-1)*0.9)+(1-(wave(n)&gt;wave(n-1)))*(wave(n-1)*0.99) </a:t>
            </a:r>
            <a:br>
              <a:rPr lang="en-US" altLang="zh-TW" dirty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/>
              <a:t>Frequency modulation(</a:t>
            </a:r>
            <a:r>
              <a:rPr lang="zh-TW" altLang="en-US" dirty="0"/>
              <a:t>频率调制</a:t>
            </a:r>
            <a:r>
              <a:rPr lang="en-US" altLang="zh-TW" dirty="0"/>
              <a:t>): </a:t>
            </a:r>
            <a:br>
              <a:rPr lang="en-US" altLang="zh-TW" dirty="0"/>
            </a:br>
            <a:r>
              <a:rPr lang="en-US" altLang="zh-TW" dirty="0" err="1"/>
              <a:t>cos</a:t>
            </a:r>
            <a:r>
              <a:rPr lang="en-US" altLang="zh-TW" dirty="0"/>
              <a:t>(2*pi*f*t + y*wave(n)) </a:t>
            </a:r>
            <a:br>
              <a:rPr lang="en-US" altLang="zh-TW" dirty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/>
              <a:t>Tremolo(</a:t>
            </a:r>
            <a:r>
              <a:rPr lang="zh-TW" altLang="en-US" dirty="0"/>
              <a:t>震音</a:t>
            </a:r>
            <a:r>
              <a:rPr lang="en-US" altLang="zh-TW" dirty="0"/>
              <a:t>): </a:t>
            </a:r>
            <a:br>
              <a:rPr lang="en-US" altLang="zh-TW" dirty="0"/>
            </a:br>
            <a:r>
              <a:rPr lang="en-US" altLang="zh-TW" dirty="0"/>
              <a:t>wave(n) * (0.6 + 0.4 * sin(2*pi*f*t)) </a:t>
            </a:r>
            <a:endParaRPr lang="zh-TW" altLang="en-US" dirty="0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1173-3694-48A6-AED2-0C266B6FB620}" type="datetime1">
              <a:rPr lang="zh-TW" altLang="en-US" smtClean="0"/>
              <a:t>2011/7/11</a:t>
            </a:fld>
            <a:endParaRPr lang="zh-TW" altLang="en-US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DISP, NTU</a:t>
            </a:r>
            <a:endParaRPr lang="zh-TW" altLang="en-US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592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迴音</a:t>
            </a:r>
            <a:r>
              <a:rPr lang="en-US" altLang="zh-TW" dirty="0" smtClean="0"/>
              <a:t>(echo)</a:t>
            </a:r>
            <a:r>
              <a:rPr lang="zh-TW" altLang="en-US" dirty="0" smtClean="0"/>
              <a:t>特效</a:t>
            </a:r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27" t="14363" r="46364" b="46728"/>
          <a:stretch/>
        </p:blipFill>
        <p:spPr bwMode="auto">
          <a:xfrm>
            <a:off x="5265859" y="2196064"/>
            <a:ext cx="3878141" cy="2964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2633792" y="3861048"/>
                <a:ext cx="263206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zh-TW" alt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zh-TW" altLang="en-US" i="1">
                              <a:latin typeface="Cambria Math"/>
                            </a:rPr>
                            <m:t>𝑦</m:t>
                          </m:r>
                          <m:r>
                            <a:rPr lang="zh-TW" altLang="en-US">
                              <a:latin typeface="Cambria Math"/>
                            </a:rPr>
                            <m:t>(</m:t>
                          </m:r>
                          <m:r>
                            <a:rPr lang="zh-TW" altLang="en-US" i="1">
                              <a:latin typeface="Cambria Math"/>
                            </a:rPr>
                            <m:t>𝑡</m:t>
                          </m:r>
                          <m:r>
                            <a:rPr lang="zh-TW" altLang="en-US">
                              <a:latin typeface="Cambria Math"/>
                            </a:rPr>
                            <m:t>)=</m:t>
                          </m:r>
                          <m:r>
                            <a:rPr lang="zh-TW" altLang="en-US" i="1">
                              <a:latin typeface="Cambria Math"/>
                            </a:rPr>
                            <m:t>𝑥</m:t>
                          </m:r>
                          <m:r>
                            <a:rPr lang="zh-TW" altLang="en-US">
                              <a:latin typeface="Cambria Math"/>
                            </a:rPr>
                            <m:t>(</m:t>
                          </m:r>
                          <m:r>
                            <a:rPr lang="zh-TW" altLang="en-US" i="1">
                              <a:latin typeface="Cambria Math"/>
                            </a:rPr>
                            <m:t>𝑡</m:t>
                          </m:r>
                          <m:r>
                            <a:rPr lang="zh-TW" altLang="en-US">
                              <a:latin typeface="Cambria Math"/>
                            </a:rPr>
                            <m:t>)+</m:t>
                          </m:r>
                          <m:r>
                            <a:rPr lang="zh-TW" altLang="en-US" i="1">
                              <a:latin typeface="Cambria Math"/>
                            </a:rPr>
                            <m:t>𝐴𝑥</m:t>
                          </m:r>
                          <m:r>
                            <a:rPr lang="zh-TW" altLang="en-US">
                              <a:latin typeface="Cambria Math"/>
                            </a:rPr>
                            <m:t>(</m:t>
                          </m:r>
                          <m:r>
                            <a:rPr lang="zh-TW" altLang="en-US" i="1">
                              <a:latin typeface="Cambria Math"/>
                            </a:rPr>
                            <m:t>𝑡</m:t>
                          </m:r>
                          <m:r>
                            <a:rPr lang="zh-TW" altLang="en-US">
                              <a:latin typeface="Cambria Math"/>
                            </a:rPr>
                            <m:t>−</m:t>
                          </m:r>
                          <m:r>
                            <a:rPr lang="zh-TW" altLang="en-US" i="1">
                              <a:latin typeface="Cambria Math"/>
                            </a:rPr>
                            <m:t>𝑁</m:t>
                          </m:r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3792" y="3861048"/>
                <a:ext cx="2632067" cy="369332"/>
              </a:xfrm>
              <a:prstGeom prst="rect">
                <a:avLst/>
              </a:prstGeom>
              <a:blipFill rotWithShape="1">
                <a:blip r:embed="rId3"/>
                <a:stretch>
                  <a:fillRect t="-119672" r="-18981" b="-18360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2" t="17714" r="27381" b="39809"/>
          <a:stretch/>
        </p:blipFill>
        <p:spPr bwMode="auto">
          <a:xfrm>
            <a:off x="107504" y="1844824"/>
            <a:ext cx="4580096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2" t="18096" r="27737" b="42857"/>
          <a:stretch/>
        </p:blipFill>
        <p:spPr bwMode="auto">
          <a:xfrm>
            <a:off x="107504" y="4797152"/>
            <a:ext cx="4680000" cy="163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向右箭號 7"/>
          <p:cNvSpPr/>
          <p:nvPr/>
        </p:nvSpPr>
        <p:spPr>
          <a:xfrm>
            <a:off x="4687600" y="1844824"/>
            <a:ext cx="82050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向右箭號 8"/>
          <p:cNvSpPr/>
          <p:nvPr/>
        </p:nvSpPr>
        <p:spPr>
          <a:xfrm flipH="1">
            <a:off x="4696362" y="5008275"/>
            <a:ext cx="811741" cy="4109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BD406-6ECB-4F35-9E72-701834B1D350}" type="datetime1">
              <a:rPr lang="zh-TW" altLang="en-US" smtClean="0"/>
              <a:t>2011/7/11</a:t>
            </a:fld>
            <a:endParaRPr lang="zh-TW" altLang="en-US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DISP, NTU</a:t>
            </a:r>
            <a:endParaRPr lang="zh-TW" altLang="en-US"/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828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-691480"/>
            <a:ext cx="8229600" cy="1600200"/>
          </a:xfrm>
        </p:spPr>
        <p:txBody>
          <a:bodyPr/>
          <a:lstStyle/>
          <a:p>
            <a:r>
              <a:rPr lang="en-US" altLang="zh-TW" sz="4800" dirty="0" smtClean="0"/>
              <a:t>Filter: Digital </a:t>
            </a:r>
            <a:r>
              <a:rPr lang="en-US" altLang="zh-TW" sz="4800" dirty="0" err="1"/>
              <a:t>b</a:t>
            </a:r>
            <a:r>
              <a:rPr lang="en-US" altLang="zh-TW" sz="4800" dirty="0" err="1" smtClean="0"/>
              <a:t>andpass</a:t>
            </a:r>
            <a:r>
              <a:rPr lang="en-US" altLang="zh-TW" sz="4800" dirty="0" smtClean="0"/>
              <a:t> filter</a:t>
            </a:r>
            <a:endParaRPr lang="zh-TW" altLang="en-US" sz="4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2" t="17714" r="27381" b="39809"/>
          <a:stretch/>
        </p:blipFill>
        <p:spPr bwMode="auto">
          <a:xfrm>
            <a:off x="107504" y="1196752"/>
            <a:ext cx="4580096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24" t="10095" r="49167" b="38857"/>
          <a:stretch/>
        </p:blipFill>
        <p:spPr bwMode="auto">
          <a:xfrm>
            <a:off x="5508104" y="1196752"/>
            <a:ext cx="3207658" cy="3889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1475656" y="3284984"/>
                <a:ext cx="4135426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zh-TW" alt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zh-TW" altLang="en-US" i="1">
                              <a:latin typeface="Cambria Math"/>
                            </a:rPr>
                            <m:t>𝑦</m:t>
                          </m:r>
                          <m:r>
                            <a:rPr lang="zh-TW" altLang="en-US">
                              <a:latin typeface="Cambria Math"/>
                            </a:rPr>
                            <m:t>(</m:t>
                          </m:r>
                          <m:r>
                            <a:rPr lang="zh-TW" altLang="en-US" i="1">
                              <a:latin typeface="Cambria Math"/>
                            </a:rPr>
                            <m:t>𝑡</m:t>
                          </m:r>
                          <m:r>
                            <a:rPr lang="zh-TW" altLang="en-US">
                              <a:latin typeface="Cambria Math"/>
                            </a:rPr>
                            <m:t>)=</m:t>
                          </m:r>
                          <m:r>
                            <a:rPr lang="zh-TW" altLang="en-US" i="1">
                              <a:latin typeface="Cambria Math"/>
                            </a:rPr>
                            <m:t>𝐼𝐹𝐹𝑇</m:t>
                          </m:r>
                          <m:r>
                            <a:rPr lang="zh-TW" altLang="en-US">
                              <a:latin typeface="Cambria Math"/>
                            </a:rPr>
                            <m:t>(</m:t>
                          </m:r>
                          <m:r>
                            <a:rPr lang="zh-TW" altLang="en-US" i="1">
                              <a:latin typeface="Cambria Math"/>
                            </a:rPr>
                            <m:t>𝐹𝐹𝑇</m:t>
                          </m:r>
                          <m:r>
                            <a:rPr lang="zh-TW" altLang="en-US">
                              <a:latin typeface="Cambria Math"/>
                            </a:rPr>
                            <m:t>(</m:t>
                          </m:r>
                          <m:r>
                            <a:rPr lang="zh-TW" altLang="en-US" i="1">
                              <a:latin typeface="Cambria Math"/>
                            </a:rPr>
                            <m:t>𝑥</m:t>
                          </m:r>
                          <m:r>
                            <a:rPr lang="zh-TW" altLang="en-US">
                              <a:latin typeface="Cambria Math"/>
                            </a:rPr>
                            <m:t>(</m:t>
                          </m:r>
                          <m:r>
                            <a:rPr lang="zh-TW" altLang="en-US" i="1">
                              <a:latin typeface="Cambria Math"/>
                            </a:rPr>
                            <m:t>𝑡</m:t>
                          </m:r>
                          <m:r>
                            <a:rPr lang="zh-TW" altLang="en-US">
                              <a:latin typeface="Cambria Math"/>
                            </a:rPr>
                            <m:t>))×</m:t>
                          </m:r>
                          <m:r>
                            <a:rPr lang="zh-TW" altLang="en-US" i="1">
                              <a:latin typeface="Cambria Math"/>
                            </a:rPr>
                            <m:t>𝑟𝑒𝑐𝑡</m:t>
                          </m:r>
                          <m:r>
                            <a:rPr lang="zh-TW" altLang="en-US">
                              <a:latin typeface="Cambria Math"/>
                            </a:rPr>
                            <m:t>(</m:t>
                          </m:r>
                          <m:f>
                            <m:fPr>
                              <m:ctrlPr>
                                <a:rPr lang="zh-TW" alt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zh-TW" altLang="en-US" i="1">
                                  <a:latin typeface="Cambria Math"/>
                                </a:rPr>
                                <m:t>𝑓</m:t>
                              </m:r>
                              <m:r>
                                <a:rPr lang="zh-TW" altLang="en-US">
                                  <a:latin typeface="Cambria Math"/>
                                </a:rPr>
                                <m:t>−</m:t>
                              </m:r>
                              <m:r>
                                <a:rPr lang="zh-TW" altLang="en-US" i="1">
                                  <a:latin typeface="Cambria Math"/>
                                </a:rPr>
                                <m:t>𝐸</m:t>
                              </m:r>
                            </m:num>
                            <m:den>
                              <m:r>
                                <a:rPr lang="zh-TW" altLang="en-US" i="1">
                                  <a:latin typeface="Cambria Math"/>
                                </a:rPr>
                                <m:t>𝐵𝑊</m:t>
                              </m:r>
                            </m:den>
                          </m:f>
                          <m:r>
                            <a:rPr lang="zh-TW" altLang="en-US">
                              <a:latin typeface="Cambria Math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3284984"/>
                <a:ext cx="4135426" cy="71468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向右箭號 4"/>
          <p:cNvSpPr/>
          <p:nvPr/>
        </p:nvSpPr>
        <p:spPr>
          <a:xfrm>
            <a:off x="4687600" y="1844824"/>
            <a:ext cx="82050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9" t="18333" r="27500" b="40834"/>
          <a:stretch/>
        </p:blipFill>
        <p:spPr bwMode="auto">
          <a:xfrm>
            <a:off x="179560" y="4581128"/>
            <a:ext cx="4590000" cy="167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向右箭號 5"/>
          <p:cNvSpPr/>
          <p:nvPr/>
        </p:nvSpPr>
        <p:spPr>
          <a:xfrm flipH="1">
            <a:off x="4696362" y="5008275"/>
            <a:ext cx="811741" cy="4109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D11DF-C567-4532-9BA1-CC9F0273D0B9}" type="datetime1">
              <a:rPr lang="zh-TW" altLang="en-US" smtClean="0"/>
              <a:t>2011/7/11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DISP, NTU</a:t>
            </a: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972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-459432"/>
            <a:ext cx="8229600" cy="1600200"/>
          </a:xfrm>
        </p:spPr>
        <p:txBody>
          <a:bodyPr/>
          <a:lstStyle/>
          <a:p>
            <a:r>
              <a:rPr lang="en-US" altLang="zh-TW" dirty="0" smtClean="0"/>
              <a:t>Filter: Manual Equalizer</a:t>
            </a:r>
            <a:endParaRPr lang="zh-TW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2" t="17714" r="27738" b="41143"/>
          <a:stretch/>
        </p:blipFill>
        <p:spPr bwMode="auto">
          <a:xfrm>
            <a:off x="275771" y="4581129"/>
            <a:ext cx="4680000" cy="1719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1" t="17381" r="27857" b="41309"/>
          <a:stretch/>
        </p:blipFill>
        <p:spPr bwMode="auto">
          <a:xfrm>
            <a:off x="275771" y="1412776"/>
            <a:ext cx="4680000" cy="172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79" t="12619" r="48214" b="43690"/>
          <a:stretch/>
        </p:blipFill>
        <p:spPr bwMode="auto">
          <a:xfrm>
            <a:off x="5680720" y="1659859"/>
            <a:ext cx="3463280" cy="3329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1619672" y="3613666"/>
                <a:ext cx="347845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zh-TW" alt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zh-TW" altLang="en-US" i="1">
                              <a:latin typeface="Cambria Math"/>
                            </a:rPr>
                            <m:t>𝑦</m:t>
                          </m:r>
                          <m:r>
                            <a:rPr lang="zh-TW" altLang="en-US">
                              <a:latin typeface="Cambria Math"/>
                            </a:rPr>
                            <m:t>(</m:t>
                          </m:r>
                          <m:r>
                            <a:rPr lang="zh-TW" altLang="en-US" i="1">
                              <a:latin typeface="Cambria Math"/>
                            </a:rPr>
                            <m:t>𝑡</m:t>
                          </m:r>
                          <m:r>
                            <a:rPr lang="zh-TW" altLang="en-US">
                              <a:latin typeface="Cambria Math"/>
                            </a:rPr>
                            <m:t>)=</m:t>
                          </m:r>
                          <m:r>
                            <a:rPr lang="zh-TW" altLang="en-US" i="1">
                              <a:latin typeface="Cambria Math"/>
                            </a:rPr>
                            <m:t>𝐼𝐹𝐹𝑇</m:t>
                          </m:r>
                          <m:r>
                            <a:rPr lang="zh-TW" altLang="en-US">
                              <a:latin typeface="Cambria Math"/>
                            </a:rPr>
                            <m:t>(</m:t>
                          </m:r>
                          <m:r>
                            <a:rPr lang="zh-TW" altLang="en-US" i="1">
                              <a:latin typeface="Cambria Math"/>
                            </a:rPr>
                            <m:t>𝐹𝐹𝑇</m:t>
                          </m:r>
                          <m:r>
                            <a:rPr lang="zh-TW" altLang="en-US">
                              <a:latin typeface="Cambria Math"/>
                            </a:rPr>
                            <m:t>(</m:t>
                          </m:r>
                          <m:r>
                            <a:rPr lang="zh-TW" altLang="en-US" i="1">
                              <a:latin typeface="Cambria Math"/>
                            </a:rPr>
                            <m:t>𝑥</m:t>
                          </m:r>
                          <m:r>
                            <a:rPr lang="zh-TW" altLang="en-US">
                              <a:latin typeface="Cambria Math"/>
                            </a:rPr>
                            <m:t>(</m:t>
                          </m:r>
                          <m:r>
                            <a:rPr lang="zh-TW" altLang="en-US" i="1">
                              <a:latin typeface="Cambria Math"/>
                            </a:rPr>
                            <m:t>𝑡</m:t>
                          </m:r>
                          <m:r>
                            <a:rPr lang="zh-TW" altLang="en-US">
                              <a:latin typeface="Cambria Math"/>
                            </a:rPr>
                            <m:t>))×</m:t>
                          </m:r>
                          <m:r>
                            <a:rPr lang="zh-TW" altLang="en-US" i="1">
                              <a:latin typeface="Cambria Math"/>
                            </a:rPr>
                            <m:t>𝑊</m:t>
                          </m:r>
                          <m:r>
                            <a:rPr lang="zh-TW" altLang="en-US">
                              <a:latin typeface="Cambria Math"/>
                            </a:rPr>
                            <m:t>(</m:t>
                          </m:r>
                          <m:r>
                            <a:rPr lang="zh-TW" altLang="en-US" i="1">
                              <a:latin typeface="Cambria Math"/>
                            </a:rPr>
                            <m:t>𝑓</m:t>
                          </m:r>
                          <m:r>
                            <a:rPr lang="zh-TW" altLang="en-US">
                              <a:latin typeface="Cambria Math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3613666"/>
                <a:ext cx="3478453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121667" r="-14386" b="-188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向右箭號 7"/>
          <p:cNvSpPr/>
          <p:nvPr/>
        </p:nvSpPr>
        <p:spPr>
          <a:xfrm>
            <a:off x="4955771" y="1844824"/>
            <a:ext cx="82050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向右箭號 8"/>
          <p:cNvSpPr/>
          <p:nvPr/>
        </p:nvSpPr>
        <p:spPr>
          <a:xfrm flipH="1">
            <a:off x="4964533" y="5008275"/>
            <a:ext cx="811741" cy="4109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74770-E138-4E4F-8A7F-A61DBD5BE47E}" type="datetime1">
              <a:rPr lang="zh-TW" altLang="en-US" smtClean="0"/>
              <a:t>2011/7/11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DISP, NTU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22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高階主管">
  <a:themeElements>
    <a:clrScheme name="高階主管">
      <a:dk1>
        <a:sysClr val="windowText" lastClr="000000"/>
      </a:dk1>
      <a:lt1>
        <a:sysClr val="window" lastClr="C7EDCC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高階主管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高階主管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C7EDCC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94</TotalTime>
  <Words>589</Words>
  <Application>Microsoft Office PowerPoint</Application>
  <PresentationFormat>如螢幕大小 (4:3)</PresentationFormat>
  <Paragraphs>94</Paragraphs>
  <Slides>15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16" baseType="lpstr">
      <vt:lpstr>高階主管</vt:lpstr>
      <vt:lpstr>GoldWave 音樂編輯軟體</vt:lpstr>
      <vt:lpstr>Example: 去除人聲</vt:lpstr>
      <vt:lpstr>基本操作: 音樂剪接與編輯合成</vt:lpstr>
      <vt:lpstr>Censor- 人工合成聲音</vt:lpstr>
      <vt:lpstr>Censor :the math model.</vt:lpstr>
      <vt:lpstr>Other censors</vt:lpstr>
      <vt:lpstr>迴音(echo)特效</vt:lpstr>
      <vt:lpstr>Filter: Digital bandpass filter</vt:lpstr>
      <vt:lpstr>Filter: Manual Equalizer</vt:lpstr>
      <vt:lpstr>Filter: Noise Reduction</vt:lpstr>
      <vt:lpstr>Silence reduction</vt:lpstr>
      <vt:lpstr>Amplitude smoother</vt:lpstr>
      <vt:lpstr>Reverse and Invert</vt:lpstr>
      <vt:lpstr>Pitch: Offset the spectrum</vt:lpstr>
      <vt:lpstr>Time Warp: Do interpolation in the waveform.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GoldWave 音樂編輯轉體</dc:title>
  <dc:creator>Austin1004</dc:creator>
  <cp:lastModifiedBy>Austin1004</cp:lastModifiedBy>
  <cp:revision>15</cp:revision>
  <dcterms:created xsi:type="dcterms:W3CDTF">2011-07-08T05:45:21Z</dcterms:created>
  <dcterms:modified xsi:type="dcterms:W3CDTF">2011-07-11T04:51:49Z</dcterms:modified>
</cp:coreProperties>
</file>